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148"/>
  </p:notesMasterIdLst>
  <p:sldIdLst>
    <p:sldId id="364" r:id="rId5"/>
    <p:sldId id="395" r:id="rId6"/>
    <p:sldId id="257" r:id="rId7"/>
    <p:sldId id="359" r:id="rId8"/>
    <p:sldId id="419" r:id="rId9"/>
    <p:sldId id="258" r:id="rId10"/>
    <p:sldId id="426" r:id="rId11"/>
    <p:sldId id="259" r:id="rId12"/>
    <p:sldId id="260" r:id="rId13"/>
    <p:sldId id="269" r:id="rId14"/>
    <p:sldId id="261" r:id="rId15"/>
    <p:sldId id="262" r:id="rId16"/>
    <p:sldId id="275" r:id="rId17"/>
    <p:sldId id="263" r:id="rId18"/>
    <p:sldId id="274" r:id="rId19"/>
    <p:sldId id="264" r:id="rId20"/>
    <p:sldId id="272" r:id="rId21"/>
    <p:sldId id="363" r:id="rId22"/>
    <p:sldId id="439" r:id="rId23"/>
    <p:sldId id="278" r:id="rId24"/>
    <p:sldId id="356" r:id="rId25"/>
    <p:sldId id="265" r:id="rId26"/>
    <p:sldId id="432" r:id="rId27"/>
    <p:sldId id="270" r:id="rId28"/>
    <p:sldId id="276" r:id="rId29"/>
    <p:sldId id="266" r:id="rId30"/>
    <p:sldId id="279" r:id="rId31"/>
    <p:sldId id="288" r:id="rId32"/>
    <p:sldId id="267" r:id="rId33"/>
    <p:sldId id="422" r:id="rId34"/>
    <p:sldId id="296" r:id="rId35"/>
    <p:sldId id="338" r:id="rId36"/>
    <p:sldId id="425" r:id="rId37"/>
    <p:sldId id="299" r:id="rId38"/>
    <p:sldId id="433" r:id="rId39"/>
    <p:sldId id="360" r:id="rId40"/>
    <p:sldId id="427" r:id="rId41"/>
    <p:sldId id="297" r:id="rId42"/>
    <p:sldId id="434" r:id="rId43"/>
    <p:sldId id="361" r:id="rId44"/>
    <p:sldId id="429" r:id="rId45"/>
    <p:sldId id="289" r:id="rId46"/>
    <p:sldId id="435" r:id="rId47"/>
    <p:sldId id="271" r:id="rId48"/>
    <p:sldId id="346" r:id="rId49"/>
    <p:sldId id="424" r:id="rId50"/>
    <p:sldId id="304" r:id="rId51"/>
    <p:sldId id="287" r:id="rId52"/>
    <p:sldId id="436" r:id="rId53"/>
    <p:sldId id="282" r:id="rId54"/>
    <p:sldId id="281" r:id="rId55"/>
    <p:sldId id="437" r:id="rId56"/>
    <p:sldId id="314" r:id="rId57"/>
    <p:sldId id="430" r:id="rId58"/>
    <p:sldId id="358" r:id="rId59"/>
    <p:sldId id="268" r:id="rId60"/>
    <p:sldId id="438" r:id="rId61"/>
    <p:sldId id="316" r:id="rId62"/>
    <p:sldId id="290" r:id="rId63"/>
    <p:sldId id="423" r:id="rId64"/>
    <p:sldId id="319" r:id="rId65"/>
    <p:sldId id="280" r:id="rId66"/>
    <p:sldId id="283" r:id="rId67"/>
    <p:sldId id="284" r:id="rId68"/>
    <p:sldId id="285" r:id="rId69"/>
    <p:sldId id="292" r:id="rId70"/>
    <p:sldId id="293" r:id="rId71"/>
    <p:sldId id="294" r:id="rId72"/>
    <p:sldId id="428" r:id="rId73"/>
    <p:sldId id="295" r:id="rId74"/>
    <p:sldId id="339" r:id="rId75"/>
    <p:sldId id="341" r:id="rId76"/>
    <p:sldId id="343" r:id="rId77"/>
    <p:sldId id="344" r:id="rId78"/>
    <p:sldId id="345" r:id="rId79"/>
    <p:sldId id="352" r:id="rId80"/>
    <p:sldId id="301" r:id="rId81"/>
    <p:sldId id="302" r:id="rId82"/>
    <p:sldId id="392" r:id="rId83"/>
    <p:sldId id="403" r:id="rId84"/>
    <p:sldId id="305" r:id="rId85"/>
    <p:sldId id="307" r:id="rId86"/>
    <p:sldId id="308" r:id="rId87"/>
    <p:sldId id="309" r:id="rId88"/>
    <p:sldId id="310" r:id="rId89"/>
    <p:sldId id="384" r:id="rId90"/>
    <p:sldId id="385" r:id="rId91"/>
    <p:sldId id="387" r:id="rId92"/>
    <p:sldId id="378" r:id="rId93"/>
    <p:sldId id="398" r:id="rId94"/>
    <p:sldId id="402" r:id="rId95"/>
    <p:sldId id="311" r:id="rId96"/>
    <p:sldId id="389" r:id="rId97"/>
    <p:sldId id="417" r:id="rId98"/>
    <p:sldId id="418" r:id="rId99"/>
    <p:sldId id="411" r:id="rId100"/>
    <p:sldId id="313" r:id="rId101"/>
    <p:sldId id="354" r:id="rId102"/>
    <p:sldId id="315" r:id="rId103"/>
    <p:sldId id="317" r:id="rId104"/>
    <p:sldId id="362" r:id="rId105"/>
    <p:sldId id="321" r:id="rId106"/>
    <p:sldId id="322" r:id="rId107"/>
    <p:sldId id="332" r:id="rId108"/>
    <p:sldId id="334" r:id="rId109"/>
    <p:sldId id="335" r:id="rId110"/>
    <p:sldId id="336" r:id="rId111"/>
    <p:sldId id="414" r:id="rId112"/>
    <p:sldId id="413" r:id="rId113"/>
    <p:sldId id="400" r:id="rId114"/>
    <p:sldId id="394" r:id="rId115"/>
    <p:sldId id="431" r:id="rId116"/>
    <p:sldId id="388" r:id="rId117"/>
    <p:sldId id="376" r:id="rId118"/>
    <p:sldId id="410" r:id="rId119"/>
    <p:sldId id="397" r:id="rId120"/>
    <p:sldId id="375" r:id="rId121"/>
    <p:sldId id="365" r:id="rId122"/>
    <p:sldId id="366" r:id="rId123"/>
    <p:sldId id="372" r:id="rId124"/>
    <p:sldId id="373" r:id="rId125"/>
    <p:sldId id="368" r:id="rId126"/>
    <p:sldId id="371" r:id="rId127"/>
    <p:sldId id="377" r:id="rId128"/>
    <p:sldId id="406" r:id="rId129"/>
    <p:sldId id="412" r:id="rId130"/>
    <p:sldId id="407" r:id="rId131"/>
    <p:sldId id="415" r:id="rId132"/>
    <p:sldId id="421" r:id="rId133"/>
    <p:sldId id="416" r:id="rId134"/>
    <p:sldId id="396" r:id="rId135"/>
    <p:sldId id="409" r:id="rId136"/>
    <p:sldId id="447" r:id="rId137"/>
    <p:sldId id="440" r:id="rId138"/>
    <p:sldId id="408" r:id="rId139"/>
    <p:sldId id="444" r:id="rId140"/>
    <p:sldId id="445" r:id="rId141"/>
    <p:sldId id="442" r:id="rId142"/>
    <p:sldId id="443" r:id="rId143"/>
    <p:sldId id="448" r:id="rId144"/>
    <p:sldId id="446" r:id="rId145"/>
    <p:sldId id="441" r:id="rId146"/>
    <p:sldId id="449" r:id="rId147"/>
  </p:sldIdLst>
  <p:sldSz cx="9144000" cy="6858000" type="screen4x3"/>
  <p:notesSz cx="6858000" cy="9144000"/>
  <p:custDataLst>
    <p:tags r:id="rId149"/>
  </p:custDataLst>
  <p:defaultTextStyle>
    <a:defPPr>
      <a:defRPr lang="en-US"/>
    </a:defPPr>
    <a:lvl1pPr algn="l" rtl="0" fontAlgn="base">
      <a:spcBef>
        <a:spcPct val="0"/>
      </a:spcBef>
      <a:spcAft>
        <a:spcPct val="0"/>
      </a:spcAft>
      <a:defRPr kumimoji="1" sz="2400" kern="1200">
        <a:solidFill>
          <a:schemeClr val="tx1"/>
        </a:solidFill>
        <a:latin typeface="Times New Roman" charset="0"/>
        <a:ea typeface="+mn-ea"/>
        <a:cs typeface="Times New Roman" charset="0"/>
      </a:defRPr>
    </a:lvl1pPr>
    <a:lvl2pPr marL="457200" algn="l" rtl="0" fontAlgn="base">
      <a:spcBef>
        <a:spcPct val="0"/>
      </a:spcBef>
      <a:spcAft>
        <a:spcPct val="0"/>
      </a:spcAft>
      <a:defRPr kumimoji="1" sz="2400" kern="1200">
        <a:solidFill>
          <a:schemeClr val="tx1"/>
        </a:solidFill>
        <a:latin typeface="Times New Roman" charset="0"/>
        <a:ea typeface="+mn-ea"/>
        <a:cs typeface="Times New Roman" charset="0"/>
      </a:defRPr>
    </a:lvl2pPr>
    <a:lvl3pPr marL="914400" algn="l" rtl="0" fontAlgn="base">
      <a:spcBef>
        <a:spcPct val="0"/>
      </a:spcBef>
      <a:spcAft>
        <a:spcPct val="0"/>
      </a:spcAft>
      <a:defRPr kumimoji="1" sz="2400" kern="1200">
        <a:solidFill>
          <a:schemeClr val="tx1"/>
        </a:solidFill>
        <a:latin typeface="Times New Roman" charset="0"/>
        <a:ea typeface="+mn-ea"/>
        <a:cs typeface="Times New Roman" charset="0"/>
      </a:defRPr>
    </a:lvl3pPr>
    <a:lvl4pPr marL="1371600" algn="l" rtl="0" fontAlgn="base">
      <a:spcBef>
        <a:spcPct val="0"/>
      </a:spcBef>
      <a:spcAft>
        <a:spcPct val="0"/>
      </a:spcAft>
      <a:defRPr kumimoji="1" sz="2400" kern="1200">
        <a:solidFill>
          <a:schemeClr val="tx1"/>
        </a:solidFill>
        <a:latin typeface="Times New Roman" charset="0"/>
        <a:ea typeface="+mn-ea"/>
        <a:cs typeface="Times New Roman" charset="0"/>
      </a:defRPr>
    </a:lvl4pPr>
    <a:lvl5pPr marL="1828800" algn="l" rtl="0" fontAlgn="base">
      <a:spcBef>
        <a:spcPct val="0"/>
      </a:spcBef>
      <a:spcAft>
        <a:spcPct val="0"/>
      </a:spcAft>
      <a:defRPr kumimoji="1" sz="2400" kern="1200">
        <a:solidFill>
          <a:schemeClr val="tx1"/>
        </a:solidFill>
        <a:latin typeface="Times New Roman" charset="0"/>
        <a:ea typeface="+mn-ea"/>
        <a:cs typeface="Times New Roman" charset="0"/>
      </a:defRPr>
    </a:lvl5pPr>
    <a:lvl6pPr marL="2286000" algn="l" defTabSz="914400" rtl="0" eaLnBrk="1" latinLnBrk="0" hangingPunct="1">
      <a:defRPr kumimoji="1" sz="2400" kern="1200">
        <a:solidFill>
          <a:schemeClr val="tx1"/>
        </a:solidFill>
        <a:latin typeface="Times New Roman" charset="0"/>
        <a:ea typeface="+mn-ea"/>
        <a:cs typeface="Times New Roman" charset="0"/>
      </a:defRPr>
    </a:lvl6pPr>
    <a:lvl7pPr marL="2743200" algn="l" defTabSz="914400" rtl="0" eaLnBrk="1" latinLnBrk="0" hangingPunct="1">
      <a:defRPr kumimoji="1" sz="2400" kern="1200">
        <a:solidFill>
          <a:schemeClr val="tx1"/>
        </a:solidFill>
        <a:latin typeface="Times New Roman" charset="0"/>
        <a:ea typeface="+mn-ea"/>
        <a:cs typeface="Times New Roman" charset="0"/>
      </a:defRPr>
    </a:lvl7pPr>
    <a:lvl8pPr marL="3200400" algn="l" defTabSz="914400" rtl="0" eaLnBrk="1" latinLnBrk="0" hangingPunct="1">
      <a:defRPr kumimoji="1" sz="2400" kern="1200">
        <a:solidFill>
          <a:schemeClr val="tx1"/>
        </a:solidFill>
        <a:latin typeface="Times New Roman" charset="0"/>
        <a:ea typeface="+mn-ea"/>
        <a:cs typeface="Times New Roman" charset="0"/>
      </a:defRPr>
    </a:lvl8pPr>
    <a:lvl9pPr marL="3657600" algn="l" defTabSz="914400" rtl="0" eaLnBrk="1" latinLnBrk="0" hangingPunct="1">
      <a:defRPr kumimoji="1" sz="2400" kern="1200">
        <a:solidFill>
          <a:schemeClr val="tx1"/>
        </a:solidFill>
        <a:latin typeface="Times New Roman" charset="0"/>
        <a:ea typeface="+mn-ea"/>
        <a:cs typeface="Times New Roman" charset="0"/>
      </a:defRPr>
    </a:lvl9pPr>
  </p:defaultTextStyle>
  <p:extLst>
    <p:ext uri="{EFAFB233-063F-42B5-8137-9DF3F51BA10A}">
      <p15:sldGuideLst xmlns:p15="http://schemas.microsoft.com/office/powerpoint/2012/main">
        <p15:guide id="1" orient="horz" pos="1920">
          <p15:clr>
            <a:srgbClr val="A4A3A4"/>
          </p15:clr>
        </p15:guide>
        <p15:guide id="2" orient="horz" pos="1776">
          <p15:clr>
            <a:srgbClr val="A4A3A4"/>
          </p15:clr>
        </p15:guide>
        <p15:guide id="3" orient="horz" pos="1728">
          <p15:clr>
            <a:srgbClr val="A4A3A4"/>
          </p15:clr>
        </p15:guide>
        <p15:guide id="4" pos="2112">
          <p15:clr>
            <a:srgbClr val="A4A3A4"/>
          </p15:clr>
        </p15:guide>
        <p15:guide id="5" pos="1056">
          <p15:clr>
            <a:srgbClr val="A4A3A4"/>
          </p15:clr>
        </p15:guide>
        <p15:guide id="6" pos="960">
          <p15:clr>
            <a:srgbClr val="A4A3A4"/>
          </p15:clr>
        </p15:guide>
        <p15:guide id="7" pos="220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9999"/>
    <a:srgbClr val="FF3300"/>
    <a:srgbClr val="FF6633"/>
    <a:srgbClr val="F8F8F8"/>
    <a:srgbClr val="FFFF99"/>
    <a:srgbClr val="FFFF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16B46-C242-4AC9-AD4B-52836952E112}" v="17" dt="2024-12-13T19:21:02.422"/>
    <p1510:client id="{F7FEC049-FBB8-7352-ACD9-80502C770D86}" v="5" dt="2024-12-13T19:28:25.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87" autoAdjust="0"/>
    <p:restoredTop sz="90929"/>
  </p:normalViewPr>
  <p:slideViewPr>
    <p:cSldViewPr>
      <p:cViewPr varScale="1">
        <p:scale>
          <a:sx n="144" d="100"/>
          <a:sy n="144" d="100"/>
        </p:scale>
        <p:origin x="2148" y="132"/>
      </p:cViewPr>
      <p:guideLst>
        <p:guide orient="horz" pos="1920"/>
        <p:guide orient="horz" pos="1776"/>
        <p:guide orient="horz" pos="1728"/>
        <p:guide pos="2112"/>
        <p:guide pos="1056"/>
        <p:guide pos="960"/>
        <p:guide pos="2208"/>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698"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gs" Target="tags/tag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presProps" Target="presProps.xml"/><Relationship Id="rId155" Type="http://schemas.microsoft.com/office/2015/10/relationships/revisionInfo" Target="revisionInfo.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microsoft.com/office/2016/11/relationships/changesInfo" Target="changesInfos/changesInfo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_rels/viewProps.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slide" Target="slides/slide84.xml"/><Relationship Id="rId1" Type="http://schemas.openxmlformats.org/officeDocument/2006/relationships/slide" Target="slides/slide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7FEC049-FBB8-7352-ACD9-80502C770D86}"/>
    <pc:docChg chg="modSld">
      <pc:chgData name="" userId="" providerId="" clId="Web-{F7FEC049-FBB8-7352-ACD9-80502C770D86}" dt="2024-12-13T19:28:08.843" v="1" actId="20577"/>
      <pc:docMkLst>
        <pc:docMk/>
      </pc:docMkLst>
      <pc:sldChg chg="modSp">
        <pc:chgData name="" userId="" providerId="" clId="Web-{F7FEC049-FBB8-7352-ACD9-80502C770D86}" dt="2024-12-13T19:28:08.843" v="1" actId="20577"/>
        <pc:sldMkLst>
          <pc:docMk/>
          <pc:sldMk cId="0" sldId="364"/>
        </pc:sldMkLst>
        <pc:spChg chg="mod">
          <ac:chgData name="" userId="" providerId="" clId="Web-{F7FEC049-FBB8-7352-ACD9-80502C770D86}" dt="2024-12-13T19:28:08.843" v="1" actId="20577"/>
          <ac:spMkLst>
            <pc:docMk/>
            <pc:sldMk cId="0" sldId="364"/>
            <ac:spMk id="167938" creationId="{00000000-0000-0000-0000-000000000000}"/>
          </ac:spMkLst>
        </pc:spChg>
      </pc:sldChg>
    </pc:docChg>
  </pc:docChgLst>
  <pc:docChgLst>
    <pc:chgData name="Anthony DeRosa" userId="S::aderosa@asdwa.org::1ac06c19-1d32-4a99-afd5-53ad51ff78a0" providerId="AD" clId="Web-{F7FEC049-FBB8-7352-ACD9-80502C770D86}"/>
    <pc:docChg chg="modSld">
      <pc:chgData name="Anthony DeRosa" userId="S::aderosa@asdwa.org::1ac06c19-1d32-4a99-afd5-53ad51ff78a0" providerId="AD" clId="Web-{F7FEC049-FBB8-7352-ACD9-80502C770D86}" dt="2024-12-13T19:28:25.249" v="1"/>
      <pc:docMkLst>
        <pc:docMk/>
      </pc:docMkLst>
      <pc:sldChg chg="delSp modSp">
        <pc:chgData name="Anthony DeRosa" userId="S::aderosa@asdwa.org::1ac06c19-1d32-4a99-afd5-53ad51ff78a0" providerId="AD" clId="Web-{F7FEC049-FBB8-7352-ACD9-80502C770D86}" dt="2024-12-13T19:28:25.249" v="1"/>
        <pc:sldMkLst>
          <pc:docMk/>
          <pc:sldMk cId="0" sldId="364"/>
        </pc:sldMkLst>
        <pc:spChg chg="del mod">
          <ac:chgData name="Anthony DeRosa" userId="S::aderosa@asdwa.org::1ac06c19-1d32-4a99-afd5-53ad51ff78a0" providerId="AD" clId="Web-{F7FEC049-FBB8-7352-ACD9-80502C770D86}" dt="2024-12-13T19:28:25.249" v="1"/>
          <ac:spMkLst>
            <pc:docMk/>
            <pc:sldMk cId="0" sldId="364"/>
            <ac:spMk id="16793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eaLnBrk="0" hangingPunct="0">
              <a:defRPr kumimoji="0" sz="1200"/>
            </a:lvl1pPr>
          </a:lstStyle>
          <a:p>
            <a:endParaRPr lang="en-US" altLang="en-US"/>
          </a:p>
        </p:txBody>
      </p:sp>
      <p:sp>
        <p:nvSpPr>
          <p:cNvPr id="102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eaLnBrk="0" hangingPunct="0">
              <a:defRPr kumimoji="0" sz="1200"/>
            </a:lvl1pPr>
          </a:lstStyle>
          <a:p>
            <a:endParaRPr lang="en-US" altLang="en-US"/>
          </a:p>
        </p:txBody>
      </p:sp>
      <p:sp>
        <p:nvSpPr>
          <p:cNvPr id="1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kumimoji="0" sz="1200"/>
            </a:lvl1pPr>
          </a:lstStyle>
          <a:p>
            <a:endParaRPr lang="en-US" alt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eaLnBrk="0" hangingPunct="0">
              <a:defRPr kumimoji="0" sz="1200"/>
            </a:lvl1pPr>
          </a:lstStyle>
          <a:p>
            <a:fld id="{293C5827-4535-4C15-8743-F70198F01904}" type="slidenum">
              <a:rPr lang="en-US" altLang="en-US"/>
              <a:pPr/>
              <a:t>‹#›</a:t>
            </a:fld>
            <a:endParaRPr lang="en-US" altLang="en-US"/>
          </a:p>
        </p:txBody>
      </p:sp>
    </p:spTree>
    <p:extLst>
      <p:ext uri="{BB962C8B-B14F-4D97-AF65-F5344CB8AC3E}">
        <p14:creationId xmlns:p14="http://schemas.microsoft.com/office/powerpoint/2010/main" val="24107655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Times New Roman" charset="0"/>
      </a:defRPr>
    </a:lvl1pPr>
    <a:lvl2pPr marL="457200" algn="l" rtl="0" fontAlgn="base">
      <a:spcBef>
        <a:spcPct val="30000"/>
      </a:spcBef>
      <a:spcAft>
        <a:spcPct val="0"/>
      </a:spcAft>
      <a:defRPr kumimoji="1" sz="1200" kern="1200">
        <a:solidFill>
          <a:schemeClr val="tx1"/>
        </a:solidFill>
        <a:latin typeface="Arial" charset="0"/>
        <a:ea typeface="+mn-ea"/>
        <a:cs typeface="Times New Roman" charset="0"/>
      </a:defRPr>
    </a:lvl2pPr>
    <a:lvl3pPr marL="914400" algn="l" rtl="0" fontAlgn="base">
      <a:spcBef>
        <a:spcPct val="30000"/>
      </a:spcBef>
      <a:spcAft>
        <a:spcPct val="0"/>
      </a:spcAft>
      <a:defRPr kumimoji="1" sz="1200" kern="1200">
        <a:solidFill>
          <a:schemeClr val="tx1"/>
        </a:solidFill>
        <a:latin typeface="Arial" charset="0"/>
        <a:ea typeface="+mn-ea"/>
        <a:cs typeface="Times New Roman" charset="0"/>
      </a:defRPr>
    </a:lvl3pPr>
    <a:lvl4pPr marL="1371600" algn="l" rtl="0" fontAlgn="base">
      <a:spcBef>
        <a:spcPct val="30000"/>
      </a:spcBef>
      <a:spcAft>
        <a:spcPct val="0"/>
      </a:spcAft>
      <a:defRPr kumimoji="1" sz="1200" kern="1200">
        <a:solidFill>
          <a:schemeClr val="tx1"/>
        </a:solidFill>
        <a:latin typeface="Arial" charset="0"/>
        <a:ea typeface="+mn-ea"/>
        <a:cs typeface="Times New Roman" charset="0"/>
      </a:defRPr>
    </a:lvl4pPr>
    <a:lvl5pPr marL="1828800" algn="l" rtl="0" fontAlgn="base">
      <a:spcBef>
        <a:spcPct val="30000"/>
      </a:spcBef>
      <a:spcAft>
        <a:spcPct val="0"/>
      </a:spcAft>
      <a:defRPr kumimoji="1" sz="1200" kern="1200">
        <a:solidFill>
          <a:schemeClr val="tx1"/>
        </a:solidFill>
        <a:latin typeface="Arial" charset="0"/>
        <a:ea typeface="+mn-ea"/>
        <a:cs typeface="Times New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4B2774-9C89-41D4-B5D6-AEF48192666B}" type="slidenum">
              <a:rPr lang="en-US" altLang="en-US"/>
              <a:pPr/>
              <a:t>15</a:t>
            </a:fld>
            <a:endParaRPr lang="en-US" alt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2D3711-A98C-4E33-94F9-076973324254}" type="slidenum">
              <a:rPr lang="en-US" altLang="en-US"/>
              <a:pPr/>
              <a:t>84</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8BEE89-6866-4B97-A351-FD1B56A2A78B}" type="slidenum">
              <a:rPr lang="en-US" altLang="en-US"/>
              <a:pPr/>
              <a:t>85</a:t>
            </a:fld>
            <a:endParaRPr lang="en-US" alt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1B58C-C22E-4951-8F59-19D56DC5223A}" type="slidenum">
              <a:rPr lang="en-US" altLang="en-US"/>
              <a:pPr/>
              <a:t>92</a:t>
            </a:fld>
            <a:endParaRPr lang="en-US" alt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3C5827-4535-4C15-8743-F70198F01904}" type="slidenum">
              <a:rPr lang="en-US" altLang="en-US" smtClean="0"/>
              <a:pPr/>
              <a:t>101</a:t>
            </a:fld>
            <a:endParaRPr lang="en-US" altLang="en-US"/>
          </a:p>
        </p:txBody>
      </p:sp>
    </p:spTree>
    <p:extLst>
      <p:ext uri="{BB962C8B-B14F-4D97-AF65-F5344CB8AC3E}">
        <p14:creationId xmlns:p14="http://schemas.microsoft.com/office/powerpoint/2010/main" val="239912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7E4D44-9D52-409A-A226-E38FEBB05B85}" type="slidenum">
              <a:rPr lang="en-US" altLang="en-US"/>
              <a:pPr/>
              <a:t>103</a:t>
            </a:fld>
            <a:endParaRPr lang="en-US" alt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2717B5-6618-40D9-88C5-F9F4E358A659}" type="slidenum">
              <a:rPr lang="en-US" altLang="en-US"/>
              <a:pPr/>
              <a:t>105</a:t>
            </a:fld>
            <a:endParaRPr lang="en-US" alt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3C5827-4535-4C15-8743-F70198F01904}" type="slidenum">
              <a:rPr lang="en-US" altLang="en-US" smtClean="0"/>
              <a:pPr/>
              <a:t>118</a:t>
            </a:fld>
            <a:endParaRPr lang="en-US" altLang="en-US"/>
          </a:p>
        </p:txBody>
      </p:sp>
    </p:spTree>
    <p:extLst>
      <p:ext uri="{BB962C8B-B14F-4D97-AF65-F5344CB8AC3E}">
        <p14:creationId xmlns:p14="http://schemas.microsoft.com/office/powerpoint/2010/main" val="91732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3C9201-836E-4A31-92F5-C8C7213E3AAF}" type="slidenum">
              <a:rPr lang="en-US" altLang="en-US"/>
              <a:pPr/>
              <a:t>25</a:t>
            </a:fld>
            <a:endParaRPr lang="en-US" alt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3C5827-4535-4C15-8743-F70198F01904}" type="slidenum">
              <a:rPr lang="en-US" altLang="en-US" smtClean="0"/>
              <a:pPr/>
              <a:t>30</a:t>
            </a:fld>
            <a:endParaRPr lang="en-US" altLang="en-US"/>
          </a:p>
        </p:txBody>
      </p:sp>
    </p:spTree>
    <p:extLst>
      <p:ext uri="{BB962C8B-B14F-4D97-AF65-F5344CB8AC3E}">
        <p14:creationId xmlns:p14="http://schemas.microsoft.com/office/powerpoint/2010/main" val="108341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426E9-9003-4747-A82A-1749EDAC574E}" type="slidenum">
              <a:rPr lang="en-US" altLang="en-US"/>
              <a:pPr/>
              <a:t>31</a:t>
            </a:fld>
            <a:endParaRPr lang="en-US" alt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3C6FF-9727-4F91-BA20-033D13129A6F}" type="slidenum">
              <a:rPr lang="en-US" altLang="en-US"/>
              <a:pPr/>
              <a:t>32</a:t>
            </a:fld>
            <a:endParaRPr lang="en-US" alt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8CF8A5-BD74-4990-B31D-1227C6A2352A}" type="slidenum">
              <a:rPr lang="en-US" altLang="en-US"/>
              <a:pPr/>
              <a:t>48</a:t>
            </a:fld>
            <a:endParaRPr lang="en-US" alt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altLang="en-US"/>
              <a:t>What</a:t>
            </a:r>
            <a:r>
              <a:rPr lang="en-US" altLang="en-US">
                <a:latin typeface="Times New Roman"/>
              </a:rPr>
              <a:t>’</a:t>
            </a:r>
            <a:r>
              <a:rPr lang="en-US" altLang="en-US"/>
              <a:t>s the name of Wade</a:t>
            </a:r>
            <a:r>
              <a:rPr lang="en-US" altLang="en-US">
                <a:latin typeface="Times New Roman"/>
              </a:rPr>
              <a:t>’</a:t>
            </a:r>
            <a:r>
              <a:rPr lang="en-US" altLang="en-US"/>
              <a:t>s organization now?  I think it used to be WMA but changed in more recent times.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3C5827-4535-4C15-8743-F70198F01904}" type="slidenum">
              <a:rPr lang="en-US" altLang="en-US" smtClean="0"/>
              <a:pPr/>
              <a:t>71</a:t>
            </a:fld>
            <a:endParaRPr lang="en-US" altLang="en-US"/>
          </a:p>
        </p:txBody>
      </p:sp>
    </p:spTree>
    <p:extLst>
      <p:ext uri="{BB962C8B-B14F-4D97-AF65-F5344CB8AC3E}">
        <p14:creationId xmlns:p14="http://schemas.microsoft.com/office/powerpoint/2010/main" val="4229780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991E29-7E34-4C38-A3CC-486E8ED83E7B}" type="slidenum">
              <a:rPr lang="en-US" altLang="en-US"/>
              <a:pPr/>
              <a:t>74</a:t>
            </a:fld>
            <a:endParaRPr lang="en-US"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ltLang="en-US"/>
              <a:t>That</a:t>
            </a:r>
            <a:r>
              <a:rPr lang="en-US" altLang="en-US">
                <a:latin typeface="Times New Roman"/>
              </a:rPr>
              <a:t>’</a:t>
            </a:r>
            <a:r>
              <a:rPr lang="en-US" altLang="en-US"/>
              <a:t>s Ed Hallock giving Carl the </a:t>
            </a:r>
            <a:r>
              <a:rPr lang="en-US" altLang="en-US">
                <a:latin typeface="Times New Roman"/>
              </a:rPr>
              <a:t>“</a:t>
            </a:r>
            <a:r>
              <a:rPr lang="en-US" altLang="en-US"/>
              <a:t>devil horns</a:t>
            </a:r>
            <a:r>
              <a:rPr lang="en-US" altLang="en-US">
                <a:latin typeface="Times New Roman"/>
              </a:rPr>
              <a:t>”</a:t>
            </a: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C9F5F5-CD73-4D6B-96BF-6A3B7A363BAD}" type="slidenum">
              <a:rPr lang="en-US" altLang="en-US"/>
              <a:pPr/>
              <a:t>83</a:t>
            </a:fld>
            <a:endParaRPr lang="en-US" alt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altLang="en-US" noProof="0"/>
              <a:t>Click to edit Master title style</a:t>
            </a:r>
          </a:p>
        </p:txBody>
      </p:sp>
      <p:sp>
        <p:nvSpPr>
          <p:cNvPr id="3789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altLang="en-US" noProof="0"/>
              <a:t>Click to edit Master subtitle style</a:t>
            </a:r>
          </a:p>
        </p:txBody>
      </p:sp>
      <p:grpSp>
        <p:nvGrpSpPr>
          <p:cNvPr id="37892" name="Group 4"/>
          <p:cNvGrpSpPr>
            <a:grpSpLocks/>
          </p:cNvGrpSpPr>
          <p:nvPr/>
        </p:nvGrpSpPr>
        <p:grpSpPr bwMode="auto">
          <a:xfrm>
            <a:off x="177800" y="230188"/>
            <a:ext cx="203200" cy="6503987"/>
            <a:chOff x="112" y="145"/>
            <a:chExt cx="128" cy="4097"/>
          </a:xfrm>
        </p:grpSpPr>
        <p:sp>
          <p:nvSpPr>
            <p:cNvPr id="37893"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4"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0" lang="en-US" altLang="en-US"/>
            </a:p>
          </p:txBody>
        </p:sp>
      </p:grpSp>
      <p:grpSp>
        <p:nvGrpSpPr>
          <p:cNvPr id="37895" name="Group 7"/>
          <p:cNvGrpSpPr>
            <a:grpSpLocks/>
          </p:cNvGrpSpPr>
          <p:nvPr/>
        </p:nvGrpSpPr>
        <p:grpSpPr bwMode="auto">
          <a:xfrm>
            <a:off x="8793163" y="220663"/>
            <a:ext cx="198437" cy="6408737"/>
            <a:chOff x="5539" y="139"/>
            <a:chExt cx="125" cy="4037"/>
          </a:xfrm>
        </p:grpSpPr>
        <p:sp>
          <p:nvSpPr>
            <p:cNvPr id="37896"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7"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898" name="Group 10"/>
          <p:cNvGrpSpPr>
            <a:grpSpLocks/>
          </p:cNvGrpSpPr>
          <p:nvPr/>
        </p:nvGrpSpPr>
        <p:grpSpPr bwMode="auto">
          <a:xfrm>
            <a:off x="412750" y="6477000"/>
            <a:ext cx="8686800" cy="228600"/>
            <a:chOff x="260" y="4080"/>
            <a:chExt cx="5472" cy="144"/>
          </a:xfrm>
        </p:grpSpPr>
        <p:sp>
          <p:nvSpPr>
            <p:cNvPr id="37899"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0"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901" name="Group 13"/>
          <p:cNvGrpSpPr>
            <a:grpSpLocks/>
          </p:cNvGrpSpPr>
          <p:nvPr/>
        </p:nvGrpSpPr>
        <p:grpSpPr bwMode="auto">
          <a:xfrm>
            <a:off x="76200" y="176213"/>
            <a:ext cx="8745538" cy="161925"/>
            <a:chOff x="48" y="111"/>
            <a:chExt cx="5509" cy="102"/>
          </a:xfrm>
        </p:grpSpPr>
        <p:sp>
          <p:nvSpPr>
            <p:cNvPr id="37902"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Rectangle 15"/>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904" name="Rectangle 16"/>
          <p:cNvSpPr>
            <a:spLocks noGrp="1" noChangeArrowheads="1"/>
          </p:cNvSpPr>
          <p:nvPr>
            <p:ph type="dt" sz="half" idx="2"/>
          </p:nvPr>
        </p:nvSpPr>
        <p:spPr/>
        <p:txBody>
          <a:bodyPr/>
          <a:lstStyle>
            <a:lvl1pPr>
              <a:defRPr/>
            </a:lvl1pPr>
          </a:lstStyle>
          <a:p>
            <a:endParaRPr lang="en-US" altLang="en-US"/>
          </a:p>
        </p:txBody>
      </p:sp>
      <p:sp>
        <p:nvSpPr>
          <p:cNvPr id="37905" name="Rectangle 17"/>
          <p:cNvSpPr>
            <a:spLocks noGrp="1" noChangeArrowheads="1"/>
          </p:cNvSpPr>
          <p:nvPr>
            <p:ph type="ftr" sz="quarter" idx="3"/>
          </p:nvPr>
        </p:nvSpPr>
        <p:spPr>
          <a:extLst>
            <a:ext uri="{909E8E84-426E-40dd-AFC4-6F175D3DCCD1}">
              <a14:hiddenFill xmlns="" xmlns:a14="http://schemas.microsoft.com/office/drawing/2010/main">
                <a:solidFill>
                  <a:schemeClr val="accent1"/>
                </a:solidFill>
              </a14:hiddenFill>
            </a:ext>
          </a:extLst>
        </p:spPr>
        <p:txBody>
          <a:bodyPr/>
          <a:lstStyle>
            <a:lvl1pPr>
              <a:defRPr/>
            </a:lvl1pPr>
          </a:lstStyle>
          <a:p>
            <a:endParaRPr lang="en-US" altLang="en-US"/>
          </a:p>
        </p:txBody>
      </p:sp>
      <p:sp>
        <p:nvSpPr>
          <p:cNvPr id="37906" name="Rectangle 18"/>
          <p:cNvSpPr>
            <a:spLocks noGrp="1" noChangeArrowheads="1"/>
          </p:cNvSpPr>
          <p:nvPr>
            <p:ph type="sldNum" sz="quarter" idx="4"/>
          </p:nvPr>
        </p:nvSpPr>
        <p:spPr/>
        <p:txBody>
          <a:bodyPr/>
          <a:lstStyle>
            <a:lvl1pPr>
              <a:defRPr/>
            </a:lvl1pPr>
          </a:lstStyle>
          <a:p>
            <a:fld id="{13379A91-7756-45AE-A2DF-4B90FC5CC1A6}" type="slidenum">
              <a:rPr lang="en-US" altLang="en-US"/>
              <a:pPr/>
              <a:t>‹#›</a:t>
            </a:fld>
            <a:endParaRPr lang="en-US" altLang="en-US"/>
          </a:p>
        </p:txBody>
      </p:sp>
    </p:spTree>
  </p:cSld>
  <p:clrMapOvr>
    <a:masterClrMapping/>
  </p:clrMapOvr>
  <p:transition advClick="0" advTm="4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7898"/>
                                        </p:tgtEl>
                                        <p:attrNameLst>
                                          <p:attrName>style.visibility</p:attrName>
                                        </p:attrNameLst>
                                      </p:cBhvr>
                                      <p:to>
                                        <p:strVal val="visible"/>
                                      </p:to>
                                    </p:set>
                                    <p:anim calcmode="lin" valueType="num">
                                      <p:cBhvr additive="base">
                                        <p:cTn id="12" dur="500" fill="hold"/>
                                        <p:tgtEl>
                                          <p:spTgt spid="37898"/>
                                        </p:tgtEl>
                                        <p:attrNameLst>
                                          <p:attrName>ppt_x</p:attrName>
                                        </p:attrNameLst>
                                      </p:cBhvr>
                                      <p:tavLst>
                                        <p:tav tm="0">
                                          <p:val>
                                            <p:strVal val="0-#ppt_w/2"/>
                                          </p:val>
                                        </p:tav>
                                        <p:tav tm="100000">
                                          <p:val>
                                            <p:strVal val="#ppt_x"/>
                                          </p:val>
                                        </p:tav>
                                      </p:tavLst>
                                    </p:anim>
                                    <p:anim calcmode="lin" valueType="num">
                                      <p:cBhvr additive="base">
                                        <p:cTn id="13" dur="500" fill="hold"/>
                                        <p:tgtEl>
                                          <p:spTgt spid="3789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7895"/>
                                        </p:tgtEl>
                                        <p:attrNameLst>
                                          <p:attrName>style.visibility</p:attrName>
                                        </p:attrNameLst>
                                      </p:cBhvr>
                                      <p:to>
                                        <p:strVal val="visible"/>
                                      </p:to>
                                    </p:set>
                                    <p:anim calcmode="lin" valueType="num">
                                      <p:cBhvr additive="base">
                                        <p:cTn id="17" dur="500" fill="hold"/>
                                        <p:tgtEl>
                                          <p:spTgt spid="37895"/>
                                        </p:tgtEl>
                                        <p:attrNameLst>
                                          <p:attrName>ppt_x</p:attrName>
                                        </p:attrNameLst>
                                      </p:cBhvr>
                                      <p:tavLst>
                                        <p:tav tm="0">
                                          <p:val>
                                            <p:strVal val="#ppt_x"/>
                                          </p:val>
                                        </p:tav>
                                        <p:tav tm="100000">
                                          <p:val>
                                            <p:strVal val="#ppt_x"/>
                                          </p:val>
                                        </p:tav>
                                      </p:tavLst>
                                    </p:anim>
                                    <p:anim calcmode="lin" valueType="num">
                                      <p:cBhvr additive="base">
                                        <p:cTn id="18" dur="500" fill="hold"/>
                                        <p:tgtEl>
                                          <p:spTgt spid="3789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2" fill="hold" nodeType="afterEffect">
                                  <p:stCondLst>
                                    <p:cond delay="0"/>
                                  </p:stCondLst>
                                  <p:childTnLst>
                                    <p:set>
                                      <p:cBhvr>
                                        <p:cTn id="21" dur="1" fill="hold">
                                          <p:stCondLst>
                                            <p:cond delay="0"/>
                                          </p:stCondLst>
                                        </p:cTn>
                                        <p:tgtEl>
                                          <p:spTgt spid="37901"/>
                                        </p:tgtEl>
                                        <p:attrNameLst>
                                          <p:attrName>style.visibility</p:attrName>
                                        </p:attrNameLst>
                                      </p:cBhvr>
                                      <p:to>
                                        <p:strVal val="visible"/>
                                      </p:to>
                                    </p:set>
                                    <p:anim calcmode="lin" valueType="num">
                                      <p:cBhvr additive="base">
                                        <p:cTn id="22" dur="500" fill="hold"/>
                                        <p:tgtEl>
                                          <p:spTgt spid="37901"/>
                                        </p:tgtEl>
                                        <p:attrNameLst>
                                          <p:attrName>ppt_x</p:attrName>
                                        </p:attrNameLst>
                                      </p:cBhvr>
                                      <p:tavLst>
                                        <p:tav tm="0">
                                          <p:val>
                                            <p:strVal val="1+#ppt_w/2"/>
                                          </p:val>
                                        </p:tav>
                                        <p:tav tm="100000">
                                          <p:val>
                                            <p:strVal val="#ppt_x"/>
                                          </p:val>
                                        </p:tav>
                                      </p:tavLst>
                                    </p:anim>
                                    <p:anim calcmode="lin" valueType="num">
                                      <p:cBhvr additive="base">
                                        <p:cTn id="23" dur="500" fill="hold"/>
                                        <p:tgtEl>
                                          <p:spTgt spid="37901"/>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37890"/>
                                        </p:tgtEl>
                                        <p:attrNameLst>
                                          <p:attrName>style.visibility</p:attrName>
                                        </p:attrNameLst>
                                      </p:cBhvr>
                                      <p:to>
                                        <p:strVal val="visible"/>
                                      </p:to>
                                    </p:set>
                                    <p:animEffect transition="in" filter="dissolve">
                                      <p:cBhvr>
                                        <p:cTn id="27" dur="500"/>
                                        <p:tgtEl>
                                          <p:spTgt spid="37890"/>
                                        </p:tgtEl>
                                      </p:cBhvr>
                                    </p:animEffect>
                                  </p:childTnLst>
                                </p:cTn>
                              </p:par>
                            </p:childTnLst>
                          </p:cTn>
                        </p:par>
                        <p:par>
                          <p:cTn id="28" fill="hold" nodeType="afterGroup">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37891">
                                            <p:txEl>
                                              <p:pRg st="0" end="0"/>
                                            </p:txEl>
                                          </p:spTgt>
                                        </p:tgtEl>
                                        <p:attrNameLst>
                                          <p:attrName>style.visibility</p:attrName>
                                        </p:attrNameLst>
                                      </p:cBhvr>
                                      <p:to>
                                        <p:strVal val="visible"/>
                                      </p:to>
                                    </p:set>
                                    <p:animEffect transition="in" filter="dissolve">
                                      <p:cBhvr>
                                        <p:cTn id="31"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B882236-8FD1-4850-A389-A128CB8649C7}" type="slidenum">
              <a:rPr lang="en-US" altLang="en-US"/>
              <a:pPr/>
              <a:t>‹#›</a:t>
            </a:fld>
            <a:endParaRPr lang="en-US" altLang="en-US"/>
          </a:p>
        </p:txBody>
      </p:sp>
    </p:spTree>
    <p:extLst>
      <p:ext uri="{BB962C8B-B14F-4D97-AF65-F5344CB8AC3E}">
        <p14:creationId xmlns:p14="http://schemas.microsoft.com/office/powerpoint/2010/main" val="2430833048"/>
      </p:ext>
    </p:extLst>
  </p:cSld>
  <p:clrMapOvr>
    <a:masterClrMapping/>
  </p:clrMapOvr>
  <p:transition advClick="0" advTm="4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BFE9F0-6FED-4B34-8646-C5EC8243D30E}" type="slidenum">
              <a:rPr lang="en-US" altLang="en-US"/>
              <a:pPr/>
              <a:t>‹#›</a:t>
            </a:fld>
            <a:endParaRPr lang="en-US" altLang="en-US"/>
          </a:p>
        </p:txBody>
      </p:sp>
    </p:spTree>
    <p:extLst>
      <p:ext uri="{BB962C8B-B14F-4D97-AF65-F5344CB8AC3E}">
        <p14:creationId xmlns:p14="http://schemas.microsoft.com/office/powerpoint/2010/main" val="1921377671"/>
      </p:ext>
    </p:extLst>
  </p:cSld>
  <p:clrMapOvr>
    <a:masterClrMapping/>
  </p:clrMapOvr>
  <p:transition advClick="0" advTm="400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838200"/>
          </a:xfrm>
        </p:spPr>
        <p:txBody>
          <a:bodyPr/>
          <a:lstStyle/>
          <a:p>
            <a:r>
              <a:rPr lang="en-US"/>
              <a:t>Click to edit Master title style</a:t>
            </a:r>
          </a:p>
        </p:txBody>
      </p:sp>
      <p:sp>
        <p:nvSpPr>
          <p:cNvPr id="3" name="ClipArt Placeholder 2"/>
          <p:cNvSpPr>
            <a:spLocks noGrp="1"/>
          </p:cNvSpPr>
          <p:nvPr>
            <p:ph type="clipArt" sz="half" idx="1"/>
          </p:nvPr>
        </p:nvSpPr>
        <p:spPr>
          <a:xfrm>
            <a:off x="685800" y="1295400"/>
            <a:ext cx="3810000" cy="4648200"/>
          </a:xfrm>
        </p:spPr>
        <p:txBody>
          <a:bodyPr/>
          <a:lstStyle/>
          <a:p>
            <a:endParaRPr lang="en-US"/>
          </a:p>
        </p:txBody>
      </p:sp>
      <p:sp>
        <p:nvSpPr>
          <p:cNvPr id="4" name="Text Placeholder 3"/>
          <p:cNvSpPr>
            <a:spLocks noGrp="1"/>
          </p:cNvSpPr>
          <p:nvPr>
            <p:ph type="body" sz="half" idx="2"/>
          </p:nvPr>
        </p:nvSpPr>
        <p:spPr>
          <a:xfrm>
            <a:off x="4648200" y="12954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81000" y="6015038"/>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015038"/>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858000" y="6015038"/>
            <a:ext cx="1905000" cy="457200"/>
          </a:xfrm>
        </p:spPr>
        <p:txBody>
          <a:bodyPr/>
          <a:lstStyle>
            <a:lvl1pPr>
              <a:defRPr/>
            </a:lvl1pPr>
          </a:lstStyle>
          <a:p>
            <a:fld id="{C438F289-F9B0-4A83-8803-5DDA1EEF9B8C}" type="slidenum">
              <a:rPr lang="en-US" altLang="en-US"/>
              <a:pPr/>
              <a:t>‹#›</a:t>
            </a:fld>
            <a:endParaRPr lang="en-US" altLang="en-US"/>
          </a:p>
        </p:txBody>
      </p:sp>
    </p:spTree>
    <p:extLst>
      <p:ext uri="{BB962C8B-B14F-4D97-AF65-F5344CB8AC3E}">
        <p14:creationId xmlns:p14="http://schemas.microsoft.com/office/powerpoint/2010/main" val="1143162665"/>
      </p:ext>
    </p:extLst>
  </p:cSld>
  <p:clrMapOvr>
    <a:masterClrMapping/>
  </p:clrMapOvr>
  <p:transition advClick="0" advTm="4000">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838200"/>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95400"/>
            <a:ext cx="3810000" cy="4648200"/>
          </a:xfrm>
        </p:spPr>
        <p:txBody>
          <a:bodyPr/>
          <a:lstStyle/>
          <a:p>
            <a:endParaRPr lang="en-US"/>
          </a:p>
        </p:txBody>
      </p:sp>
      <p:sp>
        <p:nvSpPr>
          <p:cNvPr id="5" name="Date Placeholder 4"/>
          <p:cNvSpPr>
            <a:spLocks noGrp="1"/>
          </p:cNvSpPr>
          <p:nvPr>
            <p:ph type="dt" sz="half" idx="10"/>
          </p:nvPr>
        </p:nvSpPr>
        <p:spPr>
          <a:xfrm>
            <a:off x="381000" y="6015038"/>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015038"/>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858000" y="6015038"/>
            <a:ext cx="1905000" cy="457200"/>
          </a:xfrm>
        </p:spPr>
        <p:txBody>
          <a:bodyPr/>
          <a:lstStyle>
            <a:lvl1pPr>
              <a:defRPr/>
            </a:lvl1pPr>
          </a:lstStyle>
          <a:p>
            <a:fld id="{23E20D04-A0B8-48EA-B8B1-E57554BE1AF7}" type="slidenum">
              <a:rPr lang="en-US" altLang="en-US"/>
              <a:pPr/>
              <a:t>‹#›</a:t>
            </a:fld>
            <a:endParaRPr lang="en-US" altLang="en-US"/>
          </a:p>
        </p:txBody>
      </p:sp>
    </p:spTree>
    <p:extLst>
      <p:ext uri="{BB962C8B-B14F-4D97-AF65-F5344CB8AC3E}">
        <p14:creationId xmlns:p14="http://schemas.microsoft.com/office/powerpoint/2010/main" val="3635757886"/>
      </p:ext>
    </p:extLst>
  </p:cSld>
  <p:clrMapOvr>
    <a:masterClrMapping/>
  </p:clrMapOvr>
  <p:transition advClick="0" advTm="4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9E1E0DA-D1A1-42A8-BF00-FBE729D31B70}" type="slidenum">
              <a:rPr lang="en-US" altLang="en-US"/>
              <a:pPr/>
              <a:t>‹#›</a:t>
            </a:fld>
            <a:endParaRPr lang="en-US" altLang="en-US"/>
          </a:p>
        </p:txBody>
      </p:sp>
    </p:spTree>
    <p:extLst>
      <p:ext uri="{BB962C8B-B14F-4D97-AF65-F5344CB8AC3E}">
        <p14:creationId xmlns:p14="http://schemas.microsoft.com/office/powerpoint/2010/main" val="1165697345"/>
      </p:ext>
    </p:extLst>
  </p:cSld>
  <p:clrMapOvr>
    <a:masterClrMapping/>
  </p:clrMapOvr>
  <p:transition advClick="0" advTm="4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B020C9-4B8B-4522-AD29-D4ADF5607327}" type="slidenum">
              <a:rPr lang="en-US" altLang="en-US"/>
              <a:pPr/>
              <a:t>‹#›</a:t>
            </a:fld>
            <a:endParaRPr lang="en-US" altLang="en-US"/>
          </a:p>
        </p:txBody>
      </p:sp>
    </p:spTree>
    <p:extLst>
      <p:ext uri="{BB962C8B-B14F-4D97-AF65-F5344CB8AC3E}">
        <p14:creationId xmlns:p14="http://schemas.microsoft.com/office/powerpoint/2010/main" val="2106992136"/>
      </p:ext>
    </p:extLst>
  </p:cSld>
  <p:clrMapOvr>
    <a:masterClrMapping/>
  </p:clrMapOvr>
  <p:transition advClick="0" advTm="4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C601559-E8DC-4EFD-AEBF-B516151975BE}" type="slidenum">
              <a:rPr lang="en-US" altLang="en-US"/>
              <a:pPr/>
              <a:t>‹#›</a:t>
            </a:fld>
            <a:endParaRPr lang="en-US" altLang="en-US"/>
          </a:p>
        </p:txBody>
      </p:sp>
    </p:spTree>
    <p:extLst>
      <p:ext uri="{BB962C8B-B14F-4D97-AF65-F5344CB8AC3E}">
        <p14:creationId xmlns:p14="http://schemas.microsoft.com/office/powerpoint/2010/main" val="2063187860"/>
      </p:ext>
    </p:extLst>
  </p:cSld>
  <p:clrMapOvr>
    <a:masterClrMapping/>
  </p:clrMapOvr>
  <p:transition advClick="0" advTm="4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D6D6BF1-5EFD-4B04-8A62-AD14B07AC9CF}" type="slidenum">
              <a:rPr lang="en-US" altLang="en-US"/>
              <a:pPr/>
              <a:t>‹#›</a:t>
            </a:fld>
            <a:endParaRPr lang="en-US" altLang="en-US"/>
          </a:p>
        </p:txBody>
      </p:sp>
    </p:spTree>
    <p:extLst>
      <p:ext uri="{BB962C8B-B14F-4D97-AF65-F5344CB8AC3E}">
        <p14:creationId xmlns:p14="http://schemas.microsoft.com/office/powerpoint/2010/main" val="2776490394"/>
      </p:ext>
    </p:extLst>
  </p:cSld>
  <p:clrMapOvr>
    <a:masterClrMapping/>
  </p:clrMapOvr>
  <p:transition advClick="0" advTm="4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5302EAD-E735-4991-9205-A2A9EEE4AC5A}" type="slidenum">
              <a:rPr lang="en-US" altLang="en-US"/>
              <a:pPr/>
              <a:t>‹#›</a:t>
            </a:fld>
            <a:endParaRPr lang="en-US" altLang="en-US"/>
          </a:p>
        </p:txBody>
      </p:sp>
    </p:spTree>
    <p:extLst>
      <p:ext uri="{BB962C8B-B14F-4D97-AF65-F5344CB8AC3E}">
        <p14:creationId xmlns:p14="http://schemas.microsoft.com/office/powerpoint/2010/main" val="3585554740"/>
      </p:ext>
    </p:extLst>
  </p:cSld>
  <p:clrMapOvr>
    <a:masterClrMapping/>
  </p:clrMapOvr>
  <p:transition advClick="0" advTm="4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857A571-B752-4146-8A52-BBE74CA4C0A0}" type="slidenum">
              <a:rPr lang="en-US" altLang="en-US"/>
              <a:pPr/>
              <a:t>‹#›</a:t>
            </a:fld>
            <a:endParaRPr lang="en-US" altLang="en-US"/>
          </a:p>
        </p:txBody>
      </p:sp>
    </p:spTree>
    <p:extLst>
      <p:ext uri="{BB962C8B-B14F-4D97-AF65-F5344CB8AC3E}">
        <p14:creationId xmlns:p14="http://schemas.microsoft.com/office/powerpoint/2010/main" val="1480646216"/>
      </p:ext>
    </p:extLst>
  </p:cSld>
  <p:clrMapOvr>
    <a:masterClrMapping/>
  </p:clrMapOvr>
  <p:transition advClick="0" advTm="4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2CF9FED-91C6-42B4-A9E1-E6B7F79DDC89}" type="slidenum">
              <a:rPr lang="en-US" altLang="en-US"/>
              <a:pPr/>
              <a:t>‹#›</a:t>
            </a:fld>
            <a:endParaRPr lang="en-US" altLang="en-US"/>
          </a:p>
        </p:txBody>
      </p:sp>
    </p:spTree>
    <p:extLst>
      <p:ext uri="{BB962C8B-B14F-4D97-AF65-F5344CB8AC3E}">
        <p14:creationId xmlns:p14="http://schemas.microsoft.com/office/powerpoint/2010/main" val="1428036685"/>
      </p:ext>
    </p:extLst>
  </p:cSld>
  <p:clrMapOvr>
    <a:masterClrMapping/>
  </p:clrMapOvr>
  <p:transition advClick="0" advTm="4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ED5046B-44E7-40A2-931B-79AA8EFD96D2}" type="slidenum">
              <a:rPr lang="en-US" altLang="en-US"/>
              <a:pPr/>
              <a:t>‹#›</a:t>
            </a:fld>
            <a:endParaRPr lang="en-US" altLang="en-US"/>
          </a:p>
        </p:txBody>
      </p:sp>
    </p:spTree>
    <p:extLst>
      <p:ext uri="{BB962C8B-B14F-4D97-AF65-F5344CB8AC3E}">
        <p14:creationId xmlns:p14="http://schemas.microsoft.com/office/powerpoint/2010/main" val="511973170"/>
      </p:ext>
    </p:extLst>
  </p:cSld>
  <p:clrMapOvr>
    <a:masterClrMapping/>
  </p:clrMapOvr>
  <p:transition advClick="0" advTm="4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381000" y="381000"/>
            <a:ext cx="80010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6867" name="Rectangle 1027"/>
          <p:cNvSpPr>
            <a:spLocks noGrp="1" noChangeArrowheads="1"/>
          </p:cNvSpPr>
          <p:nvPr>
            <p:ph type="body" idx="1"/>
          </p:nvPr>
        </p:nvSpPr>
        <p:spPr bwMode="auto">
          <a:xfrm>
            <a:off x="685800" y="1295400"/>
            <a:ext cx="7772400"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868" name="Rectangle 1028"/>
          <p:cNvSpPr>
            <a:spLocks noGrp="1" noChangeArrowheads="1"/>
          </p:cNvSpPr>
          <p:nvPr>
            <p:ph type="dt" sz="half" idx="2"/>
          </p:nvPr>
        </p:nvSpPr>
        <p:spPr bwMode="auto">
          <a:xfrm>
            <a:off x="381000" y="6015038"/>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a:solidFill>
                  <a:schemeClr val="bg2"/>
                </a:solidFill>
                <a:latin typeface="+mn-lt"/>
              </a:defRPr>
            </a:lvl1pPr>
          </a:lstStyle>
          <a:p>
            <a:endParaRPr lang="en-US" altLang="en-US"/>
          </a:p>
        </p:txBody>
      </p:sp>
      <p:sp>
        <p:nvSpPr>
          <p:cNvPr id="36869" name="Rectangle 1029"/>
          <p:cNvSpPr>
            <a:spLocks noGrp="1" noChangeArrowheads="1"/>
          </p:cNvSpPr>
          <p:nvPr>
            <p:ph type="ftr" sz="quarter" idx="3"/>
          </p:nvPr>
        </p:nvSpPr>
        <p:spPr bwMode="auto">
          <a:xfrm>
            <a:off x="3124200" y="6015038"/>
            <a:ext cx="2895600" cy="45720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a:solidFill>
                  <a:schemeClr val="bg2"/>
                </a:solidFill>
                <a:latin typeface="+mn-lt"/>
              </a:defRPr>
            </a:lvl1pPr>
          </a:lstStyle>
          <a:p>
            <a:endParaRPr lang="en-US" altLang="en-US"/>
          </a:p>
        </p:txBody>
      </p:sp>
      <p:sp>
        <p:nvSpPr>
          <p:cNvPr id="36870" name="Rectangle 1030"/>
          <p:cNvSpPr>
            <a:spLocks noGrp="1" noChangeArrowheads="1"/>
          </p:cNvSpPr>
          <p:nvPr>
            <p:ph type="sldNum" sz="quarter" idx="4"/>
          </p:nvPr>
        </p:nvSpPr>
        <p:spPr bwMode="auto">
          <a:xfrm>
            <a:off x="6858000" y="6015038"/>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a:solidFill>
                  <a:schemeClr val="bg2"/>
                </a:solidFill>
                <a:latin typeface="+mn-lt"/>
              </a:defRPr>
            </a:lvl1pPr>
          </a:lstStyle>
          <a:p>
            <a:fld id="{E4B1CEB7-5953-40A1-B98C-8184E49DAB85}" type="slidenum">
              <a:rPr lang="en-US" altLang="en-US"/>
              <a:pPr/>
              <a:t>‹#›</a:t>
            </a:fld>
            <a:endParaRPr lang="en-US" altLang="en-US"/>
          </a:p>
        </p:txBody>
      </p:sp>
      <p:grpSp>
        <p:nvGrpSpPr>
          <p:cNvPr id="36871" name="Group 1031"/>
          <p:cNvGrpSpPr>
            <a:grpSpLocks/>
          </p:cNvGrpSpPr>
          <p:nvPr/>
        </p:nvGrpSpPr>
        <p:grpSpPr bwMode="auto">
          <a:xfrm>
            <a:off x="177800" y="230188"/>
            <a:ext cx="203200" cy="6503987"/>
            <a:chOff x="112" y="145"/>
            <a:chExt cx="128" cy="4097"/>
          </a:xfrm>
        </p:grpSpPr>
        <p:sp>
          <p:nvSpPr>
            <p:cNvPr id="36872" name="Rectangle 1032"/>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3" name="Rectangle 1033"/>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0" lang="en-US" altLang="en-US"/>
            </a:p>
          </p:txBody>
        </p:sp>
      </p:grpSp>
      <p:grpSp>
        <p:nvGrpSpPr>
          <p:cNvPr id="36874" name="Group 1034"/>
          <p:cNvGrpSpPr>
            <a:grpSpLocks/>
          </p:cNvGrpSpPr>
          <p:nvPr/>
        </p:nvGrpSpPr>
        <p:grpSpPr bwMode="auto">
          <a:xfrm>
            <a:off x="8793163" y="220663"/>
            <a:ext cx="198437" cy="6408737"/>
            <a:chOff x="5539" y="139"/>
            <a:chExt cx="125" cy="4037"/>
          </a:xfrm>
        </p:grpSpPr>
        <p:sp>
          <p:nvSpPr>
            <p:cNvPr id="36875" name="Rectangle 1035"/>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6" name="Rectangle 1036"/>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877" name="Group 1037"/>
          <p:cNvGrpSpPr>
            <a:grpSpLocks/>
          </p:cNvGrpSpPr>
          <p:nvPr/>
        </p:nvGrpSpPr>
        <p:grpSpPr bwMode="auto">
          <a:xfrm>
            <a:off x="412750" y="6477000"/>
            <a:ext cx="8686800" cy="228600"/>
            <a:chOff x="260" y="4080"/>
            <a:chExt cx="5472" cy="144"/>
          </a:xfrm>
        </p:grpSpPr>
        <p:sp>
          <p:nvSpPr>
            <p:cNvPr id="36878" name="Rectangle 1038"/>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9" name="Rectangle 1039"/>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880" name="Group 1040"/>
          <p:cNvGrpSpPr>
            <a:grpSpLocks/>
          </p:cNvGrpSpPr>
          <p:nvPr/>
        </p:nvGrpSpPr>
        <p:grpSpPr bwMode="auto">
          <a:xfrm>
            <a:off x="76200" y="176213"/>
            <a:ext cx="8745538" cy="161925"/>
            <a:chOff x="48" y="111"/>
            <a:chExt cx="5509" cy="102"/>
          </a:xfrm>
        </p:grpSpPr>
        <p:sp>
          <p:nvSpPr>
            <p:cNvPr id="36881" name="Rectangle 1041"/>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2" name="Rectangle 1042"/>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883" name="Group 1043"/>
          <p:cNvGrpSpPr>
            <a:grpSpLocks/>
          </p:cNvGrpSpPr>
          <p:nvPr/>
        </p:nvGrpSpPr>
        <p:grpSpPr bwMode="auto">
          <a:xfrm>
            <a:off x="71438" y="176213"/>
            <a:ext cx="8745537" cy="161925"/>
            <a:chOff x="48" y="111"/>
            <a:chExt cx="5509" cy="102"/>
          </a:xfrm>
        </p:grpSpPr>
        <p:sp>
          <p:nvSpPr>
            <p:cNvPr id="36884" name="Rectangle 104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5" name="Rectangle 1045"/>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ransition advClick="0" advTm="4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36883"/>
                                        </p:tgtEl>
                                        <p:attrNameLst>
                                          <p:attrName>style.visibility</p:attrName>
                                        </p:attrNameLst>
                                      </p:cBhvr>
                                      <p:to>
                                        <p:strVal val="visible"/>
                                      </p:to>
                                    </p:set>
                                    <p:anim calcmode="lin" valueType="num">
                                      <p:cBhvr additive="base">
                                        <p:cTn id="7" dur="500" fill="hold"/>
                                        <p:tgtEl>
                                          <p:spTgt spid="36883"/>
                                        </p:tgtEl>
                                        <p:attrNameLst>
                                          <p:attrName>ppt_x</p:attrName>
                                        </p:attrNameLst>
                                      </p:cBhvr>
                                      <p:tavLst>
                                        <p:tav tm="0">
                                          <p:val>
                                            <p:strVal val="1+#ppt_w/2"/>
                                          </p:val>
                                        </p:tav>
                                        <p:tav tm="100000">
                                          <p:val>
                                            <p:strVal val="#ppt_x"/>
                                          </p:val>
                                        </p:tav>
                                      </p:tavLst>
                                    </p:anim>
                                    <p:anim calcmode="lin" valueType="num">
                                      <p:cBhvr additive="base">
                                        <p:cTn id="8" dur="500" fill="hold"/>
                                        <p:tgtEl>
                                          <p:spTgt spid="368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pitchFamily="34" charset="0"/>
          <a:cs typeface="Times New Roman" charset="0"/>
        </a:defRPr>
      </a:lvl2pPr>
      <a:lvl3pPr algn="l" rtl="0" fontAlgn="base">
        <a:spcBef>
          <a:spcPct val="0"/>
        </a:spcBef>
        <a:spcAft>
          <a:spcPct val="0"/>
        </a:spcAft>
        <a:defRPr sz="3600">
          <a:solidFill>
            <a:schemeClr val="tx2"/>
          </a:solidFill>
          <a:latin typeface="Tahoma" pitchFamily="34" charset="0"/>
          <a:cs typeface="Times New Roman" charset="0"/>
        </a:defRPr>
      </a:lvl3pPr>
      <a:lvl4pPr algn="l" rtl="0" fontAlgn="base">
        <a:spcBef>
          <a:spcPct val="0"/>
        </a:spcBef>
        <a:spcAft>
          <a:spcPct val="0"/>
        </a:spcAft>
        <a:defRPr sz="3600">
          <a:solidFill>
            <a:schemeClr val="tx2"/>
          </a:solidFill>
          <a:latin typeface="Tahoma" pitchFamily="34" charset="0"/>
          <a:cs typeface="Times New Roman" charset="0"/>
        </a:defRPr>
      </a:lvl4pPr>
      <a:lvl5pPr algn="l" rtl="0" fontAlgn="base">
        <a:spcBef>
          <a:spcPct val="0"/>
        </a:spcBef>
        <a:spcAft>
          <a:spcPct val="0"/>
        </a:spcAft>
        <a:defRPr sz="3600">
          <a:solidFill>
            <a:schemeClr val="tx2"/>
          </a:solidFill>
          <a:latin typeface="Tahoma" pitchFamily="34" charset="0"/>
          <a:cs typeface="Times New Roman" charset="0"/>
        </a:defRPr>
      </a:lvl5pPr>
      <a:lvl6pPr marL="457200" algn="l" rtl="0" fontAlgn="base">
        <a:spcBef>
          <a:spcPct val="0"/>
        </a:spcBef>
        <a:spcAft>
          <a:spcPct val="0"/>
        </a:spcAft>
        <a:defRPr sz="3600">
          <a:solidFill>
            <a:schemeClr val="tx2"/>
          </a:solidFill>
          <a:latin typeface="Tahoma" pitchFamily="34" charset="0"/>
          <a:cs typeface="Times New Roman" charset="0"/>
        </a:defRPr>
      </a:lvl6pPr>
      <a:lvl7pPr marL="914400" algn="l" rtl="0" fontAlgn="base">
        <a:spcBef>
          <a:spcPct val="0"/>
        </a:spcBef>
        <a:spcAft>
          <a:spcPct val="0"/>
        </a:spcAft>
        <a:defRPr sz="3600">
          <a:solidFill>
            <a:schemeClr val="tx2"/>
          </a:solidFill>
          <a:latin typeface="Tahoma" pitchFamily="34" charset="0"/>
          <a:cs typeface="Times New Roman" charset="0"/>
        </a:defRPr>
      </a:lvl7pPr>
      <a:lvl8pPr marL="1371600" algn="l" rtl="0" fontAlgn="base">
        <a:spcBef>
          <a:spcPct val="0"/>
        </a:spcBef>
        <a:spcAft>
          <a:spcPct val="0"/>
        </a:spcAft>
        <a:defRPr sz="3600">
          <a:solidFill>
            <a:schemeClr val="tx2"/>
          </a:solidFill>
          <a:latin typeface="Tahoma" pitchFamily="34" charset="0"/>
          <a:cs typeface="Times New Roman" charset="0"/>
        </a:defRPr>
      </a:lvl8pPr>
      <a:lvl9pPr marL="1828800" algn="l" rtl="0" fontAlgn="base">
        <a:spcBef>
          <a:spcPct val="0"/>
        </a:spcBef>
        <a:spcAft>
          <a:spcPct val="0"/>
        </a:spcAft>
        <a:defRPr sz="3600">
          <a:solidFill>
            <a:schemeClr val="tx2"/>
          </a:solidFill>
          <a:latin typeface="Tahoma" pitchFamily="34" charset="0"/>
          <a:cs typeface="Times New Roman" charset="0"/>
        </a:defRPr>
      </a:lvl9pPr>
    </p:titleStyle>
    <p:bodyStyle>
      <a:lvl1pPr marL="342900" indent="-342900" algn="l" rtl="0" fontAlgn="base">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Char char="–"/>
        <a:defRPr sz="2800">
          <a:solidFill>
            <a:schemeClr val="tx1"/>
          </a:solidFill>
          <a:latin typeface="+mn-lt"/>
          <a:cs typeface="+mn-cs"/>
        </a:defRPr>
      </a:lvl2pPr>
      <a:lvl3pPr marL="1143000" indent="-228600" algn="l" rtl="0" fontAlgn="base">
        <a:spcBef>
          <a:spcPct val="20000"/>
        </a:spcBef>
        <a:spcAft>
          <a:spcPct val="0"/>
        </a:spcAft>
        <a:buClr>
          <a:schemeClr val="accent1"/>
        </a:buClr>
        <a:buChar char="•"/>
        <a:defRPr sz="2400">
          <a:solidFill>
            <a:schemeClr val="tx1"/>
          </a:solidFill>
          <a:latin typeface="+mn-lt"/>
          <a:cs typeface="+mn-cs"/>
        </a:defRPr>
      </a:lvl3pPr>
      <a:lvl4pPr marL="1600200" indent="-228600" algn="l" rtl="0" fontAlgn="base">
        <a:spcBef>
          <a:spcPct val="20000"/>
        </a:spcBef>
        <a:spcAft>
          <a:spcPct val="0"/>
        </a:spcAft>
        <a:buClr>
          <a:schemeClr val="folHlink"/>
        </a:buClr>
        <a:buChar char="–"/>
        <a:defRPr sz="2000">
          <a:solidFill>
            <a:schemeClr val="tx1"/>
          </a:solidFill>
          <a:latin typeface="+mn-lt"/>
          <a:cs typeface="+mn-cs"/>
        </a:defRPr>
      </a:lvl4pPr>
      <a:lvl5pPr marL="2057400" indent="-228600" algn="l" rtl="0" fontAlgn="base">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C:\Documents%20and%20Settings\Tony.ASDWA\Desktop\Annual%20Conference%202005\12%20Turning_%20Turning%20Back%20edit.wav" TargetMode="External"/><Relationship Id="rId1" Type="http://schemas.microsoft.com/office/2007/relationships/media" Target="file:///C:\Documents%20and%20Settings\Tony.ASDWA\Desktop\Annual%20Conference%202005\12%20Turning_%20Turning%20Back%20edit.wav"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p:txBody>
          <a:bodyPr/>
          <a:lstStyle/>
          <a:p>
            <a:pPr algn="ctr"/>
            <a:r>
              <a:rPr lang="en-US" altLang="en-US" b="1" dirty="0"/>
              <a:t>ASDWA</a:t>
            </a:r>
            <a:r>
              <a:rPr lang="en-US" altLang="en-US" b="1" dirty="0">
                <a:latin typeface="Times New Roman"/>
              </a:rPr>
              <a:t>’</a:t>
            </a:r>
            <a:r>
              <a:rPr lang="en-US" altLang="en-US" b="1" dirty="0"/>
              <a:t>s 40</a:t>
            </a:r>
            <a:r>
              <a:rPr lang="en-US" altLang="en-US" b="1" baseline="30000" dirty="0"/>
              <a:t>th</a:t>
            </a:r>
            <a:r>
              <a:rPr lang="en-US" altLang="en-US" b="1" dirty="0"/>
              <a:t> Anniversary Celebration</a:t>
            </a:r>
            <a:br>
              <a:rPr lang="en-US" altLang="en-US" dirty="0"/>
            </a:br>
            <a:br>
              <a:rPr lang="en-US" altLang="en-US" dirty="0"/>
            </a:br>
            <a:r>
              <a:rPr lang="en-US" altLang="en-US" i="1" dirty="0"/>
              <a:t>A Longer Look Back</a:t>
            </a:r>
            <a:br>
              <a:rPr lang="en-US" altLang="en-US" dirty="0"/>
            </a:br>
            <a:br>
              <a:rPr lang="en-US" altLang="en-US" dirty="0"/>
            </a:br>
            <a:endParaRPr lang="en-US" altLang="en-US" dirty="0"/>
          </a:p>
        </p:txBody>
      </p:sp>
      <p:pic>
        <p:nvPicPr>
          <p:cNvPr id="167940" name="12 Turning_ Turning Back edit.wav">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5943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79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7" repeatCount="indefinite" fill="hold" display="0">
                  <p:stCondLst>
                    <p:cond delay="indefinite"/>
                  </p:stCondLst>
                  <p:endCondLst>
                    <p:cond evt="onStopAudio" delay="0">
                      <p:tgtEl>
                        <p:sldTgt/>
                      </p:tgtEl>
                    </p:cond>
                  </p:endCondLst>
                </p:cTn>
                <p:tgtEl>
                  <p:spTgt spid="16794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Y:\Annual Conferences\Annual Conference 2005\Slide Show\scans\13.jpg"/>
          <p:cNvPicPr>
            <a:picLocks noChangeAspect="1" noChangeArrowheads="1"/>
          </p:cNvPicPr>
          <p:nvPr/>
        </p:nvPicPr>
        <p:blipFill>
          <a:blip r:embed="rId2" cstate="print">
            <a:extLst>
              <a:ext uri="{28A0092B-C50C-407E-A947-70E740481C1C}">
                <a14:useLocalDpi xmlns:a14="http://schemas.microsoft.com/office/drawing/2010/main" val="0"/>
              </a:ext>
            </a:extLst>
          </a:blip>
          <a:srcRect l="15334" r="5518" b="14500"/>
          <a:stretch>
            <a:fillRect/>
          </a:stretch>
        </p:blipFill>
        <p:spPr bwMode="auto">
          <a:xfrm>
            <a:off x="1752600" y="2286000"/>
            <a:ext cx="5638800" cy="3962400"/>
          </a:xfrm>
          <a:prstGeom prst="rect">
            <a:avLst/>
          </a:prstGeom>
          <a:noFill/>
          <a:extLst>
            <a:ext uri="{909E8E84-426E-40dd-AFC4-6F175D3DCCD1}">
              <a14:hiddenFill xmlns="" xmlns:a14="http://schemas.microsoft.com/office/drawing/2010/main">
                <a:solidFill>
                  <a:srgbClr val="FFFFFF"/>
                </a:solidFill>
              </a14:hiddenFill>
            </a:ext>
          </a:extLst>
        </p:spPr>
      </p:pic>
      <p:sp>
        <p:nvSpPr>
          <p:cNvPr id="48131" name="Rectangle 3"/>
          <p:cNvSpPr>
            <a:spLocks noGrp="1" noChangeArrowheads="1"/>
          </p:cNvSpPr>
          <p:nvPr>
            <p:ph type="title" idx="4294967295"/>
          </p:nvPr>
        </p:nvSpPr>
        <p:spPr/>
        <p:txBody>
          <a:bodyPr/>
          <a:lstStyle/>
          <a:p>
            <a:pPr algn="ctr"/>
            <a:r>
              <a:rPr lang="en-US" altLang="en-US" sz="2800"/>
              <a:t>Bob Malpass, Dave Clark, Vanessa Leiby, and others:</a:t>
            </a:r>
            <a:br>
              <a:rPr lang="en-US" altLang="en-US" sz="2800"/>
            </a:br>
            <a:br>
              <a:rPr lang="en-US" altLang="en-US" sz="2400"/>
            </a:br>
            <a:r>
              <a:rPr lang="en-US" altLang="en-US" sz="2400"/>
              <a:t> </a:t>
            </a:r>
            <a:r>
              <a:rPr lang="en-US" altLang="en-US" sz="2800" i="1"/>
              <a:t>High level </a:t>
            </a:r>
            <a:r>
              <a:rPr lang="en-US" altLang="en-US" sz="2800" i="1">
                <a:latin typeface="Times New Roman"/>
              </a:rPr>
              <a:t>“</a:t>
            </a:r>
            <a:r>
              <a:rPr lang="en-US" altLang="en-US" sz="2800" i="1"/>
              <a:t>Conference</a:t>
            </a:r>
            <a:r>
              <a:rPr lang="en-US" altLang="en-US" sz="2800" i="1">
                <a:latin typeface="Times New Roman"/>
              </a:rPr>
              <a:t>”</a:t>
            </a:r>
            <a:r>
              <a:rPr lang="en-US" altLang="en-US" sz="2800" i="1"/>
              <a:t> on the 10</a:t>
            </a:r>
            <a:r>
              <a:rPr lang="en-US" altLang="en-US" sz="2800" i="1" baseline="30000"/>
              <a:t>th</a:t>
            </a:r>
            <a:r>
              <a:rPr lang="en-US" altLang="en-US" sz="2800" i="1"/>
              <a:t> Tee</a:t>
            </a:r>
            <a:br>
              <a:rPr lang="en-US" altLang="en-US" sz="2800" i="1"/>
            </a:br>
            <a:endParaRPr lang="en-US" altLang="en-US" i="1"/>
          </a:p>
        </p:txBody>
      </p:sp>
    </p:spTree>
  </p:cSld>
  <p:clrMapOvr>
    <a:masterClrMapping/>
  </p:clrMapOvr>
  <p:transition advClick="0" advTm="4000">
    <p:dissolve/>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descr="Y:\Annual Conferences\Annual Conference 2005\Slide Show\scans\61.jpg"/>
          <p:cNvPicPr>
            <a:picLocks noChangeAspect="1" noChangeArrowheads="1"/>
          </p:cNvPicPr>
          <p:nvPr/>
        </p:nvPicPr>
        <p:blipFill>
          <a:blip r:embed="rId2">
            <a:extLst>
              <a:ext uri="{28A0092B-C50C-407E-A947-70E740481C1C}">
                <a14:useLocalDpi xmlns:a14="http://schemas.microsoft.com/office/drawing/2010/main" val="0"/>
              </a:ext>
            </a:extLst>
          </a:blip>
          <a:srcRect l="8376" t="13834" r="4124"/>
          <a:stretch>
            <a:fillRect/>
          </a:stretch>
        </p:blipFill>
        <p:spPr bwMode="auto">
          <a:xfrm>
            <a:off x="2209800" y="1752600"/>
            <a:ext cx="5037138" cy="3719513"/>
          </a:xfrm>
          <a:prstGeom prst="rect">
            <a:avLst/>
          </a:prstGeom>
          <a:noFill/>
          <a:extLst>
            <a:ext uri="{909E8E84-426E-40dd-AFC4-6F175D3DCCD1}">
              <a14:hiddenFill xmlns="" xmlns:a14="http://schemas.microsoft.com/office/drawing/2010/main">
                <a:solidFill>
                  <a:srgbClr val="FFFFFF"/>
                </a:solidFill>
              </a14:hiddenFill>
            </a:ext>
          </a:extLst>
        </p:spPr>
      </p:pic>
      <p:sp>
        <p:nvSpPr>
          <p:cNvPr id="98307" name="Rectangle 3"/>
          <p:cNvSpPr>
            <a:spLocks noGrp="1" noChangeArrowheads="1"/>
          </p:cNvSpPr>
          <p:nvPr>
            <p:ph type="title" idx="4294967295"/>
          </p:nvPr>
        </p:nvSpPr>
        <p:spPr/>
        <p:txBody>
          <a:bodyPr/>
          <a:lstStyle/>
          <a:p>
            <a:pPr algn="ctr"/>
            <a:r>
              <a:rPr lang="en-US" altLang="en-US" dirty="0"/>
              <a:t>Ben Grumbles – EPA AA for Water</a:t>
            </a:r>
          </a:p>
        </p:txBody>
      </p:sp>
    </p:spTree>
  </p:cSld>
  <p:clrMapOvr>
    <a:masterClrMapping/>
  </p:clrMapOvr>
  <p:transition advClick="0" advTm="4000">
    <p:dissolve/>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algn="ctr"/>
            <a:r>
              <a:rPr lang="en-US" altLang="en-US" sz="2800"/>
              <a:t>Anthony DeRosa (ASDWA)</a:t>
            </a:r>
            <a:br>
              <a:rPr lang="en-US" altLang="en-US" sz="2800"/>
            </a:br>
            <a:br>
              <a:rPr lang="en-US" altLang="en-US" sz="2800"/>
            </a:br>
            <a:r>
              <a:rPr lang="en-US" altLang="en-US" sz="2800" i="1"/>
              <a:t>The best laid plans of mice and men </a:t>
            </a:r>
            <a:br>
              <a:rPr lang="en-US" altLang="en-US" sz="2800" i="1"/>
            </a:br>
            <a:r>
              <a:rPr lang="en-US" altLang="en-US" sz="2800" i="1"/>
              <a:t>oft go astray</a:t>
            </a:r>
            <a:r>
              <a:rPr lang="en-US" altLang="en-US" sz="2800" i="1">
                <a:latin typeface="Times New Roman"/>
              </a:rPr>
              <a:t>…</a:t>
            </a:r>
            <a:r>
              <a:rPr lang="en-US" altLang="en-US" sz="2800" i="1"/>
              <a:t>..</a:t>
            </a:r>
          </a:p>
        </p:txBody>
      </p:sp>
      <p:pic>
        <p:nvPicPr>
          <p:cNvPr id="165892" name="Picture 4" descr="Y:\Annual Conferences\Annual Conference 2005\Slide Show\scans\late\3d.jpg"/>
          <p:cNvPicPr>
            <a:picLocks noChangeAspect="1" noChangeArrowheads="1"/>
          </p:cNvPicPr>
          <p:nvPr/>
        </p:nvPicPr>
        <p:blipFill>
          <a:blip r:embed="rId3" cstate="print">
            <a:extLst>
              <a:ext uri="{28A0092B-C50C-407E-A947-70E740481C1C}">
                <a14:useLocalDpi xmlns:a14="http://schemas.microsoft.com/office/drawing/2010/main" val="0"/>
              </a:ext>
            </a:extLst>
          </a:blip>
          <a:srcRect l="1389" t="2083" r="1389" b="2083"/>
          <a:stretch>
            <a:fillRect/>
          </a:stretch>
        </p:blipFill>
        <p:spPr bwMode="auto">
          <a:xfrm>
            <a:off x="1676400" y="2590800"/>
            <a:ext cx="5334000" cy="3505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2" name="Picture 2" descr="Y:\Annual Conferences\Annual Conference 2005\Slide Show\scans\65.jpg"/>
          <p:cNvPicPr>
            <a:picLocks noChangeAspect="1" noChangeArrowheads="1"/>
          </p:cNvPicPr>
          <p:nvPr/>
        </p:nvPicPr>
        <p:blipFill>
          <a:blip r:embed="rId2">
            <a:extLst>
              <a:ext uri="{28A0092B-C50C-407E-A947-70E740481C1C}">
                <a14:useLocalDpi xmlns:a14="http://schemas.microsoft.com/office/drawing/2010/main" val="0"/>
              </a:ext>
            </a:extLst>
          </a:blip>
          <a:srcRect r="5399"/>
          <a:stretch>
            <a:fillRect/>
          </a:stretch>
        </p:blipFill>
        <p:spPr bwMode="auto">
          <a:xfrm>
            <a:off x="1981200" y="2209800"/>
            <a:ext cx="5257800" cy="3705225"/>
          </a:xfrm>
          <a:prstGeom prst="rect">
            <a:avLst/>
          </a:prstGeom>
          <a:noFill/>
          <a:extLst>
            <a:ext uri="{909E8E84-426E-40dd-AFC4-6F175D3DCCD1}">
              <a14:hiddenFill xmlns="" xmlns:a14="http://schemas.microsoft.com/office/drawing/2010/main">
                <a:solidFill>
                  <a:srgbClr val="FFFFFF"/>
                </a:solidFill>
              </a14:hiddenFill>
            </a:ext>
          </a:extLst>
        </p:spPr>
      </p:pic>
      <p:sp>
        <p:nvSpPr>
          <p:cNvPr id="102403" name="Rectangle 3"/>
          <p:cNvSpPr>
            <a:spLocks noGrp="1" noChangeArrowheads="1"/>
          </p:cNvSpPr>
          <p:nvPr>
            <p:ph type="title" idx="4294967295"/>
          </p:nvPr>
        </p:nvSpPr>
        <p:spPr/>
        <p:txBody>
          <a:bodyPr/>
          <a:lstStyle/>
          <a:p>
            <a:pPr algn="ctr"/>
            <a:r>
              <a:rPr lang="en-US" altLang="en-US" sz="3200"/>
              <a:t>Steve Heare (DWPD), Janet Pawlukiewicz (WSD), Ephraim King (SRMD)</a:t>
            </a:r>
          </a:p>
        </p:txBody>
      </p:sp>
    </p:spTree>
  </p:cSld>
  <p:clrMapOvr>
    <a:masterClrMapping/>
  </p:clrMapOvr>
  <p:transition advClick="0" advTm="4000">
    <p:dissolve/>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2" descr="Y:\Annual Conferences\Annual Conference 2005\Slide Show\scans\66.jpg"/>
          <p:cNvPicPr>
            <a:picLocks noChangeAspect="1" noChangeArrowheads="1"/>
          </p:cNvPicPr>
          <p:nvPr/>
        </p:nvPicPr>
        <p:blipFill>
          <a:blip r:embed="rId3">
            <a:extLst>
              <a:ext uri="{28A0092B-C50C-407E-A947-70E740481C1C}">
                <a14:useLocalDpi xmlns:a14="http://schemas.microsoft.com/office/drawing/2010/main" val="0"/>
              </a:ext>
            </a:extLst>
          </a:blip>
          <a:srcRect r="10883"/>
          <a:stretch>
            <a:fillRect/>
          </a:stretch>
        </p:blipFill>
        <p:spPr bwMode="auto">
          <a:xfrm>
            <a:off x="1981200" y="2438400"/>
            <a:ext cx="4953000" cy="3705225"/>
          </a:xfrm>
          <a:prstGeom prst="rect">
            <a:avLst/>
          </a:prstGeom>
          <a:noFill/>
          <a:extLst>
            <a:ext uri="{909E8E84-426E-40dd-AFC4-6F175D3DCCD1}">
              <a14:hiddenFill xmlns="" xmlns:a14="http://schemas.microsoft.com/office/drawing/2010/main">
                <a:solidFill>
                  <a:srgbClr val="FFFFFF"/>
                </a:solidFill>
              </a14:hiddenFill>
            </a:ext>
          </a:extLst>
        </p:spPr>
      </p:pic>
      <p:sp>
        <p:nvSpPr>
          <p:cNvPr id="103427" name="Rectangle 3"/>
          <p:cNvSpPr>
            <a:spLocks noGrp="1" noChangeArrowheads="1"/>
          </p:cNvSpPr>
          <p:nvPr>
            <p:ph type="title" idx="4294967295"/>
          </p:nvPr>
        </p:nvSpPr>
        <p:spPr/>
        <p:txBody>
          <a:bodyPr/>
          <a:lstStyle/>
          <a:p>
            <a:pPr algn="ctr"/>
            <a:r>
              <a:rPr lang="en-US" altLang="en-US" sz="2800"/>
              <a:t>Joy Barrett (RCAP) &amp; Bridget O</a:t>
            </a:r>
            <a:r>
              <a:rPr lang="en-US" altLang="en-US" sz="2800">
                <a:latin typeface="Times New Roman"/>
              </a:rPr>
              <a:t>’</a:t>
            </a:r>
            <a:r>
              <a:rPr lang="en-US" altLang="en-US" sz="2800"/>
              <a:t>Grady (ASDWA)</a:t>
            </a:r>
            <a:br>
              <a:rPr lang="en-US" altLang="en-US" sz="2800"/>
            </a:br>
            <a:br>
              <a:rPr lang="en-US" altLang="en-US" sz="2800"/>
            </a:br>
            <a:r>
              <a:rPr lang="en-US" altLang="en-US" sz="2800" i="1"/>
              <a:t>Chillin</a:t>
            </a:r>
            <a:r>
              <a:rPr lang="en-US" altLang="en-US" sz="2800" i="1">
                <a:latin typeface="Times New Roman"/>
              </a:rPr>
              <a:t>’</a:t>
            </a:r>
            <a:r>
              <a:rPr lang="en-US" altLang="en-US" sz="2800" i="1"/>
              <a:t> at the Conference reception</a:t>
            </a:r>
          </a:p>
        </p:txBody>
      </p:sp>
    </p:spTree>
  </p:cSld>
  <p:clrMapOvr>
    <a:masterClrMapping/>
  </p:clrMapOvr>
  <p:transition advClick="0" advTm="4000">
    <p:dissolve/>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Y:\Annual Conferences\Annual Conference 2005\Slide Show\scans\76.jpg"/>
          <p:cNvPicPr>
            <a:picLocks noChangeAspect="1" noChangeArrowheads="1"/>
          </p:cNvPicPr>
          <p:nvPr/>
        </p:nvPicPr>
        <p:blipFill>
          <a:blip r:embed="rId2" cstate="print">
            <a:extLst>
              <a:ext uri="{28A0092B-C50C-407E-A947-70E740481C1C}">
                <a14:useLocalDpi xmlns:a14="http://schemas.microsoft.com/office/drawing/2010/main" val="0"/>
              </a:ext>
            </a:extLst>
          </a:blip>
          <a:srcRect l="4167" t="6250" r="2834" b="6250"/>
          <a:stretch>
            <a:fillRect/>
          </a:stretch>
        </p:blipFill>
        <p:spPr bwMode="auto">
          <a:xfrm>
            <a:off x="1600200" y="1828800"/>
            <a:ext cx="5840413" cy="3662363"/>
          </a:xfrm>
          <a:prstGeom prst="rect">
            <a:avLst/>
          </a:prstGeom>
          <a:noFill/>
          <a:extLst>
            <a:ext uri="{909E8E84-426E-40dd-AFC4-6F175D3DCCD1}">
              <a14:hiddenFill xmlns="" xmlns:a14="http://schemas.microsoft.com/office/drawing/2010/main">
                <a:solidFill>
                  <a:srgbClr val="FFFFFF"/>
                </a:solidFill>
              </a14:hiddenFill>
            </a:ext>
          </a:extLst>
        </p:spPr>
      </p:pic>
      <p:sp>
        <p:nvSpPr>
          <p:cNvPr id="113667" name="Rectangle 3"/>
          <p:cNvSpPr>
            <a:spLocks noGrp="1" noChangeArrowheads="1"/>
          </p:cNvSpPr>
          <p:nvPr>
            <p:ph type="title" idx="4294967295"/>
          </p:nvPr>
        </p:nvSpPr>
        <p:spPr/>
        <p:txBody>
          <a:bodyPr/>
          <a:lstStyle/>
          <a:p>
            <a:pPr algn="ctr"/>
            <a:r>
              <a:rPr lang="en-US" altLang="en-US" sz="2800"/>
              <a:t>Harold Seifert (AR), Tony Bennett (TX), Dave Leland (OR), Ed Hallock (DE)</a:t>
            </a:r>
          </a:p>
        </p:txBody>
      </p:sp>
    </p:spTree>
  </p:cSld>
  <p:clrMapOvr>
    <a:masterClrMapping/>
  </p:clrMapOvr>
  <p:transition advClick="0" advTm="4000">
    <p:dissolve/>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Y:\Annual Conferences\Annual Conference 2005\Slide Show\scans\78.jpg"/>
          <p:cNvPicPr>
            <a:picLocks noChangeAspect="1" noChangeArrowheads="1"/>
          </p:cNvPicPr>
          <p:nvPr/>
        </p:nvPicPr>
        <p:blipFill>
          <a:blip r:embed="rId3" cstate="print">
            <a:extLst>
              <a:ext uri="{28A0092B-C50C-407E-A947-70E740481C1C}">
                <a14:useLocalDpi xmlns:a14="http://schemas.microsoft.com/office/drawing/2010/main" val="0"/>
              </a:ext>
            </a:extLst>
          </a:blip>
          <a:srcRect l="4167" t="6250" r="4167" b="4250"/>
          <a:stretch>
            <a:fillRect/>
          </a:stretch>
        </p:blipFill>
        <p:spPr bwMode="auto">
          <a:xfrm>
            <a:off x="1676400" y="1752600"/>
            <a:ext cx="5730875" cy="3730625"/>
          </a:xfrm>
          <a:prstGeom prst="rect">
            <a:avLst/>
          </a:prstGeom>
          <a:noFill/>
          <a:extLst>
            <a:ext uri="{909E8E84-426E-40dd-AFC4-6F175D3DCCD1}">
              <a14:hiddenFill xmlns="" xmlns:a14="http://schemas.microsoft.com/office/drawing/2010/main">
                <a:solidFill>
                  <a:srgbClr val="FFFFFF"/>
                </a:solidFill>
              </a14:hiddenFill>
            </a:ext>
          </a:extLst>
        </p:spPr>
      </p:pic>
      <p:sp>
        <p:nvSpPr>
          <p:cNvPr id="115715" name="Rectangle 3"/>
          <p:cNvSpPr>
            <a:spLocks noGrp="1" noChangeArrowheads="1"/>
          </p:cNvSpPr>
          <p:nvPr>
            <p:ph type="title" idx="4294967295"/>
          </p:nvPr>
        </p:nvSpPr>
        <p:spPr/>
        <p:txBody>
          <a:bodyPr/>
          <a:lstStyle/>
          <a:p>
            <a:pPr algn="ctr"/>
            <a:r>
              <a:rPr lang="en-US" altLang="en-US" sz="2800"/>
              <a:t>Cynthia Dougherty (OGWDW), Mike Shapiro (OW), Jim Taft (ASDWA), Van Hoofnagle (FL)</a:t>
            </a:r>
          </a:p>
        </p:txBody>
      </p:sp>
    </p:spTree>
  </p:cSld>
  <p:clrMapOvr>
    <a:masterClrMapping/>
  </p:clrMapOvr>
  <p:transition advClick="0" advTm="4000">
    <p:dissolve/>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Y:\Annual Conferences\Annual Conference 2005\Slide Show\scans\79.jpg"/>
          <p:cNvPicPr>
            <a:picLocks noChangeAspect="1" noChangeArrowheads="1"/>
          </p:cNvPicPr>
          <p:nvPr/>
        </p:nvPicPr>
        <p:blipFill>
          <a:blip r:embed="rId2" cstate="print">
            <a:extLst>
              <a:ext uri="{28A0092B-C50C-407E-A947-70E740481C1C}">
                <a14:useLocalDpi xmlns:a14="http://schemas.microsoft.com/office/drawing/2010/main" val="0"/>
              </a:ext>
            </a:extLst>
          </a:blip>
          <a:srcRect l="4167" t="6250" r="2834" b="4250"/>
          <a:stretch>
            <a:fillRect/>
          </a:stretch>
        </p:blipFill>
        <p:spPr bwMode="auto">
          <a:xfrm>
            <a:off x="1905000" y="2438400"/>
            <a:ext cx="5822950" cy="3735388"/>
          </a:xfrm>
          <a:prstGeom prst="rect">
            <a:avLst/>
          </a:prstGeom>
          <a:noFill/>
          <a:extLst>
            <a:ext uri="{909E8E84-426E-40dd-AFC4-6F175D3DCCD1}">
              <a14:hiddenFill xmlns="" xmlns:a14="http://schemas.microsoft.com/office/drawing/2010/main">
                <a:solidFill>
                  <a:srgbClr val="FFFFFF"/>
                </a:solidFill>
              </a14:hiddenFill>
            </a:ext>
          </a:extLst>
        </p:spPr>
      </p:pic>
      <p:sp>
        <p:nvSpPr>
          <p:cNvPr id="116739" name="Rectangle 3"/>
          <p:cNvSpPr>
            <a:spLocks noGrp="1" noChangeArrowheads="1"/>
          </p:cNvSpPr>
          <p:nvPr>
            <p:ph type="title" idx="4294967295"/>
          </p:nvPr>
        </p:nvSpPr>
        <p:spPr/>
        <p:txBody>
          <a:bodyPr/>
          <a:lstStyle/>
          <a:p>
            <a:pPr algn="ctr"/>
            <a:r>
              <a:rPr lang="en-US" altLang="en-US" sz="2800"/>
              <a:t>Gregg Grunenfelder (WA) </a:t>
            </a:r>
            <a:r>
              <a:rPr lang="en-US" altLang="en-US" sz="2800">
                <a:latin typeface="Times New Roman"/>
              </a:rPr>
              <a:t>–</a:t>
            </a:r>
            <a:r>
              <a:rPr lang="en-US" altLang="en-US" sz="2800"/>
              <a:t> Boston 2003</a:t>
            </a:r>
            <a:br>
              <a:rPr lang="en-US" altLang="en-US" sz="2800"/>
            </a:br>
            <a:br>
              <a:rPr lang="en-US" altLang="en-US" sz="2800"/>
            </a:br>
            <a:r>
              <a:rPr lang="en-US" altLang="en-US" sz="2800" i="1"/>
              <a:t>Auditioning for a spot on </a:t>
            </a:r>
            <a:br>
              <a:rPr lang="en-US" altLang="en-US" sz="2800" i="1"/>
            </a:br>
            <a:r>
              <a:rPr lang="en-US" altLang="en-US" sz="2800" i="1">
                <a:latin typeface="Times New Roman"/>
              </a:rPr>
              <a:t>“</a:t>
            </a:r>
            <a:r>
              <a:rPr lang="en-US" altLang="en-US" sz="2800" i="1"/>
              <a:t>America</a:t>
            </a:r>
            <a:r>
              <a:rPr lang="en-US" altLang="en-US" sz="2800" i="1">
                <a:latin typeface="Times New Roman"/>
              </a:rPr>
              <a:t>’</a:t>
            </a:r>
            <a:r>
              <a:rPr lang="en-US" altLang="en-US" sz="2800" i="1"/>
              <a:t>s Funniest Home Videos</a:t>
            </a:r>
            <a:r>
              <a:rPr lang="en-US" altLang="en-US" sz="2800" i="1">
                <a:latin typeface="Times New Roman"/>
              </a:rPr>
              <a:t>”</a:t>
            </a:r>
            <a:r>
              <a:rPr lang="en-US" altLang="en-US" sz="2800" i="1"/>
              <a:t> </a:t>
            </a:r>
            <a:br>
              <a:rPr lang="en-US" altLang="en-US" sz="2800" i="1"/>
            </a:br>
            <a:br>
              <a:rPr lang="en-US" altLang="en-US" sz="3200"/>
            </a:br>
            <a:endParaRPr lang="en-US" altLang="en-US" sz="3200"/>
          </a:p>
        </p:txBody>
      </p:sp>
    </p:spTree>
  </p:cSld>
  <p:clrMapOvr>
    <a:masterClrMapping/>
  </p:clrMapOvr>
  <p:transition advClick="0" advTm="4000">
    <p:dissolve/>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descr="Y:\Annual Conferences\Annual Conference 2005\Slide Show\scans\80.jpg"/>
          <p:cNvPicPr>
            <a:picLocks noChangeAspect="1" noChangeArrowheads="1"/>
          </p:cNvPicPr>
          <p:nvPr/>
        </p:nvPicPr>
        <p:blipFill>
          <a:blip r:embed="rId2" cstate="print">
            <a:extLst>
              <a:ext uri="{28A0092B-C50C-407E-A947-70E740481C1C}">
                <a14:useLocalDpi xmlns:a14="http://schemas.microsoft.com/office/drawing/2010/main" val="0"/>
              </a:ext>
            </a:extLst>
          </a:blip>
          <a:srcRect l="9035" t="6250" r="2834" b="4250"/>
          <a:stretch>
            <a:fillRect/>
          </a:stretch>
        </p:blipFill>
        <p:spPr bwMode="auto">
          <a:xfrm>
            <a:off x="2133600" y="2514600"/>
            <a:ext cx="5518150" cy="3735388"/>
          </a:xfrm>
          <a:prstGeom prst="rect">
            <a:avLst/>
          </a:prstGeom>
          <a:noFill/>
          <a:extLst>
            <a:ext uri="{909E8E84-426E-40dd-AFC4-6F175D3DCCD1}">
              <a14:hiddenFill xmlns="" xmlns:a14="http://schemas.microsoft.com/office/drawing/2010/main">
                <a:solidFill>
                  <a:srgbClr val="FFFFFF"/>
                </a:solidFill>
              </a14:hiddenFill>
            </a:ext>
          </a:extLst>
        </p:spPr>
      </p:pic>
      <p:sp>
        <p:nvSpPr>
          <p:cNvPr id="117763" name="Rectangle 3"/>
          <p:cNvSpPr>
            <a:spLocks noGrp="1" noChangeArrowheads="1"/>
          </p:cNvSpPr>
          <p:nvPr>
            <p:ph type="title" idx="4294967295"/>
          </p:nvPr>
        </p:nvSpPr>
        <p:spPr/>
        <p:txBody>
          <a:bodyPr/>
          <a:lstStyle/>
          <a:p>
            <a:pPr algn="ctr"/>
            <a:r>
              <a:rPr lang="en-US" altLang="en-US" sz="3200" dirty="0"/>
              <a:t>Anthony </a:t>
            </a:r>
            <a:r>
              <a:rPr lang="en-US" altLang="en-US" sz="3200" dirty="0" err="1"/>
              <a:t>DeRosa</a:t>
            </a:r>
            <a:r>
              <a:rPr lang="en-US" altLang="en-US" sz="3200" dirty="0"/>
              <a:t> (ASDWA)</a:t>
            </a:r>
            <a:br>
              <a:rPr lang="en-US" altLang="en-US" sz="3200" dirty="0"/>
            </a:br>
            <a:br>
              <a:rPr lang="en-US" altLang="en-US" sz="3200" dirty="0"/>
            </a:br>
            <a:r>
              <a:rPr lang="en-US" altLang="en-US" sz="2800" i="1" dirty="0">
                <a:latin typeface="Times New Roman"/>
              </a:rPr>
              <a:t>“</a:t>
            </a:r>
            <a:r>
              <a:rPr lang="en-US" altLang="en-US" sz="2800" i="1" dirty="0"/>
              <a:t>If I look </a:t>
            </a:r>
            <a:r>
              <a:rPr lang="en-US" altLang="en-US" sz="2800" i="1" u="sng" dirty="0"/>
              <a:t>really</a:t>
            </a:r>
            <a:r>
              <a:rPr lang="en-US" altLang="en-US" sz="2800" i="1" dirty="0"/>
              <a:t> serious, they</a:t>
            </a:r>
            <a:r>
              <a:rPr lang="en-US" altLang="en-US" sz="2800" i="1" dirty="0">
                <a:latin typeface="Times New Roman"/>
              </a:rPr>
              <a:t>’</a:t>
            </a:r>
            <a:r>
              <a:rPr lang="en-US" altLang="en-US" sz="2800" i="1" dirty="0"/>
              <a:t>ll all think I know what I</a:t>
            </a:r>
            <a:r>
              <a:rPr lang="en-US" altLang="en-US" sz="2800" i="1" dirty="0">
                <a:latin typeface="Times New Roman"/>
              </a:rPr>
              <a:t>’</a:t>
            </a:r>
            <a:r>
              <a:rPr lang="en-US" altLang="en-US" sz="2800" i="1" dirty="0"/>
              <a:t>m doing up here</a:t>
            </a:r>
            <a:r>
              <a:rPr lang="en-US" altLang="en-US" sz="2800" i="1" dirty="0">
                <a:latin typeface="Times New Roman"/>
              </a:rPr>
              <a:t>…</a:t>
            </a:r>
            <a:r>
              <a:rPr lang="en-US" altLang="en-US" sz="2800" i="1" dirty="0"/>
              <a:t>.</a:t>
            </a:r>
            <a:r>
              <a:rPr lang="en-US" altLang="en-US" sz="2800" i="1" dirty="0">
                <a:latin typeface="Times New Roman"/>
              </a:rPr>
              <a:t>”</a:t>
            </a:r>
            <a:endParaRPr lang="en-US" altLang="en-US" sz="2800" i="1" dirty="0"/>
          </a:p>
        </p:txBody>
      </p:sp>
    </p:spTree>
  </p:cSld>
  <p:clrMapOvr>
    <a:masterClrMapping/>
  </p:clrMapOvr>
  <p:transition advClick="0" advTm="4000">
    <p:dissolv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dirty="0"/>
              <a:t>2005 Annual Conference – St Louis, MO</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295400"/>
            <a:ext cx="6610349" cy="4406899"/>
          </a:xfrm>
        </p:spPr>
      </p:pic>
    </p:spTree>
    <p:extLst>
      <p:ext uri="{BB962C8B-B14F-4D97-AF65-F5344CB8AC3E}">
        <p14:creationId xmlns:p14="http://schemas.microsoft.com/office/powerpoint/2010/main" val="1026921645"/>
      </p:ext>
    </p:extLst>
  </p:cSld>
  <p:clrMapOvr>
    <a:masterClrMapping/>
  </p:clrMapOvr>
  <p:transition advClick="0" advTm="4000">
    <p:dissolv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Chet </a:t>
            </a:r>
            <a:r>
              <a:rPr lang="en-US" dirty="0" err="1"/>
              <a:t>Pauls</a:t>
            </a:r>
            <a:r>
              <a:rPr lang="en-US" dirty="0"/>
              <a:t> (CO), Mark Mayer (SD), Larry </a:t>
            </a:r>
            <a:r>
              <a:rPr lang="en-US" dirty="0" err="1"/>
              <a:t>Thelen</a:t>
            </a:r>
            <a:r>
              <a:rPr lang="en-US" dirty="0"/>
              <a:t> (ND)</a:t>
            </a:r>
            <a:br>
              <a:rPr lang="en-US" dirty="0"/>
            </a:br>
            <a:r>
              <a:rPr lang="en-US" dirty="0"/>
              <a:t>None of them named Tom Sawyer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9009" t="6669" r="20322"/>
          <a:stretch/>
        </p:blipFill>
        <p:spPr>
          <a:xfrm>
            <a:off x="2971800" y="2119562"/>
            <a:ext cx="2662085" cy="4072795"/>
          </a:xfrm>
        </p:spPr>
      </p:pic>
    </p:spTree>
    <p:extLst>
      <p:ext uri="{BB962C8B-B14F-4D97-AF65-F5344CB8AC3E}">
        <p14:creationId xmlns:p14="http://schemas.microsoft.com/office/powerpoint/2010/main" val="4111280430"/>
      </p:ext>
    </p:extLst>
  </p:cSld>
  <p:clrMapOvr>
    <a:masterClrMapping/>
  </p:clrMapOvr>
  <p:transition advClick="0" advTm="4000">
    <p:dissolv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0" name="Rectangle 4"/>
          <p:cNvSpPr>
            <a:spLocks noGrp="1" noChangeArrowheads="1"/>
          </p:cNvSpPr>
          <p:nvPr>
            <p:ph type="title" idx="4294967295"/>
          </p:nvPr>
        </p:nvSpPr>
        <p:spPr/>
        <p:txBody>
          <a:bodyPr/>
          <a:lstStyle/>
          <a:p>
            <a:pPr algn="ctr"/>
            <a:r>
              <a:rPr lang="en-US" altLang="en-US" sz="2800"/>
              <a:t>Allen Hammer (VA) </a:t>
            </a:r>
            <a:r>
              <a:rPr lang="en-US" altLang="en-US" sz="2800">
                <a:latin typeface="Times New Roman"/>
              </a:rPr>
              <a:t>–</a:t>
            </a:r>
            <a:r>
              <a:rPr lang="en-US" altLang="en-US" sz="2800"/>
              <a:t> ASDWA President 1990</a:t>
            </a:r>
          </a:p>
        </p:txBody>
      </p:sp>
      <p:pic>
        <p:nvPicPr>
          <p:cNvPr id="39942" name="Picture 6" descr="G:\Annual Conferences\Annual Conference 2005\Slide Show\Allen Hammer - cropp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752600"/>
            <a:ext cx="3609975" cy="37258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Nancy Beardsley (ME) – ASDWA President 2006</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971" t="23568" r="59343" b="19549"/>
          <a:stretch/>
        </p:blipFill>
        <p:spPr>
          <a:xfrm>
            <a:off x="3276600" y="1905000"/>
            <a:ext cx="1752600" cy="3556753"/>
          </a:xfrm>
        </p:spPr>
      </p:pic>
    </p:spTree>
    <p:extLst>
      <p:ext uri="{BB962C8B-B14F-4D97-AF65-F5344CB8AC3E}">
        <p14:creationId xmlns:p14="http://schemas.microsoft.com/office/powerpoint/2010/main" val="1135602389"/>
      </p:ext>
    </p:extLst>
  </p:cSld>
  <p:clrMapOvr>
    <a:masterClrMapping/>
  </p:clrMapOvr>
  <p:transition advClick="0" advTm="4000">
    <p:dissolv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ASDWA New Logo - 2006</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548175"/>
            <a:ext cx="7772400" cy="4142649"/>
          </a:xfrm>
        </p:spPr>
      </p:pic>
    </p:spTree>
    <p:extLst>
      <p:ext uri="{BB962C8B-B14F-4D97-AF65-F5344CB8AC3E}">
        <p14:creationId xmlns:p14="http://schemas.microsoft.com/office/powerpoint/2010/main" val="741744725"/>
      </p:ext>
    </p:extLst>
  </p:cSld>
  <p:clrMapOvr>
    <a:masterClrMapping/>
  </p:clrMapOvr>
  <p:transition advClick="0" advTm="4000">
    <p:dissolv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Darrell\Downloads\jack daniel 07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85800" y="-1600200"/>
            <a:ext cx="7772400" cy="10058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20085201"/>
      </p:ext>
    </p:extLst>
  </p:cSld>
  <p:clrMapOvr>
    <a:masterClrMapping/>
  </p:clrMapOvr>
  <p:transition advClick="0" advTm="4000">
    <p:dissolv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Brad Addison (GA) </a:t>
            </a:r>
            <a:br>
              <a:rPr lang="en-US" dirty="0"/>
            </a:br>
            <a:r>
              <a:rPr lang="en-US" dirty="0"/>
              <a:t>ASDWA President 2007</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4754" t="10929" r="2869"/>
          <a:stretch/>
        </p:blipFill>
        <p:spPr>
          <a:xfrm>
            <a:off x="3352800" y="2057400"/>
            <a:ext cx="2006600" cy="4140200"/>
          </a:xfrm>
        </p:spPr>
      </p:pic>
    </p:spTree>
    <p:extLst>
      <p:ext uri="{BB962C8B-B14F-4D97-AF65-F5344CB8AC3E}">
        <p14:creationId xmlns:p14="http://schemas.microsoft.com/office/powerpoint/2010/main" val="1213362426"/>
      </p:ext>
    </p:extLst>
  </p:cSld>
  <p:clrMapOvr>
    <a:masterClrMapping/>
  </p:clrMapOvr>
  <p:transition advClick="0" advTm="4000">
    <p:dissolv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Yu-Ting </a:t>
            </a:r>
            <a:r>
              <a:rPr lang="en-US" dirty="0" err="1"/>
              <a:t>Guilaran</a:t>
            </a:r>
            <a:r>
              <a:rPr lang="en-US" dirty="0"/>
              <a:t> (OGWDW), Ed </a:t>
            </a:r>
            <a:r>
              <a:rPr lang="en-US" dirty="0" err="1"/>
              <a:t>Hallock</a:t>
            </a:r>
            <a:r>
              <a:rPr lang="en-US" dirty="0"/>
              <a:t> (DE)</a:t>
            </a:r>
            <a:br>
              <a:rPr lang="en-US" dirty="0"/>
            </a:br>
            <a:r>
              <a:rPr lang="en-US" sz="2800" dirty="0"/>
              <a:t>“The problem with being Regulatory Committee chair is that you </a:t>
            </a:r>
            <a:r>
              <a:rPr lang="en-US" sz="2800" u="sng" dirty="0"/>
              <a:t>always</a:t>
            </a:r>
            <a:r>
              <a:rPr lang="en-US" sz="2800" dirty="0"/>
              <a:t> have to sit through the boring regulatory sessions”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859" r="29278"/>
          <a:stretch/>
        </p:blipFill>
        <p:spPr>
          <a:xfrm>
            <a:off x="2895600" y="3165986"/>
            <a:ext cx="3372465" cy="3101463"/>
          </a:xfrm>
        </p:spPr>
      </p:pic>
    </p:spTree>
    <p:extLst>
      <p:ext uri="{BB962C8B-B14F-4D97-AF65-F5344CB8AC3E}">
        <p14:creationId xmlns:p14="http://schemas.microsoft.com/office/powerpoint/2010/main" val="977005427"/>
      </p:ext>
    </p:extLst>
  </p:cSld>
  <p:clrMapOvr>
    <a:masterClrMapping/>
  </p:clrMapOvr>
  <p:transition advClick="0" advTm="4000">
    <p:dissolv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Bridget O’Grady (ASDWA), Chi Ho Sham (Cadmus), Melissa Parker (MS)</a:t>
            </a:r>
            <a:br>
              <a:rPr lang="en-US" dirty="0"/>
            </a:br>
            <a:r>
              <a:rPr lang="en-US" dirty="0"/>
              <a:t>“And the winner is…”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2286000"/>
            <a:ext cx="5181600" cy="3886200"/>
          </a:xfrm>
        </p:spPr>
      </p:pic>
    </p:spTree>
    <p:extLst>
      <p:ext uri="{BB962C8B-B14F-4D97-AF65-F5344CB8AC3E}">
        <p14:creationId xmlns:p14="http://schemas.microsoft.com/office/powerpoint/2010/main" val="3124036024"/>
      </p:ext>
    </p:extLst>
  </p:cSld>
  <p:clrMapOvr>
    <a:masterClrMapping/>
  </p:clrMapOvr>
  <p:transition advClick="0" advTm="4000">
    <p:dissolv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Lance Nielsen (ID) – ASDWA President 2008</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5671" t="5212" r="54357" b="26335"/>
          <a:stretch/>
        </p:blipFill>
        <p:spPr>
          <a:xfrm>
            <a:off x="2959510" y="1907458"/>
            <a:ext cx="3136490" cy="4035943"/>
          </a:xfrm>
        </p:spPr>
      </p:pic>
    </p:spTree>
    <p:extLst>
      <p:ext uri="{BB962C8B-B14F-4D97-AF65-F5344CB8AC3E}">
        <p14:creationId xmlns:p14="http://schemas.microsoft.com/office/powerpoint/2010/main" val="2209140944"/>
      </p:ext>
    </p:extLst>
  </p:cSld>
  <p:clrMapOvr>
    <a:masterClrMapping/>
  </p:clrMapOvr>
  <p:transition advClick="0" advTm="4000">
    <p:dissolv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Mike Baker (OH), ASDWA President Introduces EPA Administrator Lisa Jackson at the 2009 Member Meeting</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246" r="17077"/>
          <a:stretch/>
        </p:blipFill>
        <p:spPr>
          <a:xfrm>
            <a:off x="1828800" y="2151429"/>
            <a:ext cx="4953000" cy="4020771"/>
          </a:xfrm>
        </p:spPr>
      </p:pic>
    </p:spTree>
    <p:extLst>
      <p:ext uri="{BB962C8B-B14F-4D97-AF65-F5344CB8AC3E}">
        <p14:creationId xmlns:p14="http://schemas.microsoft.com/office/powerpoint/2010/main" val="3209051950"/>
      </p:ext>
    </p:extLst>
  </p:cSld>
  <p:clrMapOvr>
    <a:masterClrMapping/>
  </p:clrMapOvr>
  <p:transition advClick="0" advTm="4000">
    <p:dissolv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1905000"/>
          </a:xfrm>
        </p:spPr>
        <p:txBody>
          <a:bodyPr/>
          <a:lstStyle/>
          <a:p>
            <a:pPr algn="ctr"/>
            <a:r>
              <a:rPr lang="en-US" dirty="0"/>
              <a:t>2009 Summer Board Meeting</a:t>
            </a:r>
            <a:br>
              <a:rPr lang="en-US" dirty="0"/>
            </a:br>
            <a:br>
              <a:rPr lang="en-US" dirty="0"/>
            </a:br>
            <a:r>
              <a:rPr lang="en-US" dirty="0"/>
              <a:t>Leaving for a 3 hour tour, a 3 hour tour…..</a:t>
            </a:r>
            <a:br>
              <a:rPr lang="en-US" dirty="0"/>
            </a:b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8400" y="2743200"/>
            <a:ext cx="4267200" cy="3200400"/>
          </a:xfrm>
        </p:spPr>
      </p:pic>
    </p:spTree>
    <p:extLst>
      <p:ext uri="{BB962C8B-B14F-4D97-AF65-F5344CB8AC3E}">
        <p14:creationId xmlns:p14="http://schemas.microsoft.com/office/powerpoint/2010/main" val="1693891295"/>
      </p:ext>
    </p:extLst>
  </p:cSld>
  <p:clrMapOvr>
    <a:masterClrMapping/>
  </p:clrMapOvr>
  <p:transition advClick="0" advTm="4000">
    <p:dissolv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1981200"/>
          </a:xfrm>
        </p:spPr>
        <p:txBody>
          <a:bodyPr/>
          <a:lstStyle/>
          <a:p>
            <a:pPr algn="ctr"/>
            <a:r>
              <a:rPr lang="en-US" dirty="0"/>
              <a:t>Darrell </a:t>
            </a:r>
            <a:r>
              <a:rPr lang="en-US" dirty="0" err="1"/>
              <a:t>Osterhoudt</a:t>
            </a:r>
            <a:r>
              <a:rPr lang="en-US" dirty="0"/>
              <a:t> (ASDWA)</a:t>
            </a:r>
            <a:br>
              <a:rPr lang="en-US" dirty="0"/>
            </a:br>
            <a:br>
              <a:rPr lang="en-US" dirty="0"/>
            </a:br>
            <a:r>
              <a:rPr lang="en-US" dirty="0"/>
              <a:t>“their tiny ship was tossed….” </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5200" y="2438400"/>
            <a:ext cx="4673600" cy="3505200"/>
          </a:xfrm>
        </p:spPr>
      </p:pic>
    </p:spTree>
    <p:extLst>
      <p:ext uri="{BB962C8B-B14F-4D97-AF65-F5344CB8AC3E}">
        <p14:creationId xmlns:p14="http://schemas.microsoft.com/office/powerpoint/2010/main" val="3785255587"/>
      </p:ext>
    </p:extLst>
  </p:cSld>
  <p:clrMapOvr>
    <a:masterClrMapping/>
  </p:clrMapOvr>
  <p:transition advClick="0" advTm="4000">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Y:\Annual Conferences\Annual Conference 2005\Slide Show\scans\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40963" name="Rectangle 3"/>
          <p:cNvSpPr>
            <a:spLocks noGrp="1" noChangeArrowheads="1"/>
          </p:cNvSpPr>
          <p:nvPr>
            <p:ph type="title" idx="4294967295"/>
          </p:nvPr>
        </p:nvSpPr>
        <p:spPr/>
        <p:txBody>
          <a:bodyPr/>
          <a:lstStyle/>
          <a:p>
            <a:pPr algn="ctr"/>
            <a:r>
              <a:rPr lang="en-US" altLang="en-US" sz="2800"/>
              <a:t>Dan Fraser (MT) </a:t>
            </a:r>
            <a:r>
              <a:rPr lang="en-US" altLang="en-US" sz="2800">
                <a:latin typeface="Times New Roman"/>
              </a:rPr>
              <a:t>–</a:t>
            </a:r>
            <a:r>
              <a:rPr lang="en-US" altLang="en-US" sz="2800"/>
              <a:t> ASDWA President 1991</a:t>
            </a:r>
            <a:endParaRPr lang="en-US" altLang="en-US" sz="2800" baseline="30000"/>
          </a:p>
        </p:txBody>
      </p:sp>
    </p:spTree>
  </p:cSld>
  <p:clrMapOvr>
    <a:masterClrMapping/>
  </p:clrMapOvr>
  <p:transition advClick="0" advTm="4000">
    <p:dissolv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001000" cy="838200"/>
          </a:xfrm>
        </p:spPr>
        <p:txBody>
          <a:bodyPr/>
          <a:lstStyle/>
          <a:p>
            <a:pPr algn="ctr"/>
            <a:r>
              <a:rPr lang="en-US" sz="3200" dirty="0"/>
              <a:t>Jill Jonas (WI) – ASDWA President 2011</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079" t="17610" r="9104"/>
          <a:stretch/>
        </p:blipFill>
        <p:spPr>
          <a:xfrm>
            <a:off x="2590800" y="1295400"/>
            <a:ext cx="3429000" cy="4719418"/>
          </a:xfrm>
        </p:spPr>
      </p:pic>
    </p:spTree>
    <p:extLst>
      <p:ext uri="{BB962C8B-B14F-4D97-AF65-F5344CB8AC3E}">
        <p14:creationId xmlns:p14="http://schemas.microsoft.com/office/powerpoint/2010/main" val="3635361467"/>
      </p:ext>
    </p:extLst>
  </p:cSld>
  <p:clrMapOvr>
    <a:masterClrMapping/>
  </p:clrMapOvr>
  <p:transition advClick="0" advTm="4000">
    <p:dissolv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Wes </a:t>
            </a:r>
            <a:r>
              <a:rPr lang="en-US" sz="3200" dirty="0" err="1"/>
              <a:t>Kleene</a:t>
            </a:r>
            <a:r>
              <a:rPr lang="en-US" sz="3200" dirty="0"/>
              <a:t> (VA)</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37" t="12661"/>
          <a:stretch/>
        </p:blipFill>
        <p:spPr>
          <a:xfrm>
            <a:off x="2762865" y="1600200"/>
            <a:ext cx="3476010" cy="4425745"/>
          </a:xfrm>
        </p:spPr>
      </p:pic>
    </p:spTree>
    <p:extLst>
      <p:ext uri="{BB962C8B-B14F-4D97-AF65-F5344CB8AC3E}">
        <p14:creationId xmlns:p14="http://schemas.microsoft.com/office/powerpoint/2010/main" val="1955515773"/>
      </p:ext>
    </p:extLst>
  </p:cSld>
  <p:clrMapOvr>
    <a:masterClrMapping/>
  </p:clrMapOvr>
  <p:transition advClick="0" advTm="4000">
    <p:dissolv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2590800"/>
          </a:xfrm>
        </p:spPr>
        <p:txBody>
          <a:bodyPr/>
          <a:lstStyle/>
          <a:p>
            <a:pPr algn="ctr"/>
            <a:r>
              <a:rPr lang="en-US" sz="3200" dirty="0"/>
              <a:t>Denise Clifford (WA), Lance Nielsen (ID), John Calkins (AZ), Mike Baker (OH)</a:t>
            </a:r>
            <a:br>
              <a:rPr lang="en-US" sz="3200" dirty="0"/>
            </a:br>
            <a:br>
              <a:rPr lang="en-US" sz="3200" dirty="0"/>
            </a:br>
            <a:r>
              <a:rPr lang="en-US" sz="3200" dirty="0"/>
              <a:t>“Then the police told me to face left,</a:t>
            </a:r>
            <a:br>
              <a:rPr lang="en-US" sz="3200" dirty="0"/>
            </a:br>
            <a:r>
              <a:rPr lang="en-US" sz="3200" dirty="0"/>
              <a:t> like this”</a:t>
            </a:r>
            <a:br>
              <a:rPr lang="en-US"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3048000"/>
            <a:ext cx="4419600" cy="3241040"/>
          </a:xfrm>
        </p:spPr>
      </p:pic>
    </p:spTree>
    <p:extLst>
      <p:ext uri="{BB962C8B-B14F-4D97-AF65-F5344CB8AC3E}">
        <p14:creationId xmlns:p14="http://schemas.microsoft.com/office/powerpoint/2010/main" val="554830706"/>
      </p:ext>
    </p:extLst>
  </p:cSld>
  <p:clrMapOvr>
    <a:masterClrMapping/>
  </p:clrMapOvr>
  <p:transition advClick="0" advTm="4000">
    <p:dissolv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2514600"/>
          </a:xfrm>
        </p:spPr>
        <p:txBody>
          <a:bodyPr/>
          <a:lstStyle/>
          <a:p>
            <a:pPr algn="ctr"/>
            <a:r>
              <a:rPr lang="en-US" sz="3200" dirty="0"/>
              <a:t>Denise Clifford (WA), Lance Nielsen (ID), John Calkins (AZ)</a:t>
            </a:r>
            <a:br>
              <a:rPr lang="en-US" sz="3200" dirty="0"/>
            </a:br>
            <a:br>
              <a:rPr lang="en-US" dirty="0"/>
            </a:br>
            <a:r>
              <a:rPr lang="en-US" sz="2800" dirty="0"/>
              <a:t>“No matter how funny you think it is, being seasick is no joke”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231" r="10456"/>
          <a:stretch/>
        </p:blipFill>
        <p:spPr>
          <a:xfrm>
            <a:off x="2605549" y="2933700"/>
            <a:ext cx="3637936" cy="3314700"/>
          </a:xfrm>
        </p:spPr>
      </p:pic>
    </p:spTree>
    <p:extLst>
      <p:ext uri="{BB962C8B-B14F-4D97-AF65-F5344CB8AC3E}">
        <p14:creationId xmlns:p14="http://schemas.microsoft.com/office/powerpoint/2010/main" val="3660843413"/>
      </p:ext>
    </p:extLst>
  </p:cSld>
  <p:clrMapOvr>
    <a:masterClrMapping/>
  </p:clrMapOvr>
  <p:transition advClick="0" advTm="4000">
    <p:dissolv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Karen Irion (LA)</a:t>
            </a:r>
            <a:br>
              <a:rPr lang="en-US" dirty="0"/>
            </a:br>
            <a:r>
              <a:rPr lang="en-US" dirty="0"/>
              <a:t>“ Don’t ask what I had to do to get all these”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2171700"/>
            <a:ext cx="5029200" cy="3771900"/>
          </a:xfrm>
        </p:spPr>
      </p:pic>
    </p:spTree>
    <p:extLst>
      <p:ext uri="{BB962C8B-B14F-4D97-AF65-F5344CB8AC3E}">
        <p14:creationId xmlns:p14="http://schemas.microsoft.com/office/powerpoint/2010/main" val="3024506746"/>
      </p:ext>
    </p:extLst>
  </p:cSld>
  <p:clrMapOvr>
    <a:masterClrMapping/>
  </p:clrMapOvr>
  <p:transition advClick="0" advTm="4000">
    <p:dissolv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Peter Silva – EPA AA for Water (2009)</a:t>
            </a:r>
            <a:br>
              <a:rPr lang="en-US" dirty="0"/>
            </a:br>
            <a:r>
              <a:rPr lang="en-US" dirty="0"/>
              <a:t>Seriously – does anyone really remember him?</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030" t="-794" r="37625" b="41777"/>
          <a:stretch/>
        </p:blipFill>
        <p:spPr>
          <a:xfrm>
            <a:off x="2743200" y="2438400"/>
            <a:ext cx="3124200" cy="3514724"/>
          </a:xfrm>
        </p:spPr>
      </p:pic>
    </p:spTree>
    <p:extLst>
      <p:ext uri="{BB962C8B-B14F-4D97-AF65-F5344CB8AC3E}">
        <p14:creationId xmlns:p14="http://schemas.microsoft.com/office/powerpoint/2010/main" val="626780293"/>
      </p:ext>
    </p:extLst>
  </p:cSld>
  <p:clrMapOvr>
    <a:masterClrMapping/>
  </p:clrMapOvr>
  <p:transition advClick="0" advTm="4000">
    <p:dissolv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Chuck Job (EPA), Jon </a:t>
            </a:r>
            <a:r>
              <a:rPr lang="en-US" dirty="0" err="1"/>
              <a:t>Dilliard</a:t>
            </a:r>
            <a:r>
              <a:rPr lang="en-US" dirty="0"/>
              <a:t> (MT)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727" t="9625" r="10973" b="10207"/>
          <a:stretch/>
        </p:blipFill>
        <p:spPr>
          <a:xfrm>
            <a:off x="2284288" y="1418081"/>
            <a:ext cx="4345112" cy="4127313"/>
          </a:xfrm>
        </p:spPr>
      </p:pic>
    </p:spTree>
    <p:extLst>
      <p:ext uri="{BB962C8B-B14F-4D97-AF65-F5344CB8AC3E}">
        <p14:creationId xmlns:p14="http://schemas.microsoft.com/office/powerpoint/2010/main" val="787961672"/>
      </p:ext>
    </p:extLst>
  </p:cSld>
  <p:clrMapOvr>
    <a:masterClrMapping/>
  </p:clrMapOvr>
  <p:transition advClick="0" advTm="4000">
    <p:dissolv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Denise Clifford (WA) – </a:t>
            </a:r>
            <a:br>
              <a:rPr lang="en-US" dirty="0"/>
            </a:br>
            <a:r>
              <a:rPr lang="en-US" dirty="0"/>
              <a:t>ASDWA </a:t>
            </a:r>
            <a:r>
              <a:rPr lang="en-US" strike="sngStrike" dirty="0"/>
              <a:t>President</a:t>
            </a:r>
            <a:r>
              <a:rPr lang="en-US" dirty="0"/>
              <a:t> Queen 2010</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7180" t="22687" r="17000" b="25277"/>
          <a:stretch/>
        </p:blipFill>
        <p:spPr>
          <a:xfrm>
            <a:off x="3352800" y="1828800"/>
            <a:ext cx="1828800" cy="3542399"/>
          </a:xfrm>
        </p:spPr>
      </p:pic>
    </p:spTree>
    <p:extLst>
      <p:ext uri="{BB962C8B-B14F-4D97-AF65-F5344CB8AC3E}">
        <p14:creationId xmlns:p14="http://schemas.microsoft.com/office/powerpoint/2010/main" val="1372365774"/>
      </p:ext>
    </p:extLst>
  </p:cSld>
  <p:clrMapOvr>
    <a:masterClrMapping/>
  </p:clrMapOvr>
  <p:transition advClick="0" advTm="4000">
    <p:dissolv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Ed </a:t>
            </a:r>
            <a:r>
              <a:rPr lang="en-US" dirty="0" err="1"/>
              <a:t>Hallock</a:t>
            </a:r>
            <a:r>
              <a:rPr lang="en-US" dirty="0"/>
              <a:t> (DE) – </a:t>
            </a:r>
            <a:br>
              <a:rPr lang="en-US" dirty="0"/>
            </a:br>
            <a:r>
              <a:rPr lang="en-US" dirty="0"/>
              <a:t>ASDWA President 2012</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956"/>
          <a:stretch/>
        </p:blipFill>
        <p:spPr>
          <a:xfrm>
            <a:off x="3026721" y="1897626"/>
            <a:ext cx="3090558" cy="4045974"/>
          </a:xfrm>
        </p:spPr>
      </p:pic>
    </p:spTree>
    <p:extLst>
      <p:ext uri="{BB962C8B-B14F-4D97-AF65-F5344CB8AC3E}">
        <p14:creationId xmlns:p14="http://schemas.microsoft.com/office/powerpoint/2010/main" val="2074987401"/>
      </p:ext>
    </p:extLst>
  </p:cSld>
  <p:clrMapOvr>
    <a:masterClrMapping/>
  </p:clrMapOvr>
  <p:transition advClick="0" advTm="4000">
    <p:dissolv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Darrell\Downloads\Pages from SRNAP Recommendations_FINAL_12-31-13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6304" y="457200"/>
            <a:ext cx="4572000" cy="5916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32119175"/>
      </p:ext>
    </p:extLst>
  </p:cSld>
  <p:clrMapOvr>
    <a:masterClrMapping/>
  </p:clrMapOvr>
  <p:transition advClick="0" advTm="4000">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Y:\Annual Conferences\Annual Conference 2005\Slide Show\scans\19.jpg"/>
          <p:cNvPicPr>
            <a:picLocks noChangeAspect="1" noChangeArrowheads="1"/>
          </p:cNvPicPr>
          <p:nvPr/>
        </p:nvPicPr>
        <p:blipFill>
          <a:blip r:embed="rId2" cstate="print">
            <a:extLst>
              <a:ext uri="{28A0092B-C50C-407E-A947-70E740481C1C}">
                <a14:useLocalDpi xmlns:a14="http://schemas.microsoft.com/office/drawing/2010/main" val="0"/>
              </a:ext>
            </a:extLst>
          </a:blip>
          <a:srcRect l="16667" t="2000" r="1334" b="14500"/>
          <a:stretch>
            <a:fillRect/>
          </a:stretch>
        </p:blipFill>
        <p:spPr bwMode="auto">
          <a:xfrm>
            <a:off x="1828800" y="2438400"/>
            <a:ext cx="5438775" cy="3692525"/>
          </a:xfrm>
          <a:prstGeom prst="rect">
            <a:avLst/>
          </a:prstGeom>
          <a:noFill/>
          <a:extLst>
            <a:ext uri="{909E8E84-426E-40dd-AFC4-6F175D3DCCD1}">
              <a14:hiddenFill xmlns="" xmlns:a14="http://schemas.microsoft.com/office/drawing/2010/main">
                <a:solidFill>
                  <a:srgbClr val="FFFFFF"/>
                </a:solidFill>
              </a14:hiddenFill>
            </a:ext>
          </a:extLst>
        </p:spPr>
      </p:pic>
      <p:sp>
        <p:nvSpPr>
          <p:cNvPr id="55299" name="Rectangle 3"/>
          <p:cNvSpPr>
            <a:spLocks noGrp="1" noChangeArrowheads="1"/>
          </p:cNvSpPr>
          <p:nvPr>
            <p:ph type="title" idx="4294967295"/>
          </p:nvPr>
        </p:nvSpPr>
        <p:spPr/>
        <p:txBody>
          <a:bodyPr/>
          <a:lstStyle/>
          <a:p>
            <a:pPr algn="ctr"/>
            <a:r>
              <a:rPr lang="en-US" altLang="en-US" sz="2400"/>
              <a:t>Vanessa Leiby (ASDWA), Jeff Fontaine (NV), Dave Clark (WA), Bob Blanco and Peter Shanaghan (OGWDW):</a:t>
            </a:r>
            <a:br>
              <a:rPr lang="en-US" altLang="en-US" sz="2400"/>
            </a:br>
            <a:br>
              <a:rPr lang="en-US" altLang="en-US" sz="2400"/>
            </a:br>
            <a:r>
              <a:rPr lang="en-US" altLang="en-US" sz="2800" i="1">
                <a:latin typeface="Times New Roman"/>
              </a:rPr>
              <a:t>“</a:t>
            </a:r>
            <a:r>
              <a:rPr lang="en-US" altLang="en-US" sz="2800" i="1"/>
              <a:t>Hey Bob, can you please pass the Junior Mints?</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Sarah Pillsbury – </a:t>
            </a:r>
            <a:br>
              <a:rPr lang="en-US" dirty="0"/>
            </a:br>
            <a:r>
              <a:rPr lang="en-US" dirty="0"/>
              <a:t>ASDWA President 2013</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1056" y="2038216"/>
            <a:ext cx="5219344" cy="3905383"/>
          </a:xfrm>
        </p:spPr>
      </p:pic>
    </p:spTree>
    <p:extLst>
      <p:ext uri="{BB962C8B-B14F-4D97-AF65-F5344CB8AC3E}">
        <p14:creationId xmlns:p14="http://schemas.microsoft.com/office/powerpoint/2010/main" val="2642664180"/>
      </p:ext>
    </p:extLst>
  </p:cSld>
  <p:clrMapOvr>
    <a:masterClrMapping/>
  </p:clrMapOvr>
  <p:transition advClick="0" advTm="4000">
    <p:dissolv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Dorothy Taft (musical spouse)</a:t>
            </a:r>
            <a:br>
              <a:rPr lang="en-US" dirty="0"/>
            </a:br>
            <a:r>
              <a:rPr lang="en-US" dirty="0"/>
              <a:t>“</a:t>
            </a:r>
            <a:r>
              <a:rPr lang="en-US" dirty="0" err="1"/>
              <a:t>Hummmm</a:t>
            </a:r>
            <a:r>
              <a:rPr lang="en-US" dirty="0"/>
              <a:t>………..”</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7303" t="9995" r="26362" b="34162"/>
          <a:stretch/>
        </p:blipFill>
        <p:spPr>
          <a:xfrm>
            <a:off x="2743200" y="1828800"/>
            <a:ext cx="2762045" cy="4392652"/>
          </a:xfrm>
        </p:spPr>
      </p:pic>
    </p:spTree>
    <p:extLst>
      <p:ext uri="{BB962C8B-B14F-4D97-AF65-F5344CB8AC3E}">
        <p14:creationId xmlns:p14="http://schemas.microsoft.com/office/powerpoint/2010/main" val="4064339642"/>
      </p:ext>
    </p:extLst>
  </p:cSld>
  <p:clrMapOvr>
    <a:masterClrMapping/>
  </p:clrMapOvr>
  <p:transition advClick="0" advTm="4000">
    <p:dissolv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John Calkins (AZ) – </a:t>
            </a:r>
            <a:br>
              <a:rPr lang="en-US" dirty="0"/>
            </a:br>
            <a:r>
              <a:rPr lang="en-US" dirty="0"/>
              <a:t>ASDWA President 2014</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7774" t="7880" r="3200"/>
          <a:stretch/>
        </p:blipFill>
        <p:spPr>
          <a:xfrm>
            <a:off x="2971800" y="1752600"/>
            <a:ext cx="2418736" cy="4281948"/>
          </a:xfrm>
        </p:spPr>
      </p:pic>
    </p:spTree>
    <p:extLst>
      <p:ext uri="{BB962C8B-B14F-4D97-AF65-F5344CB8AC3E}">
        <p14:creationId xmlns:p14="http://schemas.microsoft.com/office/powerpoint/2010/main" val="1408738398"/>
      </p:ext>
    </p:extLst>
  </p:cSld>
  <p:clrMapOvr>
    <a:masterClrMapping/>
  </p:clrMapOvr>
  <p:transition advClick="0" advTm="4000">
    <p:dissolv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DDE7-2AAD-D5C8-37C7-9C1E428A6695}"/>
              </a:ext>
            </a:extLst>
          </p:cNvPr>
          <p:cNvSpPr>
            <a:spLocks noGrp="1"/>
          </p:cNvSpPr>
          <p:nvPr>
            <p:ph type="title"/>
          </p:nvPr>
        </p:nvSpPr>
        <p:spPr/>
        <p:txBody>
          <a:bodyPr/>
          <a:lstStyle/>
          <a:p>
            <a:pPr algn="ctr"/>
            <a:r>
              <a:rPr lang="en-US" dirty="0"/>
              <a:t>SDWIS Pool Championship!</a:t>
            </a:r>
          </a:p>
        </p:txBody>
      </p:sp>
      <p:pic>
        <p:nvPicPr>
          <p:cNvPr id="5" name="Content Placeholder 4" descr="A couple of men holding a large piece of paper&#10;&#10;Description automatically generated">
            <a:extLst>
              <a:ext uri="{FF2B5EF4-FFF2-40B4-BE49-F238E27FC236}">
                <a16:creationId xmlns:a16="http://schemas.microsoft.com/office/drawing/2014/main" id="{7AFC8505-D6BE-CFF4-1526-929C5D4B8C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247900" y="1883598"/>
            <a:ext cx="4648200" cy="3471803"/>
          </a:xfrm>
        </p:spPr>
      </p:pic>
    </p:spTree>
    <p:extLst>
      <p:ext uri="{BB962C8B-B14F-4D97-AF65-F5344CB8AC3E}">
        <p14:creationId xmlns:p14="http://schemas.microsoft.com/office/powerpoint/2010/main" val="1681112957"/>
      </p:ext>
    </p:extLst>
  </p:cSld>
  <p:clrMapOvr>
    <a:masterClrMapping/>
  </p:clrMapOvr>
  <p:transition advClick="0" advTm="4000">
    <p:dissolv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Darrell\Downloads\brochure 14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569259"/>
            <a:ext cx="4343400" cy="56208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55862963"/>
      </p:ext>
    </p:extLst>
  </p:cSld>
  <p:clrMapOvr>
    <a:masterClrMapping/>
  </p:clrMapOvr>
  <p:transition advClick="0" advTm="4000">
    <p:dissolv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Steve </a:t>
            </a:r>
            <a:r>
              <a:rPr lang="en-US" dirty="0" err="1"/>
              <a:t>Sturgess</a:t>
            </a:r>
            <a:r>
              <a:rPr lang="en-US" dirty="0"/>
              <a:t> (MO) – </a:t>
            </a:r>
            <a:br>
              <a:rPr lang="en-US" dirty="0"/>
            </a:br>
            <a:r>
              <a:rPr lang="en-US" dirty="0"/>
              <a:t>ASDWA President 2015</a:t>
            </a:r>
            <a:br>
              <a:rPr lang="en-US" dirty="0"/>
            </a:b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011" t="4479" r="35087" b="25937"/>
          <a:stretch/>
        </p:blipFill>
        <p:spPr>
          <a:xfrm>
            <a:off x="3048000" y="1758747"/>
            <a:ext cx="2514600" cy="3771899"/>
          </a:xfrm>
        </p:spPr>
      </p:pic>
    </p:spTree>
    <p:extLst>
      <p:ext uri="{BB962C8B-B14F-4D97-AF65-F5344CB8AC3E}">
        <p14:creationId xmlns:p14="http://schemas.microsoft.com/office/powerpoint/2010/main" val="3747232685"/>
      </p:ext>
    </p:extLst>
  </p:cSld>
  <p:clrMapOvr>
    <a:masterClrMapping/>
  </p:clrMapOvr>
  <p:transition advClick="0" advTm="4000">
    <p:dissolv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at a table&#10;&#10;Description automatically generated">
            <a:extLst>
              <a:ext uri="{FF2B5EF4-FFF2-40B4-BE49-F238E27FC236}">
                <a16:creationId xmlns:a16="http://schemas.microsoft.com/office/drawing/2014/main" id="{D28FE0AC-AEE4-87F3-4021-56B8288258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730375"/>
            <a:ext cx="7772400" cy="3778250"/>
          </a:xfrm>
        </p:spPr>
      </p:pic>
    </p:spTree>
    <p:extLst>
      <p:ext uri="{BB962C8B-B14F-4D97-AF65-F5344CB8AC3E}">
        <p14:creationId xmlns:p14="http://schemas.microsoft.com/office/powerpoint/2010/main" val="2196980249"/>
      </p:ext>
    </p:extLst>
  </p:cSld>
  <p:clrMapOvr>
    <a:masterClrMapping/>
  </p:clrMapOvr>
  <p:transition advClick="0" advTm="4000">
    <p:dissolv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at a podium with a microphone&#10;&#10;Description automatically generated">
            <a:extLst>
              <a:ext uri="{FF2B5EF4-FFF2-40B4-BE49-F238E27FC236}">
                <a16:creationId xmlns:a16="http://schemas.microsoft.com/office/drawing/2014/main" id="{B56D8248-B365-7419-0868-C90C0E724B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7900" y="1295400"/>
            <a:ext cx="4648200" cy="4648200"/>
          </a:xfrm>
        </p:spPr>
      </p:pic>
    </p:spTree>
    <p:extLst>
      <p:ext uri="{BB962C8B-B14F-4D97-AF65-F5344CB8AC3E}">
        <p14:creationId xmlns:p14="http://schemas.microsoft.com/office/powerpoint/2010/main" val="206414554"/>
      </p:ext>
    </p:extLst>
  </p:cSld>
  <p:clrMapOvr>
    <a:masterClrMapping/>
  </p:clrMapOvr>
  <p:transition advClick="0" advTm="4000">
    <p:dissolv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88AB-B732-75E5-6464-BEB51B37E4FA}"/>
              </a:ext>
            </a:extLst>
          </p:cNvPr>
          <p:cNvSpPr>
            <a:spLocks noGrp="1"/>
          </p:cNvSpPr>
          <p:nvPr>
            <p:ph type="title"/>
          </p:nvPr>
        </p:nvSpPr>
        <p:spPr/>
        <p:txBody>
          <a:bodyPr/>
          <a:lstStyle/>
          <a:p>
            <a:pPr algn="ctr"/>
            <a:r>
              <a:rPr lang="en-US" dirty="0"/>
              <a:t>ASDWA Board of Directors 2017</a:t>
            </a:r>
          </a:p>
        </p:txBody>
      </p:sp>
      <p:pic>
        <p:nvPicPr>
          <p:cNvPr id="5" name="Content Placeholder 4" descr="A group of people standing together&#10;&#10;Description automatically generated">
            <a:extLst>
              <a:ext uri="{FF2B5EF4-FFF2-40B4-BE49-F238E27FC236}">
                <a16:creationId xmlns:a16="http://schemas.microsoft.com/office/drawing/2014/main" id="{E3304F26-907B-F6B2-B88A-631BAF6435D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730375"/>
            <a:ext cx="7772400" cy="3778250"/>
          </a:xfrm>
        </p:spPr>
      </p:pic>
    </p:spTree>
    <p:extLst>
      <p:ext uri="{BB962C8B-B14F-4D97-AF65-F5344CB8AC3E}">
        <p14:creationId xmlns:p14="http://schemas.microsoft.com/office/powerpoint/2010/main" val="1417177219"/>
      </p:ext>
    </p:extLst>
  </p:cSld>
  <p:clrMapOvr>
    <a:masterClrMapping/>
  </p:clrMapOvr>
  <p:transition advClick="0" advTm="4000">
    <p:dissolv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room&#10;&#10;Description automatically generated">
            <a:extLst>
              <a:ext uri="{FF2B5EF4-FFF2-40B4-BE49-F238E27FC236}">
                <a16:creationId xmlns:a16="http://schemas.microsoft.com/office/drawing/2014/main" id="{9117E042-DCD2-A51F-2010-F4D2E07FD7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730375"/>
            <a:ext cx="7772400" cy="3778250"/>
          </a:xfrm>
        </p:spPr>
      </p:pic>
    </p:spTree>
    <p:extLst>
      <p:ext uri="{BB962C8B-B14F-4D97-AF65-F5344CB8AC3E}">
        <p14:creationId xmlns:p14="http://schemas.microsoft.com/office/powerpoint/2010/main" val="2740962338"/>
      </p:ext>
    </p:extLst>
  </p:cSld>
  <p:clrMapOvr>
    <a:masterClrMapping/>
  </p:clrMapOvr>
  <p:transition advClick="0" advTm="4000">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Y:\Annual Conferences\Annual Conference 2005\Slide Show\scans\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41987" name="Rectangle 3"/>
          <p:cNvSpPr>
            <a:spLocks noGrp="1" noChangeArrowheads="1"/>
          </p:cNvSpPr>
          <p:nvPr>
            <p:ph type="title" idx="4294967295"/>
          </p:nvPr>
        </p:nvSpPr>
        <p:spPr/>
        <p:txBody>
          <a:bodyPr/>
          <a:lstStyle/>
          <a:p>
            <a:pPr algn="ctr"/>
            <a:r>
              <a:rPr lang="en-US" altLang="en-US" sz="2800"/>
              <a:t>Bob Malpass (SC) </a:t>
            </a:r>
            <a:r>
              <a:rPr lang="en-US" altLang="en-US" sz="2800">
                <a:latin typeface="Times New Roman"/>
              </a:rPr>
              <a:t>–</a:t>
            </a:r>
            <a:r>
              <a:rPr lang="en-US" altLang="en-US" sz="2800"/>
              <a:t> ASDWA President 1992</a:t>
            </a:r>
          </a:p>
        </p:txBody>
      </p:sp>
    </p:spTree>
  </p:cSld>
  <p:clrMapOvr>
    <a:masterClrMapping/>
  </p:clrMapOvr>
  <p:transition advClick="0" advTm="4000">
    <p:dissolv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E6D69-366C-847C-6401-4E66878DCFB6}"/>
              </a:ext>
            </a:extLst>
          </p:cNvPr>
          <p:cNvSpPr>
            <a:spLocks noGrp="1"/>
          </p:cNvSpPr>
          <p:nvPr>
            <p:ph type="title"/>
          </p:nvPr>
        </p:nvSpPr>
        <p:spPr/>
        <p:txBody>
          <a:bodyPr/>
          <a:lstStyle/>
          <a:p>
            <a:pPr algn="ctr"/>
            <a:r>
              <a:rPr lang="en-US" dirty="0"/>
              <a:t>Team ASDWA (2023) at Bealeton</a:t>
            </a:r>
          </a:p>
        </p:txBody>
      </p:sp>
      <p:pic>
        <p:nvPicPr>
          <p:cNvPr id="5" name="Content Placeholder 4" descr="A group of people standing in a room with pipes&#10;&#10;Description automatically generated">
            <a:extLst>
              <a:ext uri="{FF2B5EF4-FFF2-40B4-BE49-F238E27FC236}">
                <a16:creationId xmlns:a16="http://schemas.microsoft.com/office/drawing/2014/main" id="{DF85A67E-B025-CED9-D18E-EF63202357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3200" y="1295400"/>
            <a:ext cx="6197600" cy="4648200"/>
          </a:xfrm>
        </p:spPr>
      </p:pic>
    </p:spTree>
    <p:extLst>
      <p:ext uri="{BB962C8B-B14F-4D97-AF65-F5344CB8AC3E}">
        <p14:creationId xmlns:p14="http://schemas.microsoft.com/office/powerpoint/2010/main" val="3745922203"/>
      </p:ext>
    </p:extLst>
  </p:cSld>
  <p:clrMapOvr>
    <a:masterClrMapping/>
  </p:clrMapOvr>
  <p:transition advClick="0" advTm="4000">
    <p:dissolv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D3E6-CEDD-8462-576A-A07C7249F574}"/>
              </a:ext>
            </a:extLst>
          </p:cNvPr>
          <p:cNvSpPr>
            <a:spLocks noGrp="1"/>
          </p:cNvSpPr>
          <p:nvPr>
            <p:ph type="title"/>
          </p:nvPr>
        </p:nvSpPr>
        <p:spPr/>
        <p:txBody>
          <a:bodyPr/>
          <a:lstStyle/>
          <a:p>
            <a:pPr algn="ctr"/>
            <a:r>
              <a:rPr lang="en-US" dirty="0"/>
              <a:t>ASDWA’s Executive Directors</a:t>
            </a:r>
          </a:p>
        </p:txBody>
      </p:sp>
      <p:pic>
        <p:nvPicPr>
          <p:cNvPr id="5" name="Content Placeholder 4" descr="A group of men standing in a row&#10;&#10;Description automatically generated">
            <a:extLst>
              <a:ext uri="{FF2B5EF4-FFF2-40B4-BE49-F238E27FC236}">
                <a16:creationId xmlns:a16="http://schemas.microsoft.com/office/drawing/2014/main" id="{3AAC7F11-E50A-3363-D4C4-512761264D9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869168"/>
            <a:ext cx="7772400" cy="3500664"/>
          </a:xfrm>
        </p:spPr>
      </p:pic>
    </p:spTree>
    <p:extLst>
      <p:ext uri="{BB962C8B-B14F-4D97-AF65-F5344CB8AC3E}">
        <p14:creationId xmlns:p14="http://schemas.microsoft.com/office/powerpoint/2010/main" val="1394180658"/>
      </p:ext>
    </p:extLst>
  </p:cSld>
  <p:clrMapOvr>
    <a:masterClrMapping/>
  </p:clrMapOvr>
  <p:transition advClick="0" advTm="4000">
    <p:dissolv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at a table&#10;&#10;Description automatically generated">
            <a:extLst>
              <a:ext uri="{FF2B5EF4-FFF2-40B4-BE49-F238E27FC236}">
                <a16:creationId xmlns:a16="http://schemas.microsoft.com/office/drawing/2014/main" id="{D1591EFD-51BB-E070-F387-619102519F5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850" y="1295400"/>
            <a:ext cx="6972300" cy="4648200"/>
          </a:xfrm>
        </p:spPr>
      </p:pic>
    </p:spTree>
    <p:extLst>
      <p:ext uri="{BB962C8B-B14F-4D97-AF65-F5344CB8AC3E}">
        <p14:creationId xmlns:p14="http://schemas.microsoft.com/office/powerpoint/2010/main" val="262522124"/>
      </p:ext>
    </p:extLst>
  </p:cSld>
  <p:clrMapOvr>
    <a:masterClrMapping/>
  </p:clrMapOvr>
  <p:transition advClick="0" advTm="4000">
    <p:dissolv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BC0CB-B64A-85C7-AEC8-C76F78FF2DFE}"/>
              </a:ext>
            </a:extLst>
          </p:cNvPr>
          <p:cNvSpPr>
            <a:spLocks noGrp="1"/>
          </p:cNvSpPr>
          <p:nvPr>
            <p:ph type="title"/>
          </p:nvPr>
        </p:nvSpPr>
        <p:spPr/>
        <p:txBody>
          <a:bodyPr/>
          <a:lstStyle/>
          <a:p>
            <a:pPr algn="ctr"/>
            <a:r>
              <a:rPr lang="en-US" dirty="0"/>
              <a:t>Welcome Carsen and Holly! (2024)</a:t>
            </a:r>
          </a:p>
        </p:txBody>
      </p:sp>
      <p:pic>
        <p:nvPicPr>
          <p:cNvPr id="6" name="Content Placeholder 5" descr="A person smiling in front of a tree&#10;&#10;Description automatically generated">
            <a:extLst>
              <a:ext uri="{FF2B5EF4-FFF2-40B4-BE49-F238E27FC236}">
                <a16:creationId xmlns:a16="http://schemas.microsoft.com/office/drawing/2014/main" id="{6AB55C81-4A75-E24C-7481-39AE637EE45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0687" y="1981200"/>
            <a:ext cx="2574235" cy="2574235"/>
          </a:xfrm>
        </p:spPr>
      </p:pic>
      <p:pic>
        <p:nvPicPr>
          <p:cNvPr id="8" name="Picture 7" descr="A person in a red jacket&#10;&#10;Description automatically generated">
            <a:extLst>
              <a:ext uri="{FF2B5EF4-FFF2-40B4-BE49-F238E27FC236}">
                <a16:creationId xmlns:a16="http://schemas.microsoft.com/office/drawing/2014/main" id="{6B09BA8B-F387-4D03-500E-20E928602D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011017"/>
            <a:ext cx="2590800" cy="2590800"/>
          </a:xfrm>
          <a:prstGeom prst="rect">
            <a:avLst/>
          </a:prstGeom>
        </p:spPr>
      </p:pic>
    </p:spTree>
    <p:extLst>
      <p:ext uri="{BB962C8B-B14F-4D97-AF65-F5344CB8AC3E}">
        <p14:creationId xmlns:p14="http://schemas.microsoft.com/office/powerpoint/2010/main" val="3421235391"/>
      </p:ext>
    </p:extLst>
  </p:cSld>
  <p:clrMapOvr>
    <a:masterClrMapping/>
  </p:clrMapOvr>
  <p:transition advClick="0" advTm="4000">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Y:\Annual Conferences\Annual Conference 2005\Slide Show\scans\18.jpg"/>
          <p:cNvPicPr>
            <a:picLocks noChangeAspect="1" noChangeArrowheads="1"/>
          </p:cNvPicPr>
          <p:nvPr/>
        </p:nvPicPr>
        <p:blipFill>
          <a:blip r:embed="rId3" cstate="print">
            <a:extLst>
              <a:ext uri="{28A0092B-C50C-407E-A947-70E740481C1C}">
                <a14:useLocalDpi xmlns:a14="http://schemas.microsoft.com/office/drawing/2010/main" val="0"/>
              </a:ext>
            </a:extLst>
          </a:blip>
          <a:srcRect l="15334" t="2000" r="1334" b="14500"/>
          <a:stretch>
            <a:fillRect/>
          </a:stretch>
        </p:blipFill>
        <p:spPr bwMode="auto">
          <a:xfrm>
            <a:off x="1981200" y="2590800"/>
            <a:ext cx="5530850" cy="3886200"/>
          </a:xfrm>
          <a:prstGeom prst="rect">
            <a:avLst/>
          </a:prstGeom>
          <a:noFill/>
          <a:extLst>
            <a:ext uri="{909E8E84-426E-40dd-AFC4-6F175D3DCCD1}">
              <a14:hiddenFill xmlns="" xmlns:a14="http://schemas.microsoft.com/office/drawing/2010/main">
                <a:solidFill>
                  <a:srgbClr val="FFFFFF"/>
                </a:solidFill>
              </a14:hiddenFill>
            </a:ext>
          </a:extLst>
        </p:spPr>
      </p:pic>
      <p:sp>
        <p:nvSpPr>
          <p:cNvPr id="54275" name="Rectangle 3"/>
          <p:cNvSpPr>
            <a:spLocks noGrp="1" noChangeArrowheads="1"/>
          </p:cNvSpPr>
          <p:nvPr>
            <p:ph type="title" idx="4294967295"/>
          </p:nvPr>
        </p:nvSpPr>
        <p:spPr/>
        <p:txBody>
          <a:bodyPr/>
          <a:lstStyle/>
          <a:p>
            <a:pPr algn="ctr"/>
            <a:r>
              <a:rPr lang="en-US" altLang="en-US" sz="3200"/>
              <a:t>Barker Hamill (NJ)</a:t>
            </a:r>
            <a:br>
              <a:rPr lang="en-US" altLang="en-US" sz="3200"/>
            </a:br>
            <a:br>
              <a:rPr lang="en-US" altLang="en-US" sz="3200"/>
            </a:br>
            <a:r>
              <a:rPr lang="en-US" altLang="en-US" sz="2800" i="1">
                <a:latin typeface="Times New Roman"/>
              </a:rPr>
              <a:t>“</a:t>
            </a:r>
            <a:r>
              <a:rPr lang="en-US" altLang="en-US" sz="2800" i="1"/>
              <a:t>O.K., here</a:t>
            </a:r>
            <a:r>
              <a:rPr lang="en-US" altLang="en-US" sz="2800" i="1">
                <a:latin typeface="Times New Roman"/>
              </a:rPr>
              <a:t>’</a:t>
            </a:r>
            <a:r>
              <a:rPr lang="en-US" altLang="en-US" sz="2800" i="1"/>
              <a:t>s the thing -- in New Jersey, we do things a little, well, differently</a:t>
            </a:r>
            <a:r>
              <a:rPr lang="en-US" altLang="en-US" sz="2800" i="1">
                <a:latin typeface="Times New Roman"/>
              </a:rPr>
              <a:t>…</a:t>
            </a:r>
            <a:r>
              <a:rPr lang="en-US" altLang="en-US" sz="2800" i="1"/>
              <a:t>.</a:t>
            </a:r>
            <a:r>
              <a:rPr lang="en-US" altLang="en-US" i="1">
                <a:latin typeface="Times New Roman"/>
              </a:rPr>
              <a:t>”</a:t>
            </a:r>
            <a:br>
              <a:rPr lang="en-US" altLang="en-US" sz="3200" i="1"/>
            </a:br>
            <a:endParaRPr lang="en-US" altLang="en-US" sz="3200" i="1"/>
          </a:p>
        </p:txBody>
      </p:sp>
    </p:spTree>
  </p:cSld>
  <p:clrMapOvr>
    <a:masterClrMapping/>
  </p:clrMapOvr>
  <p:transition advClick="0" advTm="4000">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Y:\Annual Conferences\Annual Conference 2005\Slide Show\scans\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43011" name="Rectangle 3"/>
          <p:cNvSpPr>
            <a:spLocks noGrp="1" noChangeArrowheads="1"/>
          </p:cNvSpPr>
          <p:nvPr>
            <p:ph type="title" idx="4294967295"/>
          </p:nvPr>
        </p:nvSpPr>
        <p:spPr/>
        <p:txBody>
          <a:bodyPr/>
          <a:lstStyle/>
          <a:p>
            <a:pPr algn="ctr"/>
            <a:r>
              <a:rPr lang="en-US" altLang="en-US" sz="2800"/>
              <a:t>Dave Clark (WA) </a:t>
            </a:r>
            <a:r>
              <a:rPr lang="en-US" altLang="en-US" sz="2800">
                <a:latin typeface="Times New Roman"/>
              </a:rPr>
              <a:t>–</a:t>
            </a:r>
            <a:r>
              <a:rPr lang="en-US" altLang="en-US" sz="2800"/>
              <a:t> ASDWA President 1993</a:t>
            </a:r>
          </a:p>
        </p:txBody>
      </p:sp>
    </p:spTree>
  </p:cSld>
  <p:clrMapOvr>
    <a:masterClrMapping/>
  </p:clrMapOvr>
  <p:transition advClick="0" advTm="4000">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descr="Y:\Annual Conferences\Annual Conference 2005\Slide Show\scans\16.jpg"/>
          <p:cNvPicPr>
            <a:picLocks noChangeAspect="1" noChangeArrowheads="1"/>
          </p:cNvPicPr>
          <p:nvPr/>
        </p:nvPicPr>
        <p:blipFill>
          <a:blip r:embed="rId2" cstate="print">
            <a:extLst>
              <a:ext uri="{28A0092B-C50C-407E-A947-70E740481C1C}">
                <a14:useLocalDpi xmlns:a14="http://schemas.microsoft.com/office/drawing/2010/main" val="0"/>
              </a:ext>
            </a:extLst>
          </a:blip>
          <a:srcRect l="1334" t="2000" r="1334" b="6250"/>
          <a:stretch>
            <a:fillRect/>
          </a:stretch>
        </p:blipFill>
        <p:spPr bwMode="auto">
          <a:xfrm>
            <a:off x="1752600" y="2057400"/>
            <a:ext cx="5922963" cy="3722688"/>
          </a:xfrm>
          <a:prstGeom prst="rect">
            <a:avLst/>
          </a:prstGeom>
          <a:noFill/>
          <a:extLst>
            <a:ext uri="{909E8E84-426E-40dd-AFC4-6F175D3DCCD1}">
              <a14:hiddenFill xmlns="" xmlns:a14="http://schemas.microsoft.com/office/drawing/2010/main">
                <a:solidFill>
                  <a:srgbClr val="FFFFFF"/>
                </a:solidFill>
              </a14:hiddenFill>
            </a:ext>
          </a:extLst>
        </p:spPr>
      </p:pic>
      <p:sp>
        <p:nvSpPr>
          <p:cNvPr id="52227" name="Rectangle 3"/>
          <p:cNvSpPr>
            <a:spLocks noGrp="1" noChangeArrowheads="1"/>
          </p:cNvSpPr>
          <p:nvPr>
            <p:ph type="title" idx="4294967295"/>
          </p:nvPr>
        </p:nvSpPr>
        <p:spPr/>
        <p:txBody>
          <a:bodyPr/>
          <a:lstStyle/>
          <a:p>
            <a:pPr algn="ctr"/>
            <a:r>
              <a:rPr lang="en-US" altLang="en-US" sz="2000"/>
              <a:t>Front </a:t>
            </a:r>
            <a:r>
              <a:rPr lang="en-US" altLang="en-US" sz="2000">
                <a:latin typeface="Times New Roman"/>
              </a:rPr>
              <a:t>–</a:t>
            </a:r>
            <a:r>
              <a:rPr lang="en-US" altLang="en-US" sz="2000"/>
              <a:t> Dave Clark (WA), ASDWA Staff Tom Outlaw, Vanessa Leiby, Bridget O</a:t>
            </a:r>
            <a:r>
              <a:rPr lang="en-US" altLang="en-US" sz="2000">
                <a:latin typeface="Times New Roman"/>
              </a:rPr>
              <a:t>’</a:t>
            </a:r>
            <a:r>
              <a:rPr lang="en-US" altLang="en-US" sz="2000"/>
              <a:t>Grady, and Deirdre Mason, Jeff Fontaine (NV) Back </a:t>
            </a:r>
            <a:r>
              <a:rPr lang="en-US" altLang="en-US" sz="2000">
                <a:latin typeface="Times New Roman"/>
              </a:rPr>
              <a:t>–</a:t>
            </a:r>
            <a:r>
              <a:rPr lang="en-US" altLang="en-US" sz="2000"/>
              <a:t> Mike Burke (NY), Fred Marrocco (PA), Joe Cottingham (AK), Jim Melstad (MT), June Swallow (RI), TJ Ray (LA), Tom Arizumi (HI), Jim Cleland (MI)</a:t>
            </a:r>
          </a:p>
        </p:txBody>
      </p:sp>
    </p:spTree>
  </p:cSld>
  <p:clrMapOvr>
    <a:masterClrMapping/>
  </p:clrMapOvr>
  <p:transition advClick="0" advTm="4000">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algn="ctr"/>
            <a:r>
              <a:rPr lang="en-US" altLang="en-US" sz="2800" dirty="0"/>
              <a:t>Jeff Fontaine (NV) </a:t>
            </a:r>
            <a:r>
              <a:rPr lang="en-US" altLang="en-US" sz="2800" dirty="0">
                <a:latin typeface="Times New Roman"/>
              </a:rPr>
              <a:t>–</a:t>
            </a:r>
            <a:r>
              <a:rPr lang="en-US" altLang="en-US" sz="2800" dirty="0"/>
              <a:t> ASDWA President 1994</a:t>
            </a:r>
            <a:br>
              <a:rPr lang="en-US" altLang="en-US" sz="2800" dirty="0"/>
            </a:br>
            <a:br>
              <a:rPr lang="en-US" altLang="en-US" sz="2800" dirty="0"/>
            </a:br>
            <a:r>
              <a:rPr lang="en-US" altLang="en-US" sz="2800" i="1" dirty="0"/>
              <a:t>Hey, where else would you expect a Nevada President to speak from?</a:t>
            </a:r>
          </a:p>
        </p:txBody>
      </p:sp>
      <p:pic>
        <p:nvPicPr>
          <p:cNvPr id="166916" name="Picture 4" descr="Y:\Annual Conferences\Annual Conference 2005\Slide Show\scans\late\7ed.jpg"/>
          <p:cNvPicPr>
            <a:picLocks noChangeAspect="1" noChangeArrowheads="1"/>
          </p:cNvPicPr>
          <p:nvPr/>
        </p:nvPicPr>
        <p:blipFill>
          <a:blip r:embed="rId2" cstate="print">
            <a:extLst>
              <a:ext uri="{28A0092B-C50C-407E-A947-70E740481C1C}">
                <a14:useLocalDpi xmlns:a14="http://schemas.microsoft.com/office/drawing/2010/main" val="0"/>
              </a:ext>
            </a:extLst>
          </a:blip>
          <a:srcRect l="30556" t="6250" r="19444" b="2083"/>
          <a:stretch>
            <a:fillRect/>
          </a:stretch>
        </p:blipFill>
        <p:spPr bwMode="auto">
          <a:xfrm>
            <a:off x="3048000" y="2362200"/>
            <a:ext cx="3241675" cy="3962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Darrell\Downloads\annual rept 95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533400"/>
            <a:ext cx="4305301" cy="55715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04894288"/>
      </p:ext>
    </p:extLst>
  </p:cSld>
  <p:clrMapOvr>
    <a:masterClrMapping/>
  </p:clrMapOvr>
  <p:transition advClick="0" advTm="4000">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ASDWA Original</a:t>
            </a:r>
            <a:br>
              <a:rPr lang="en-US" dirty="0"/>
            </a:br>
            <a:r>
              <a:rPr lang="en-US" dirty="0"/>
              <a:t> Logo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9400" y="1968500"/>
            <a:ext cx="3276600" cy="3549650"/>
          </a:xfrm>
        </p:spPr>
      </p:pic>
    </p:spTree>
    <p:extLst>
      <p:ext uri="{BB962C8B-B14F-4D97-AF65-F5344CB8AC3E}">
        <p14:creationId xmlns:p14="http://schemas.microsoft.com/office/powerpoint/2010/main" val="4251103954"/>
      </p:ext>
    </p:extLst>
  </p:cSld>
  <p:clrMapOvr>
    <a:masterClrMapping/>
  </p:clrMapOvr>
  <p:transition advClick="0" advTm="4000">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Y:\Annual Conferences\Annual Conference 2005\Slide Show\scans\22.jpg"/>
          <p:cNvPicPr>
            <a:picLocks noChangeAspect="1" noChangeArrowheads="1"/>
          </p:cNvPicPr>
          <p:nvPr/>
        </p:nvPicPr>
        <p:blipFill>
          <a:blip r:embed="rId2" cstate="print">
            <a:extLst>
              <a:ext uri="{28A0092B-C50C-407E-A947-70E740481C1C}">
                <a14:useLocalDpi xmlns:a14="http://schemas.microsoft.com/office/drawing/2010/main" val="0"/>
              </a:ext>
            </a:extLst>
          </a:blip>
          <a:srcRect l="19501" t="2000" r="1334" b="14500"/>
          <a:stretch>
            <a:fillRect/>
          </a:stretch>
        </p:blipFill>
        <p:spPr bwMode="auto">
          <a:xfrm>
            <a:off x="1981200" y="1676400"/>
            <a:ext cx="5256213" cy="3695700"/>
          </a:xfrm>
          <a:prstGeom prst="rect">
            <a:avLst/>
          </a:prstGeom>
          <a:noFill/>
          <a:extLst>
            <a:ext uri="{909E8E84-426E-40dd-AFC4-6F175D3DCCD1}">
              <a14:hiddenFill xmlns="" xmlns:a14="http://schemas.microsoft.com/office/drawing/2010/main">
                <a:solidFill>
                  <a:srgbClr val="FFFFFF"/>
                </a:solidFill>
              </a14:hiddenFill>
            </a:ext>
          </a:extLst>
        </p:spPr>
      </p:pic>
      <p:sp>
        <p:nvSpPr>
          <p:cNvPr id="58371" name="Rectangle 3"/>
          <p:cNvSpPr>
            <a:spLocks noGrp="1" noChangeArrowheads="1"/>
          </p:cNvSpPr>
          <p:nvPr>
            <p:ph type="title" idx="4294967295"/>
          </p:nvPr>
        </p:nvSpPr>
        <p:spPr/>
        <p:txBody>
          <a:bodyPr/>
          <a:lstStyle/>
          <a:p>
            <a:pPr algn="ctr"/>
            <a:r>
              <a:rPr lang="en-US" altLang="en-US" sz="2800"/>
              <a:t>New Orleans 1995 ASDWA Annual Conference</a:t>
            </a:r>
          </a:p>
        </p:txBody>
      </p:sp>
    </p:spTree>
  </p:cSld>
  <p:clrMapOvr>
    <a:masterClrMapping/>
  </p:clrMapOvr>
  <p:transition advClick="0" advTm="4000">
    <p:dissolv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338" name="Picture 2" descr="Y:\Annual Conferences\Annual Conference 2005\Slide Show\scans\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52600"/>
            <a:ext cx="4954588" cy="3716338"/>
          </a:xfrm>
          <a:prstGeom prst="rect">
            <a:avLst/>
          </a:prstGeom>
          <a:noFill/>
          <a:extLst>
            <a:ext uri="{909E8E84-426E-40dd-AFC4-6F175D3DCCD1}">
              <a14:hiddenFill xmlns="" xmlns:a14="http://schemas.microsoft.com/office/drawing/2010/main">
                <a:solidFill>
                  <a:srgbClr val="FFFFFF"/>
                </a:solidFill>
              </a14:hiddenFill>
            </a:ext>
          </a:extLst>
        </p:spPr>
      </p:pic>
      <p:sp>
        <p:nvSpPr>
          <p:cNvPr id="142339" name="Rectangle 3"/>
          <p:cNvSpPr>
            <a:spLocks noGrp="1" noChangeArrowheads="1"/>
          </p:cNvSpPr>
          <p:nvPr>
            <p:ph type="title" idx="4294967295"/>
          </p:nvPr>
        </p:nvSpPr>
        <p:spPr/>
        <p:txBody>
          <a:bodyPr/>
          <a:lstStyle/>
          <a:p>
            <a:pPr algn="ctr"/>
            <a:r>
              <a:rPr lang="en-US" altLang="en-US" sz="2800"/>
              <a:t>Joe Alan Power (AL) - ASDWA President 1995</a:t>
            </a:r>
          </a:p>
        </p:txBody>
      </p:sp>
    </p:spTree>
  </p:cSld>
  <p:clrMapOvr>
    <a:masterClrMapping/>
  </p:clrMapOvr>
  <p:transition advClick="0" advTm="4000">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Y:\Annual Conferences\Annual Conference 2005\Slide Show\scans\9.jpg"/>
          <p:cNvPicPr>
            <a:picLocks noChangeAspect="1" noChangeArrowheads="1"/>
          </p:cNvPicPr>
          <p:nvPr/>
        </p:nvPicPr>
        <p:blipFill>
          <a:blip r:embed="rId2" cstate="print">
            <a:extLst>
              <a:ext uri="{28A0092B-C50C-407E-A947-70E740481C1C}">
                <a14:useLocalDpi xmlns:a14="http://schemas.microsoft.com/office/drawing/2010/main" val="0"/>
              </a:ext>
            </a:extLst>
          </a:blip>
          <a:srcRect l="1334" t="2000" r="1334" b="2000"/>
          <a:stretch>
            <a:fillRect/>
          </a:stretch>
        </p:blipFill>
        <p:spPr bwMode="auto">
          <a:xfrm>
            <a:off x="1901825" y="1673225"/>
            <a:ext cx="5475288" cy="3600450"/>
          </a:xfrm>
          <a:prstGeom prst="rect">
            <a:avLst/>
          </a:prstGeom>
          <a:noFill/>
          <a:extLst>
            <a:ext uri="{909E8E84-426E-40dd-AFC4-6F175D3DCCD1}">
              <a14:hiddenFill xmlns="" xmlns:a14="http://schemas.microsoft.com/office/drawing/2010/main">
                <a:solidFill>
                  <a:srgbClr val="FFFFFF"/>
                </a:solidFill>
              </a14:hiddenFill>
            </a:ext>
          </a:extLst>
        </p:spPr>
      </p:pic>
      <p:sp>
        <p:nvSpPr>
          <p:cNvPr id="44035" name="Rectangle 3"/>
          <p:cNvSpPr>
            <a:spLocks noGrp="1" noChangeArrowheads="1"/>
          </p:cNvSpPr>
          <p:nvPr>
            <p:ph type="title" idx="4294967295"/>
          </p:nvPr>
        </p:nvSpPr>
        <p:spPr/>
        <p:txBody>
          <a:bodyPr/>
          <a:lstStyle/>
          <a:p>
            <a:pPr algn="ctr"/>
            <a:r>
              <a:rPr lang="en-US" altLang="en-US" sz="2800"/>
              <a:t>Joe Power (AL) </a:t>
            </a:r>
            <a:r>
              <a:rPr lang="en-US" altLang="en-US" sz="2800">
                <a:latin typeface="Times New Roman"/>
              </a:rPr>
              <a:t>–</a:t>
            </a:r>
            <a:r>
              <a:rPr lang="en-US" altLang="en-US" sz="2800"/>
              <a:t> President 1995, </a:t>
            </a:r>
            <a:br>
              <a:rPr lang="en-US" altLang="en-US" sz="2800"/>
            </a:br>
            <a:r>
              <a:rPr lang="en-US" altLang="en-US" sz="2800"/>
              <a:t>Jim Cleland (MI) </a:t>
            </a:r>
            <a:r>
              <a:rPr lang="en-US" altLang="en-US" sz="2800">
                <a:latin typeface="Times New Roman"/>
              </a:rPr>
              <a:t>–</a:t>
            </a:r>
            <a:r>
              <a:rPr lang="en-US" altLang="en-US" sz="2800"/>
              <a:t> President 1996</a:t>
            </a:r>
          </a:p>
        </p:txBody>
      </p:sp>
    </p:spTree>
  </p:cSld>
  <p:clrMapOvr>
    <a:masterClrMapping/>
  </p:clrMapOvr>
  <p:transition advClick="0" advTm="4000">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Darrell\Downloads\asdwa update aug 96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565"/>
          <a:stretch/>
        </p:blipFill>
        <p:spPr bwMode="auto">
          <a:xfrm>
            <a:off x="1524000" y="533400"/>
            <a:ext cx="6300355" cy="58243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13360516"/>
      </p:ext>
    </p:extLst>
  </p:cSld>
  <p:clrMapOvr>
    <a:masterClrMapping/>
  </p:clrMapOvr>
  <p:transition advClick="0" advTm="4000">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Y:\Annual Conferences\Annual Conference 2005\Slide Show\scans\14.jpg"/>
          <p:cNvPicPr>
            <a:picLocks noChangeAspect="1" noChangeArrowheads="1"/>
          </p:cNvPicPr>
          <p:nvPr/>
        </p:nvPicPr>
        <p:blipFill>
          <a:blip r:embed="rId2" cstate="print">
            <a:extLst>
              <a:ext uri="{28A0092B-C50C-407E-A947-70E740481C1C}">
                <a14:useLocalDpi xmlns:a14="http://schemas.microsoft.com/office/drawing/2010/main" val="0"/>
              </a:ext>
            </a:extLst>
          </a:blip>
          <a:srcRect l="1334" t="2000" r="1334" b="4250"/>
          <a:stretch>
            <a:fillRect/>
          </a:stretch>
        </p:blipFill>
        <p:spPr bwMode="auto">
          <a:xfrm>
            <a:off x="1676400" y="2667000"/>
            <a:ext cx="5767388" cy="3703638"/>
          </a:xfrm>
          <a:prstGeom prst="rect">
            <a:avLst/>
          </a:prstGeom>
          <a:noFill/>
          <a:extLst>
            <a:ext uri="{909E8E84-426E-40dd-AFC4-6F175D3DCCD1}">
              <a14:hiddenFill xmlns="" xmlns:a14="http://schemas.microsoft.com/office/drawing/2010/main">
                <a:solidFill>
                  <a:srgbClr val="FFFFFF"/>
                </a:solidFill>
              </a14:hiddenFill>
            </a:ext>
          </a:extLst>
        </p:spPr>
      </p:pic>
      <p:sp>
        <p:nvSpPr>
          <p:cNvPr id="49155" name="Rectangle 3"/>
          <p:cNvSpPr>
            <a:spLocks noGrp="1" noChangeArrowheads="1"/>
          </p:cNvSpPr>
          <p:nvPr>
            <p:ph type="title" idx="4294967295"/>
          </p:nvPr>
        </p:nvSpPr>
        <p:spPr/>
        <p:txBody>
          <a:bodyPr/>
          <a:lstStyle/>
          <a:p>
            <a:pPr algn="ctr"/>
            <a:r>
              <a:rPr lang="en-US" altLang="en-US" sz="2800"/>
              <a:t>Mike Burke (NY), Bob Malpass (SC), Dave Clark (WA)</a:t>
            </a:r>
            <a:br>
              <a:rPr lang="en-US" altLang="en-US" sz="2800"/>
            </a:br>
            <a:br>
              <a:rPr lang="en-US" altLang="en-US" sz="2800"/>
            </a:br>
            <a:r>
              <a:rPr lang="en-US" altLang="en-US" sz="2400">
                <a:latin typeface="Times New Roman"/>
              </a:rPr>
              <a:t>“</a:t>
            </a:r>
            <a:r>
              <a:rPr lang="en-US" altLang="en-US" sz="2400" i="1"/>
              <a:t>Yeh, sure the Red Sox are a good team, but they</a:t>
            </a:r>
            <a:r>
              <a:rPr lang="en-US" altLang="en-US" sz="2400" i="1">
                <a:latin typeface="Times New Roman"/>
              </a:rPr>
              <a:t>’</a:t>
            </a:r>
            <a:r>
              <a:rPr lang="en-US" altLang="en-US" sz="2400" i="1"/>
              <a:t>ve never won a World Series and never will</a:t>
            </a:r>
            <a:r>
              <a:rPr lang="en-US" altLang="en-US" sz="2400" i="1">
                <a:latin typeface="Times New Roman"/>
              </a:rPr>
              <a:t>…”</a:t>
            </a:r>
            <a:br>
              <a:rPr lang="en-US" altLang="en-US" sz="2400" i="1"/>
            </a:br>
            <a:br>
              <a:rPr lang="en-US" altLang="en-US" sz="2400"/>
            </a:br>
            <a:br>
              <a:rPr lang="en-US" altLang="en-US" sz="2400"/>
            </a:br>
            <a:br>
              <a:rPr lang="en-US" altLang="en-US" sz="2400"/>
            </a:br>
            <a:endParaRPr lang="en-US" altLang="en-US" sz="2400"/>
          </a:p>
        </p:txBody>
      </p:sp>
    </p:spTree>
  </p:cSld>
  <p:clrMapOvr>
    <a:masterClrMapping/>
  </p:clrMapOvr>
  <p:transition advClick="0" advTm="4000">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Y:\Annual Conferences\Annual Conference 2005\Slide Show\scans\20.jpg"/>
          <p:cNvPicPr>
            <a:picLocks noChangeAspect="1" noChangeArrowheads="1"/>
          </p:cNvPicPr>
          <p:nvPr/>
        </p:nvPicPr>
        <p:blipFill>
          <a:blip r:embed="rId3" cstate="print">
            <a:extLst>
              <a:ext uri="{28A0092B-C50C-407E-A947-70E740481C1C}">
                <a14:useLocalDpi xmlns:a14="http://schemas.microsoft.com/office/drawing/2010/main" val="0"/>
              </a:ext>
            </a:extLst>
          </a:blip>
          <a:srcRect l="15334" t="2000" r="1334" b="14500"/>
          <a:stretch>
            <a:fillRect/>
          </a:stretch>
        </p:blipFill>
        <p:spPr bwMode="auto">
          <a:xfrm>
            <a:off x="1752600" y="2590800"/>
            <a:ext cx="5530850" cy="3695700"/>
          </a:xfrm>
          <a:prstGeom prst="rect">
            <a:avLst/>
          </a:prstGeom>
          <a:noFill/>
          <a:extLst>
            <a:ext uri="{909E8E84-426E-40dd-AFC4-6F175D3DCCD1}">
              <a14:hiddenFill xmlns="" xmlns:a14="http://schemas.microsoft.com/office/drawing/2010/main">
                <a:solidFill>
                  <a:srgbClr val="FFFFFF"/>
                </a:solidFill>
              </a14:hiddenFill>
            </a:ext>
          </a:extLst>
        </p:spPr>
      </p:pic>
      <p:sp>
        <p:nvSpPr>
          <p:cNvPr id="56323" name="Rectangle 3"/>
          <p:cNvSpPr>
            <a:spLocks noGrp="1" noChangeArrowheads="1"/>
          </p:cNvSpPr>
          <p:nvPr>
            <p:ph type="title" idx="4294967295"/>
          </p:nvPr>
        </p:nvSpPr>
        <p:spPr/>
        <p:txBody>
          <a:bodyPr/>
          <a:lstStyle/>
          <a:p>
            <a:pPr algn="ctr"/>
            <a:r>
              <a:rPr lang="en-US" altLang="en-US" sz="2400"/>
              <a:t>Jim Elder (OGWDW)</a:t>
            </a:r>
            <a:br>
              <a:rPr lang="en-US" altLang="en-US" sz="2400"/>
            </a:br>
            <a:br>
              <a:rPr lang="en-US" altLang="en-US" sz="2400"/>
            </a:br>
            <a:r>
              <a:rPr lang="en-US" altLang="en-US" sz="2400">
                <a:latin typeface="Times New Roman"/>
              </a:rPr>
              <a:t>“</a:t>
            </a:r>
            <a:r>
              <a:rPr lang="en-US" altLang="en-US" sz="2400" i="1"/>
              <a:t>Let the message go forth, from this time and this place, that we will bear any burden in the defense of safe drinking water</a:t>
            </a:r>
            <a:r>
              <a:rPr lang="en-US" altLang="en-US" sz="2400" i="1">
                <a:latin typeface="Times New Roman"/>
              </a:rPr>
              <a:t>…”</a:t>
            </a:r>
            <a:endParaRPr lang="en-US" altLang="en-US" sz="2400" i="1"/>
          </a:p>
        </p:txBody>
      </p:sp>
    </p:spTree>
  </p:cSld>
  <p:clrMapOvr>
    <a:masterClrMapping/>
  </p:clrMapOvr>
  <p:transition advClick="0" advTm="4000">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050" descr="Y:\Annual Conferences\Annual Conference 2005\Slide Show\scans\10.jpg"/>
          <p:cNvPicPr>
            <a:picLocks noChangeAspect="1" noChangeArrowheads="1"/>
          </p:cNvPicPr>
          <p:nvPr/>
        </p:nvPicPr>
        <p:blipFill>
          <a:blip r:embed="rId2" cstate="print">
            <a:extLst>
              <a:ext uri="{28A0092B-C50C-407E-A947-70E740481C1C}">
                <a14:useLocalDpi xmlns:a14="http://schemas.microsoft.com/office/drawing/2010/main" val="0"/>
              </a:ext>
            </a:extLst>
          </a:blip>
          <a:srcRect l="13834" t="2000" r="8333" b="4250"/>
          <a:stretch>
            <a:fillRect/>
          </a:stretch>
        </p:blipFill>
        <p:spPr bwMode="auto">
          <a:xfrm>
            <a:off x="2587625" y="1673225"/>
            <a:ext cx="4497388" cy="3611563"/>
          </a:xfrm>
          <a:prstGeom prst="rect">
            <a:avLst/>
          </a:prstGeom>
          <a:noFill/>
          <a:extLst>
            <a:ext uri="{909E8E84-426E-40dd-AFC4-6F175D3DCCD1}">
              <a14:hiddenFill xmlns="" xmlns:a14="http://schemas.microsoft.com/office/drawing/2010/main">
                <a:solidFill>
                  <a:srgbClr val="FFFFFF"/>
                </a:solidFill>
              </a14:hiddenFill>
            </a:ext>
          </a:extLst>
        </p:spPr>
      </p:pic>
      <p:sp>
        <p:nvSpPr>
          <p:cNvPr id="45059" name="Rectangle 2051"/>
          <p:cNvSpPr>
            <a:spLocks noGrp="1" noChangeArrowheads="1"/>
          </p:cNvSpPr>
          <p:nvPr>
            <p:ph type="title" idx="4294967295"/>
          </p:nvPr>
        </p:nvSpPr>
        <p:spPr/>
        <p:txBody>
          <a:bodyPr/>
          <a:lstStyle/>
          <a:p>
            <a:pPr algn="ctr"/>
            <a:r>
              <a:rPr lang="en-US" altLang="en-US" sz="2800"/>
              <a:t>Jim Cleland (MI) </a:t>
            </a:r>
            <a:r>
              <a:rPr lang="en-US" altLang="en-US" sz="2800">
                <a:latin typeface="Times New Roman"/>
              </a:rPr>
              <a:t>–</a:t>
            </a:r>
            <a:r>
              <a:rPr lang="en-US" altLang="en-US" sz="2800"/>
              <a:t> ASDWA President 1996</a:t>
            </a:r>
          </a:p>
        </p:txBody>
      </p:sp>
    </p:spTree>
  </p:cSld>
  <p:clrMapOvr>
    <a:masterClrMapping/>
  </p:clrMapOvr>
  <p:transition advClick="0" advTm="4000">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descr="Y:\Annual Conferences\Annual Conference 2005\Slide Show\scans\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59395" name="Rectangle 3"/>
          <p:cNvSpPr>
            <a:spLocks noGrp="1" noChangeArrowheads="1"/>
          </p:cNvSpPr>
          <p:nvPr>
            <p:ph type="title" idx="4294967295"/>
          </p:nvPr>
        </p:nvSpPr>
        <p:spPr/>
        <p:txBody>
          <a:bodyPr/>
          <a:lstStyle/>
          <a:p>
            <a:pPr algn="ctr"/>
            <a:r>
              <a:rPr lang="en-US" altLang="en-US" sz="2800"/>
              <a:t>San Diego 1996 ASDWA Annual Conference</a:t>
            </a:r>
          </a:p>
        </p:txBody>
      </p:sp>
    </p:spTree>
  </p:cSld>
  <p:clrMapOvr>
    <a:masterClrMapping/>
  </p:clrMapOvr>
  <p:transition advClick="0" advTm="4000">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Y:\Annual Conferences\Annual Conference 2005\Slide Show\scans\32.jpg"/>
          <p:cNvPicPr>
            <a:picLocks noChangeAspect="1" noChangeArrowheads="1"/>
          </p:cNvPicPr>
          <p:nvPr/>
        </p:nvPicPr>
        <p:blipFill>
          <a:blip r:embed="rId2" cstate="print">
            <a:extLst>
              <a:ext uri="{28A0092B-C50C-407E-A947-70E740481C1C}">
                <a14:useLocalDpi xmlns:a14="http://schemas.microsoft.com/office/drawing/2010/main" val="0"/>
              </a:ext>
            </a:extLst>
          </a:blip>
          <a:srcRect l="2834" t="2000" r="1334" b="2000"/>
          <a:stretch>
            <a:fillRect/>
          </a:stretch>
        </p:blipFill>
        <p:spPr bwMode="auto">
          <a:xfrm>
            <a:off x="1981200" y="2133600"/>
            <a:ext cx="5530850" cy="3694113"/>
          </a:xfrm>
          <a:prstGeom prst="rect">
            <a:avLst/>
          </a:prstGeom>
          <a:noFill/>
          <a:extLst>
            <a:ext uri="{909E8E84-426E-40dd-AFC4-6F175D3DCCD1}">
              <a14:hiddenFill xmlns="" xmlns:a14="http://schemas.microsoft.com/office/drawing/2010/main">
                <a:solidFill>
                  <a:srgbClr val="FFFFFF"/>
                </a:solidFill>
              </a14:hiddenFill>
            </a:ext>
          </a:extLst>
        </p:spPr>
      </p:pic>
      <p:sp>
        <p:nvSpPr>
          <p:cNvPr id="68611" name="Rectangle 3"/>
          <p:cNvSpPr>
            <a:spLocks noGrp="1" noChangeArrowheads="1"/>
          </p:cNvSpPr>
          <p:nvPr>
            <p:ph type="title" idx="4294967295"/>
          </p:nvPr>
        </p:nvSpPr>
        <p:spPr/>
        <p:txBody>
          <a:bodyPr/>
          <a:lstStyle/>
          <a:p>
            <a:pPr algn="ctr"/>
            <a:r>
              <a:rPr lang="en-US" altLang="en-US" sz="2000" b="1"/>
              <a:t>1996 Board:</a:t>
            </a:r>
            <a:r>
              <a:rPr lang="en-US" altLang="en-US" sz="2000"/>
              <a:t> [missing Rene Pelletier (NH)] Front </a:t>
            </a:r>
            <a:r>
              <a:rPr lang="en-US" altLang="en-US" sz="2000">
                <a:latin typeface="Times New Roman"/>
              </a:rPr>
              <a:t>–</a:t>
            </a:r>
            <a:r>
              <a:rPr lang="en-US" altLang="en-US" sz="2000"/>
              <a:t> Barker Hamill (NJ), Dave Spath (CA);  Middle </a:t>
            </a:r>
            <a:r>
              <a:rPr lang="en-US" altLang="en-US" sz="2000">
                <a:latin typeface="Times New Roman"/>
              </a:rPr>
              <a:t>–</a:t>
            </a:r>
            <a:r>
              <a:rPr lang="en-US" altLang="en-US" sz="2000"/>
              <a:t> Bob Malpass (SC), Jim Cleland (MI), Jon Craig (OK), Joe Power (AL);  Back </a:t>
            </a:r>
            <a:r>
              <a:rPr lang="en-US" altLang="en-US" sz="2000">
                <a:latin typeface="Times New Roman"/>
              </a:rPr>
              <a:t>–</a:t>
            </a:r>
            <a:r>
              <a:rPr lang="en-US" altLang="en-US" sz="2000"/>
              <a:t> Jack Daniel (NE), Ed Hallock (DE), John Sadzewicz (OH), Dave Leland (OR), Jerry Biberstine (CO)</a:t>
            </a:r>
          </a:p>
        </p:txBody>
      </p:sp>
    </p:spTree>
  </p:cSld>
  <p:clrMapOvr>
    <a:masterClrMapping/>
  </p:clrMapOvr>
  <p:transition advClick="0" advTm="4000">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Rectangle 3"/>
          <p:cNvSpPr>
            <a:spLocks noGrp="1" noChangeArrowheads="1"/>
          </p:cNvSpPr>
          <p:nvPr>
            <p:ph type="title" idx="4294967295"/>
          </p:nvPr>
        </p:nvSpPr>
        <p:spPr>
          <a:xfrm>
            <a:off x="381000" y="381000"/>
            <a:ext cx="8458200" cy="838200"/>
          </a:xfrm>
        </p:spPr>
        <p:txBody>
          <a:bodyPr/>
          <a:lstStyle/>
          <a:p>
            <a:pPr algn="ctr"/>
            <a:r>
              <a:rPr lang="en-US" altLang="en-US" sz="2800"/>
              <a:t>Jerry Biberstine (CO) </a:t>
            </a:r>
            <a:r>
              <a:rPr lang="en-US" altLang="en-US" sz="2800">
                <a:latin typeface="Times New Roman"/>
              </a:rPr>
              <a:t>–</a:t>
            </a:r>
            <a:r>
              <a:rPr lang="en-US" altLang="en-US" sz="2800"/>
              <a:t> ASDWA President 1997</a:t>
            </a:r>
          </a:p>
        </p:txBody>
      </p:sp>
      <p:graphicFrame>
        <p:nvGraphicFramePr>
          <p:cNvPr id="46084" name="Object 4"/>
          <p:cNvGraphicFramePr>
            <a:graphicFrameLocks noChangeAspect="1"/>
          </p:cNvGraphicFramePr>
          <p:nvPr/>
        </p:nvGraphicFramePr>
        <p:xfrm>
          <a:off x="4552950" y="3419475"/>
          <a:ext cx="38100" cy="19050"/>
        </p:xfrm>
        <a:graphic>
          <a:graphicData uri="http://schemas.openxmlformats.org/presentationml/2006/ole">
            <mc:AlternateContent xmlns:mc="http://schemas.openxmlformats.org/markup-compatibility/2006">
              <mc:Choice xmlns:v="urn:schemas-microsoft-com:vml" Requires="v">
                <p:oleObj name="Bitmap Image" r:id="rId2" imgW="38156" imgH="19078" progId="Paint.Picture">
                  <p:embed/>
                </p:oleObj>
              </mc:Choice>
              <mc:Fallback>
                <p:oleObj name="Bitmap Image" r:id="rId2" imgW="38156" imgH="19078"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3419475"/>
                        <a:ext cx="38100" cy="19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5" name="Object 5"/>
          <p:cNvGraphicFramePr>
            <a:graphicFrameLocks noChangeAspect="1"/>
          </p:cNvGraphicFramePr>
          <p:nvPr/>
        </p:nvGraphicFramePr>
        <p:xfrm>
          <a:off x="4552950" y="3419475"/>
          <a:ext cx="38100" cy="19050"/>
        </p:xfrm>
        <a:graphic>
          <a:graphicData uri="http://schemas.openxmlformats.org/presentationml/2006/ole">
            <mc:AlternateContent xmlns:mc="http://schemas.openxmlformats.org/markup-compatibility/2006">
              <mc:Choice xmlns:v="urn:schemas-microsoft-com:vml" Requires="v">
                <p:oleObj name="Bitmap Image" r:id="rId4" imgW="38156" imgH="19078" progId="Paint.Picture">
                  <p:embed/>
                </p:oleObj>
              </mc:Choice>
              <mc:Fallback>
                <p:oleObj name="Bitmap Image" r:id="rId4" imgW="38156" imgH="19078" progId="Paint.Picture">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3419475"/>
                        <a:ext cx="38100" cy="19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6088" name="Picture 8" descr="G:\Annual Conferences\Annual Conference 2005\Slide Show\Jerry Biberstine - cropped.bmp"/>
          <p:cNvPicPr>
            <a:picLocks noChangeAspect="1" noChangeArrowheads="1"/>
          </p:cNvPicPr>
          <p:nvPr/>
        </p:nvPicPr>
        <p:blipFill>
          <a:blip r:embed="rId5">
            <a:extLst>
              <a:ext uri="{28A0092B-C50C-407E-A947-70E740481C1C}">
                <a14:useLocalDpi xmlns:a14="http://schemas.microsoft.com/office/drawing/2010/main" val="0"/>
              </a:ext>
            </a:extLst>
          </a:blip>
          <a:srcRect l="17123"/>
          <a:stretch>
            <a:fillRect/>
          </a:stretch>
        </p:blipFill>
        <p:spPr bwMode="auto">
          <a:xfrm>
            <a:off x="3500438" y="1736725"/>
            <a:ext cx="2916237" cy="365442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30" name="Rectangle 10"/>
          <p:cNvSpPr>
            <a:spLocks noGrp="1" noChangeArrowheads="1"/>
          </p:cNvSpPr>
          <p:nvPr>
            <p:ph type="title"/>
          </p:nvPr>
        </p:nvSpPr>
        <p:spPr/>
        <p:txBody>
          <a:bodyPr/>
          <a:lstStyle/>
          <a:p>
            <a:pPr algn="ctr"/>
            <a:r>
              <a:rPr lang="en-US" altLang="en-US" sz="2800"/>
              <a:t>Bill Kelley (MI) </a:t>
            </a:r>
            <a:r>
              <a:rPr lang="en-US" altLang="en-US" sz="2800">
                <a:latin typeface="Times New Roman"/>
              </a:rPr>
              <a:t>–</a:t>
            </a:r>
            <a:r>
              <a:rPr lang="en-US" altLang="en-US" sz="2800"/>
              <a:t> ASDWA</a:t>
            </a:r>
            <a:r>
              <a:rPr lang="en-US" altLang="en-US" sz="2800">
                <a:latin typeface="Times New Roman"/>
              </a:rPr>
              <a:t>’</a:t>
            </a:r>
            <a:r>
              <a:rPr lang="en-US" altLang="en-US" sz="2800"/>
              <a:t>s 1</a:t>
            </a:r>
            <a:r>
              <a:rPr lang="en-US" altLang="en-US" sz="2800" baseline="30000"/>
              <a:t>st</a:t>
            </a:r>
            <a:r>
              <a:rPr lang="en-US" altLang="en-US" sz="2800"/>
              <a:t> President 1985</a:t>
            </a:r>
          </a:p>
        </p:txBody>
      </p:sp>
      <p:pic>
        <p:nvPicPr>
          <p:cNvPr id="5133" name="Picture 13" descr="Y:\Annual Conferences\Annual Conference 2005\Slide Show\scans\FIRST.jpg"/>
          <p:cNvPicPr>
            <a:picLocks noChangeAspect="1" noChangeArrowheads="1"/>
          </p:cNvPicPr>
          <p:nvPr/>
        </p:nvPicPr>
        <p:blipFill>
          <a:blip r:embed="rId2" cstate="print">
            <a:extLst>
              <a:ext uri="{28A0092B-C50C-407E-A947-70E740481C1C}">
                <a14:useLocalDpi xmlns:a14="http://schemas.microsoft.com/office/drawing/2010/main" val="0"/>
              </a:ext>
            </a:extLst>
          </a:blip>
          <a:srcRect l="44118" t="3033" r="981" b="37801"/>
          <a:stretch>
            <a:fillRect/>
          </a:stretch>
        </p:blipFill>
        <p:spPr bwMode="auto">
          <a:xfrm>
            <a:off x="3048000" y="1295400"/>
            <a:ext cx="3282950" cy="4572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Darrell\Downloads\source water news 03_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381000"/>
            <a:ext cx="4651664" cy="6019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50940587"/>
      </p:ext>
    </p:extLst>
  </p:cSld>
  <p:clrMapOvr>
    <a:masterClrMapping/>
  </p:clrMapOvr>
  <p:transition advClick="0" advTm="4000">
    <p:dissolv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Y:\Annual Conferences\Annual Conference 2005\Slide Show\scans\40.jpg"/>
          <p:cNvPicPr>
            <a:picLocks noChangeAspect="1" noChangeArrowheads="1"/>
          </p:cNvPicPr>
          <p:nvPr/>
        </p:nvPicPr>
        <p:blipFill>
          <a:blip r:embed="rId3" cstate="print">
            <a:extLst>
              <a:ext uri="{28A0092B-C50C-407E-A947-70E740481C1C}">
                <a14:useLocalDpi xmlns:a14="http://schemas.microsoft.com/office/drawing/2010/main" val="0"/>
              </a:ext>
            </a:extLst>
          </a:blip>
          <a:srcRect l="1334" t="2000" r="12500" b="4250"/>
          <a:stretch>
            <a:fillRect/>
          </a:stretch>
        </p:blipFill>
        <p:spPr bwMode="auto">
          <a:xfrm>
            <a:off x="1905000" y="2209800"/>
            <a:ext cx="5100638" cy="3700463"/>
          </a:xfrm>
          <a:prstGeom prst="rect">
            <a:avLst/>
          </a:prstGeom>
          <a:noFill/>
          <a:extLst>
            <a:ext uri="{909E8E84-426E-40dd-AFC4-6F175D3DCCD1}">
              <a14:hiddenFill xmlns="" xmlns:a14="http://schemas.microsoft.com/office/drawing/2010/main">
                <a:solidFill>
                  <a:srgbClr val="FFFFFF"/>
                </a:solidFill>
              </a14:hiddenFill>
            </a:ext>
          </a:extLst>
        </p:spPr>
      </p:pic>
      <p:sp>
        <p:nvSpPr>
          <p:cNvPr id="76803" name="Rectangle 3"/>
          <p:cNvSpPr>
            <a:spLocks noGrp="1" noChangeArrowheads="1"/>
          </p:cNvSpPr>
          <p:nvPr>
            <p:ph type="title" idx="4294967295"/>
          </p:nvPr>
        </p:nvSpPr>
        <p:spPr/>
        <p:txBody>
          <a:bodyPr/>
          <a:lstStyle/>
          <a:p>
            <a:pPr algn="ctr"/>
            <a:r>
              <a:rPr lang="en-US" altLang="en-US" sz="2400"/>
              <a:t>Dave Spath (CA), Jim Taft (EPA), Cynthia Dougherty &amp; Jamie Bourne (OGWDW), Vanessa Leiby (ASDWA), Bill Diamond (OGWDW) &amp; Betsy Devlin (OECA)</a:t>
            </a:r>
          </a:p>
        </p:txBody>
      </p:sp>
    </p:spTree>
  </p:cSld>
  <p:clrMapOvr>
    <a:masterClrMapping/>
  </p:clrMapOvr>
  <p:transition advClick="0" advTm="4000">
    <p:dissolv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8" name="Picture 2" descr="Y:\Annual Conferences\Annual Conference 2005\Slide Show\scans\67.jpg"/>
          <p:cNvPicPr>
            <a:picLocks noChangeAspect="1" noChangeArrowheads="1"/>
          </p:cNvPicPr>
          <p:nvPr/>
        </p:nvPicPr>
        <p:blipFill>
          <a:blip r:embed="rId3" cstate="print">
            <a:extLst>
              <a:ext uri="{28A0092B-C50C-407E-A947-70E740481C1C}">
                <a14:useLocalDpi xmlns:a14="http://schemas.microsoft.com/office/drawing/2010/main" val="0"/>
              </a:ext>
            </a:extLst>
          </a:blip>
          <a:srcRect l="4167" t="6250" r="4167" b="4250"/>
          <a:stretch>
            <a:fillRect/>
          </a:stretch>
        </p:blipFill>
        <p:spPr bwMode="auto">
          <a:xfrm>
            <a:off x="1828800" y="2362200"/>
            <a:ext cx="5730875" cy="3730625"/>
          </a:xfrm>
          <a:prstGeom prst="rect">
            <a:avLst/>
          </a:prstGeom>
          <a:noFill/>
          <a:extLst>
            <a:ext uri="{909E8E84-426E-40dd-AFC4-6F175D3DCCD1}">
              <a14:hiddenFill xmlns="" xmlns:a14="http://schemas.microsoft.com/office/drawing/2010/main">
                <a:solidFill>
                  <a:srgbClr val="FFFFFF"/>
                </a:solidFill>
              </a14:hiddenFill>
            </a:ext>
          </a:extLst>
        </p:spPr>
      </p:pic>
      <p:sp>
        <p:nvSpPr>
          <p:cNvPr id="121859" name="Rectangle 3"/>
          <p:cNvSpPr>
            <a:spLocks noGrp="1" noChangeArrowheads="1"/>
          </p:cNvSpPr>
          <p:nvPr>
            <p:ph type="title" idx="4294967295"/>
          </p:nvPr>
        </p:nvSpPr>
        <p:spPr/>
        <p:txBody>
          <a:bodyPr/>
          <a:lstStyle/>
          <a:p>
            <a:pPr algn="ctr"/>
            <a:r>
              <a:rPr lang="en-US" altLang="en-US" sz="2800"/>
              <a:t>Chet Pauls (CO), Anthony DeRosa (ASDWA)</a:t>
            </a:r>
            <a:br>
              <a:rPr lang="en-US" altLang="en-US" sz="2800"/>
            </a:br>
            <a:br>
              <a:rPr lang="en-US" altLang="en-US" sz="2800"/>
            </a:br>
            <a:r>
              <a:rPr lang="en-US" altLang="en-US" sz="3200">
                <a:latin typeface="Times New Roman"/>
              </a:rPr>
              <a:t>“</a:t>
            </a:r>
            <a:r>
              <a:rPr lang="en-US" altLang="en-US" sz="2800" i="1"/>
              <a:t>Now, if you push this one </a:t>
            </a:r>
            <a:br>
              <a:rPr lang="en-US" altLang="en-US" sz="2800" i="1"/>
            </a:br>
            <a:r>
              <a:rPr lang="en-US" altLang="en-US" sz="2800" i="1"/>
              <a:t>you</a:t>
            </a:r>
            <a:r>
              <a:rPr lang="en-US" altLang="en-US" sz="2800" i="1">
                <a:latin typeface="Times New Roman"/>
              </a:rPr>
              <a:t>’</a:t>
            </a:r>
            <a:r>
              <a:rPr lang="en-US" altLang="en-US" sz="2800" i="1"/>
              <a:t>ll be able to see the Matrix</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Darrell\Downloads\cap dev 98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6" t="-12392" r="-356" b="44482"/>
          <a:stretch/>
        </p:blipFill>
        <p:spPr bwMode="auto">
          <a:xfrm>
            <a:off x="1295400" y="228600"/>
            <a:ext cx="6676368" cy="5867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22283577"/>
      </p:ext>
    </p:extLst>
  </p:cSld>
  <p:clrMapOvr>
    <a:masterClrMapping/>
  </p:clrMapOvr>
  <p:transition advClick="0" advTm="4000">
    <p:dissolv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Y:\Annual Conferences\Annual Conference 2005\Slide Show\scans\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09800"/>
            <a:ext cx="5486400" cy="3505200"/>
          </a:xfrm>
          <a:prstGeom prst="rect">
            <a:avLst/>
          </a:prstGeom>
          <a:noFill/>
          <a:extLst>
            <a:ext uri="{909E8E84-426E-40dd-AFC4-6F175D3DCCD1}">
              <a14:hiddenFill xmlns="" xmlns:a14="http://schemas.microsoft.com/office/drawing/2010/main">
                <a:solidFill>
                  <a:srgbClr val="FFFFFF"/>
                </a:solidFill>
              </a14:hiddenFill>
            </a:ext>
          </a:extLst>
        </p:spPr>
      </p:pic>
      <p:sp>
        <p:nvSpPr>
          <p:cNvPr id="79875" name="Rectangle 3"/>
          <p:cNvSpPr>
            <a:spLocks noGrp="1" noChangeArrowheads="1"/>
          </p:cNvSpPr>
          <p:nvPr>
            <p:ph type="title" idx="4294967295"/>
          </p:nvPr>
        </p:nvSpPr>
        <p:spPr/>
        <p:txBody>
          <a:bodyPr/>
          <a:lstStyle/>
          <a:p>
            <a:pPr algn="ctr"/>
            <a:r>
              <a:rPr lang="en-US" altLang="en-US" sz="3200"/>
              <a:t>State/EPA Roundtable</a:t>
            </a:r>
            <a:br>
              <a:rPr lang="en-US" altLang="en-US" sz="3200"/>
            </a:br>
            <a:br>
              <a:rPr lang="en-US" altLang="en-US" sz="3200"/>
            </a:br>
            <a:r>
              <a:rPr lang="en-US" altLang="en-US" sz="3200">
                <a:latin typeface="Times New Roman"/>
              </a:rPr>
              <a:t>“</a:t>
            </a:r>
            <a:r>
              <a:rPr lang="en-US" altLang="en-US" sz="3200" i="1"/>
              <a:t>Zzzzzzzzzzzzzz</a:t>
            </a:r>
            <a:r>
              <a:rPr lang="en-US" altLang="en-US" sz="3200" i="1">
                <a:latin typeface="Times New Roman"/>
              </a:rPr>
              <a:t>…”</a:t>
            </a:r>
            <a:br>
              <a:rPr lang="en-US" altLang="en-US" sz="3200" i="1"/>
            </a:br>
            <a:endParaRPr lang="en-US" altLang="en-US" sz="3200" i="1"/>
          </a:p>
        </p:txBody>
      </p:sp>
    </p:spTree>
  </p:cSld>
  <p:clrMapOvr>
    <a:masterClrMapping/>
  </p:clrMapOvr>
  <p:transition advClick="0" advTm="4000">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Darrell\Downloads\asdwa update aug 98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489"/>
          <a:stretch/>
        </p:blipFill>
        <p:spPr bwMode="auto">
          <a:xfrm>
            <a:off x="1987826" y="457200"/>
            <a:ext cx="5473980" cy="59866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33814871"/>
      </p:ext>
    </p:extLst>
  </p:cSld>
  <p:clrMapOvr>
    <a:masterClrMapping/>
  </p:clrMapOvr>
  <p:transition advClick="0" advTm="4000">
    <p:dissolv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ltLang="en-US" sz="3200"/>
              <a:t>Dave Leland (OR) </a:t>
            </a:r>
            <a:r>
              <a:rPr lang="en-US" altLang="en-US" sz="3200">
                <a:latin typeface="Times New Roman"/>
              </a:rPr>
              <a:t>–</a:t>
            </a:r>
            <a:r>
              <a:rPr lang="en-US" altLang="en-US" sz="3200"/>
              <a:t> ASDWA President 1998</a:t>
            </a:r>
          </a:p>
        </p:txBody>
      </p:sp>
      <p:pic>
        <p:nvPicPr>
          <p:cNvPr id="163844" name="Picture 4" descr="Y:\Annual Conferences\Annual Conference 2005\Slide Show\scans\late\Untitled.jpg"/>
          <p:cNvPicPr>
            <a:picLocks noChangeAspect="1" noChangeArrowheads="1"/>
          </p:cNvPicPr>
          <p:nvPr/>
        </p:nvPicPr>
        <p:blipFill>
          <a:blip r:embed="rId2">
            <a:extLst>
              <a:ext uri="{28A0092B-C50C-407E-A947-70E740481C1C}">
                <a14:useLocalDpi xmlns:a14="http://schemas.microsoft.com/office/drawing/2010/main" val="0"/>
              </a:ext>
            </a:extLst>
          </a:blip>
          <a:srcRect l="59723" t="2083" r="1389" b="2083"/>
          <a:stretch>
            <a:fillRect/>
          </a:stretch>
        </p:blipFill>
        <p:spPr bwMode="auto">
          <a:xfrm>
            <a:off x="2667000" y="1524000"/>
            <a:ext cx="3124200" cy="4800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Darrell\Downloads\cap dev 99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5863"/>
          <a:stretch/>
        </p:blipFill>
        <p:spPr bwMode="auto">
          <a:xfrm>
            <a:off x="457200" y="1113183"/>
            <a:ext cx="8404632" cy="4800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37715699"/>
      </p:ext>
    </p:extLst>
  </p:cSld>
  <p:clrMapOvr>
    <a:masterClrMapping/>
  </p:clrMapOvr>
  <p:transition advClick="0" advTm="4000">
    <p:dissolv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descr="Y:\Annual Conferences\Annual Conference 2005\Slide Show\scans\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77827" name="Rectangle 3"/>
          <p:cNvSpPr>
            <a:spLocks noGrp="1" noChangeArrowheads="1"/>
          </p:cNvSpPr>
          <p:nvPr>
            <p:ph type="title" idx="4294967295"/>
          </p:nvPr>
        </p:nvSpPr>
        <p:spPr/>
        <p:txBody>
          <a:bodyPr/>
          <a:lstStyle/>
          <a:p>
            <a:pPr algn="ctr"/>
            <a:r>
              <a:rPr lang="en-US" altLang="en-US" sz="2800"/>
              <a:t>Keystone, Colorado </a:t>
            </a:r>
            <a:br>
              <a:rPr lang="en-US" altLang="en-US" sz="2800"/>
            </a:br>
            <a:r>
              <a:rPr lang="en-US" altLang="en-US" sz="2800"/>
              <a:t>1998 ASDWA Annual Conference</a:t>
            </a:r>
          </a:p>
        </p:txBody>
      </p:sp>
    </p:spTree>
  </p:cSld>
  <p:clrMapOvr>
    <a:masterClrMapping/>
  </p:clrMapOvr>
  <p:transition advClick="0" advTm="4000">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Darrell\Downloads\reg update 99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533400"/>
            <a:ext cx="4533900" cy="5867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5788311"/>
      </p:ext>
    </p:extLst>
  </p:cSld>
  <p:clrMapOvr>
    <a:masterClrMapping/>
  </p:clrMapOvr>
  <p:transition advClick="0" advTm="4000">
    <p:dissolv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20" name="Rectangle 4"/>
          <p:cNvSpPr>
            <a:spLocks noGrp="1" noChangeArrowheads="1"/>
          </p:cNvSpPr>
          <p:nvPr>
            <p:ph type="title"/>
          </p:nvPr>
        </p:nvSpPr>
        <p:spPr>
          <a:noFill/>
          <a:ln/>
        </p:spPr>
        <p:txBody>
          <a:bodyPr/>
          <a:lstStyle/>
          <a:p>
            <a:pPr algn="ctr"/>
            <a:r>
              <a:rPr lang="en-US" altLang="en-US" sz="2800"/>
              <a:t>Gayle Smith (UT) </a:t>
            </a:r>
            <a:r>
              <a:rPr lang="en-US" altLang="en-US" sz="2800">
                <a:latin typeface="Times New Roman"/>
              </a:rPr>
              <a:t>–</a:t>
            </a:r>
            <a:r>
              <a:rPr lang="en-US" altLang="en-US" sz="2800"/>
              <a:t> ASDWA</a:t>
            </a:r>
            <a:r>
              <a:rPr lang="en-US" altLang="en-US" sz="2800">
                <a:latin typeface="Times New Roman"/>
              </a:rPr>
              <a:t>’</a:t>
            </a:r>
            <a:r>
              <a:rPr lang="en-US" altLang="en-US" sz="2800"/>
              <a:t>s 2</a:t>
            </a:r>
            <a:r>
              <a:rPr lang="en-US" altLang="en-US" sz="2800" baseline="30000"/>
              <a:t>nd</a:t>
            </a:r>
            <a:r>
              <a:rPr lang="en-US" altLang="en-US" sz="2800"/>
              <a:t> President 1986</a:t>
            </a:r>
            <a:br>
              <a:rPr lang="en-US" altLang="en-US" sz="2800"/>
            </a:br>
            <a:br>
              <a:rPr lang="en-US" altLang="en-US" sz="2800"/>
            </a:br>
            <a:r>
              <a:rPr lang="en-US" altLang="en-US" sz="2800">
                <a:latin typeface="Times New Roman"/>
              </a:rPr>
              <a:t>“</a:t>
            </a:r>
            <a:r>
              <a:rPr lang="en-US" altLang="en-US" sz="2800" i="1"/>
              <a:t>All together now:  cleansing breath and say </a:t>
            </a:r>
            <a:r>
              <a:rPr lang="en-US" altLang="en-US" sz="2800" i="1">
                <a:latin typeface="Times New Roman"/>
              </a:rPr>
              <a:t>‘</a:t>
            </a:r>
            <a:r>
              <a:rPr lang="en-US" altLang="en-US" sz="2800" i="1"/>
              <a:t>Ommmmmmmm</a:t>
            </a:r>
            <a:r>
              <a:rPr lang="en-US" altLang="en-US" sz="2800" i="1">
                <a:latin typeface="Times New Roman"/>
              </a:rPr>
              <a:t>’”</a:t>
            </a:r>
            <a:endParaRPr lang="en-US" altLang="en-US" sz="2800" i="1"/>
          </a:p>
        </p:txBody>
      </p:sp>
      <p:pic>
        <p:nvPicPr>
          <p:cNvPr id="162822" name="Picture 6" descr="Y:\Annual Conferences\Annual Conference 2005\Slide Show\scan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4384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algn="ctr"/>
            <a:r>
              <a:rPr lang="en-US" altLang="en-US" sz="3200"/>
              <a:t>Dave Spath (CA) </a:t>
            </a:r>
            <a:r>
              <a:rPr lang="en-US" altLang="en-US" sz="3200">
                <a:latin typeface="Times New Roman"/>
              </a:rPr>
              <a:t>–</a:t>
            </a:r>
            <a:r>
              <a:rPr lang="en-US" altLang="en-US" sz="3200"/>
              <a:t> ASDWA President 1999 </a:t>
            </a:r>
            <a:r>
              <a:rPr lang="en-US" altLang="en-US" sz="3200" u="sng"/>
              <a:t>and</a:t>
            </a:r>
            <a:r>
              <a:rPr lang="en-US" altLang="en-US" sz="3200"/>
              <a:t> 2000!!</a:t>
            </a:r>
          </a:p>
        </p:txBody>
      </p:sp>
      <p:pic>
        <p:nvPicPr>
          <p:cNvPr id="164868" name="Picture 4" descr="Y:\Annual Conferences\Annual Conference 2005\Slide Show\scans\late\2d.jpg"/>
          <p:cNvPicPr>
            <a:picLocks noChangeAspect="1" noChangeArrowheads="1"/>
          </p:cNvPicPr>
          <p:nvPr/>
        </p:nvPicPr>
        <p:blipFill>
          <a:blip r:embed="rId2">
            <a:extLst>
              <a:ext uri="{28A0092B-C50C-407E-A947-70E740481C1C}">
                <a14:useLocalDpi xmlns:a14="http://schemas.microsoft.com/office/drawing/2010/main" val="0"/>
              </a:ext>
            </a:extLst>
          </a:blip>
          <a:srcRect l="9119" t="10417" r="72223" b="37578"/>
          <a:stretch>
            <a:fillRect/>
          </a:stretch>
        </p:blipFill>
        <p:spPr bwMode="auto">
          <a:xfrm>
            <a:off x="3429000" y="1981200"/>
            <a:ext cx="2173288" cy="4038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4000">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Darrell\Downloads\source water 00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699655" y="838200"/>
            <a:ext cx="7772399" cy="502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34021339"/>
      </p:ext>
    </p:extLst>
  </p:cSld>
  <p:clrMapOvr>
    <a:masterClrMapping/>
  </p:clrMapOvr>
  <p:transition advClick="0" advTm="4000">
    <p:dissolv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Y:\Annual Conferences\Annual Conference 2005\Slide Show\scans\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2098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69635" name="Rectangle 3"/>
          <p:cNvSpPr>
            <a:spLocks noGrp="1" noChangeArrowheads="1"/>
          </p:cNvSpPr>
          <p:nvPr>
            <p:ph type="title" idx="4294967295"/>
          </p:nvPr>
        </p:nvSpPr>
        <p:spPr/>
        <p:txBody>
          <a:bodyPr/>
          <a:lstStyle/>
          <a:p>
            <a:pPr algn="ctr"/>
            <a:r>
              <a:rPr lang="en-US" altLang="en-US" sz="2800"/>
              <a:t>Alton Boozer (SC), Joe Power (AL)</a:t>
            </a:r>
            <a:br>
              <a:rPr lang="en-US" altLang="en-US" sz="2800"/>
            </a:br>
            <a:br>
              <a:rPr lang="en-US" altLang="en-US" sz="2800"/>
            </a:br>
            <a:r>
              <a:rPr lang="en-US" altLang="en-US" sz="2800" i="1"/>
              <a:t>Caffeine and Cookies </a:t>
            </a:r>
            <a:r>
              <a:rPr lang="en-US" altLang="en-US" sz="2800" i="1">
                <a:latin typeface="Times New Roman"/>
              </a:rPr>
              <a:t>–</a:t>
            </a:r>
            <a:r>
              <a:rPr lang="en-US" altLang="en-US" sz="2800" i="1"/>
              <a:t> Keys to Success!</a:t>
            </a:r>
          </a:p>
        </p:txBody>
      </p:sp>
    </p:spTree>
  </p:cSld>
  <p:clrMapOvr>
    <a:masterClrMapping/>
  </p:clrMapOvr>
  <p:transition advClick="0" advTm="4000">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C:\Users\Darrell\Downloads\asfwa update june 99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441"/>
          <a:stretch/>
        </p:blipFill>
        <p:spPr bwMode="auto">
          <a:xfrm>
            <a:off x="2209800" y="569746"/>
            <a:ext cx="4876800" cy="56521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9855665"/>
      </p:ext>
    </p:extLst>
  </p:cSld>
  <p:clrMapOvr>
    <a:masterClrMapping/>
  </p:clrMapOvr>
  <p:transition advClick="0" advTm="4000">
    <p:dissolv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Y:\Annual Conferences\Annual Conference 2005\Slide Show\scans\15.jpg"/>
          <p:cNvPicPr>
            <a:picLocks noChangeAspect="1" noChangeArrowheads="1"/>
          </p:cNvPicPr>
          <p:nvPr/>
        </p:nvPicPr>
        <p:blipFill>
          <a:blip r:embed="rId2" cstate="print">
            <a:extLst>
              <a:ext uri="{28A0092B-C50C-407E-A947-70E740481C1C}">
                <a14:useLocalDpi xmlns:a14="http://schemas.microsoft.com/office/drawing/2010/main" val="0"/>
              </a:ext>
            </a:extLst>
          </a:blip>
          <a:srcRect l="1334" t="2000" r="1334" b="2000"/>
          <a:stretch>
            <a:fillRect/>
          </a:stretch>
        </p:blipFill>
        <p:spPr bwMode="auto">
          <a:xfrm>
            <a:off x="1828800" y="1981200"/>
            <a:ext cx="5613400" cy="3690938"/>
          </a:xfrm>
          <a:prstGeom prst="rect">
            <a:avLst/>
          </a:prstGeom>
          <a:noFill/>
          <a:extLst>
            <a:ext uri="{909E8E84-426E-40dd-AFC4-6F175D3DCCD1}">
              <a14:hiddenFill xmlns="" xmlns:a14="http://schemas.microsoft.com/office/drawing/2010/main">
                <a:solidFill>
                  <a:srgbClr val="FFFFFF"/>
                </a:solidFill>
              </a14:hiddenFill>
            </a:ext>
          </a:extLst>
        </p:spPr>
      </p:pic>
      <p:sp>
        <p:nvSpPr>
          <p:cNvPr id="51203" name="Rectangle 3"/>
          <p:cNvSpPr>
            <a:spLocks noGrp="1" noChangeArrowheads="1"/>
          </p:cNvSpPr>
          <p:nvPr>
            <p:ph type="title" idx="4294967295"/>
          </p:nvPr>
        </p:nvSpPr>
        <p:spPr/>
        <p:txBody>
          <a:bodyPr/>
          <a:lstStyle/>
          <a:p>
            <a:pPr algn="ctr"/>
            <a:r>
              <a:rPr lang="en-US" altLang="en-US" sz="2800"/>
              <a:t>ASDWA Staff:  Bridget O</a:t>
            </a:r>
            <a:r>
              <a:rPr lang="en-US" altLang="en-US" sz="2800">
                <a:latin typeface="Times New Roman"/>
              </a:rPr>
              <a:t>’</a:t>
            </a:r>
            <a:r>
              <a:rPr lang="en-US" altLang="en-US" sz="2800"/>
              <a:t>Grady, Deirdre Mason, Tom Outlaw, Vanessa Leiby</a:t>
            </a:r>
          </a:p>
        </p:txBody>
      </p:sp>
    </p:spTree>
  </p:cSld>
  <p:clrMapOvr>
    <a:masterClrMapping/>
  </p:clrMapOvr>
  <p:transition advClick="0" advTm="4000">
    <p:dissolv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0050" name="Picture 2" descr="Y:\Annual Conferences\Annual Conference 2005\Slide Show\scans\75.jpg"/>
          <p:cNvPicPr>
            <a:picLocks noChangeAspect="1" noChangeArrowheads="1"/>
          </p:cNvPicPr>
          <p:nvPr/>
        </p:nvPicPr>
        <p:blipFill>
          <a:blip r:embed="rId2" cstate="print">
            <a:extLst>
              <a:ext uri="{28A0092B-C50C-407E-A947-70E740481C1C}">
                <a14:useLocalDpi xmlns:a14="http://schemas.microsoft.com/office/drawing/2010/main" val="0"/>
              </a:ext>
            </a:extLst>
          </a:blip>
          <a:srcRect l="11166" t="4250" r="2834" b="4250"/>
          <a:stretch>
            <a:fillRect/>
          </a:stretch>
        </p:blipFill>
        <p:spPr bwMode="auto">
          <a:xfrm>
            <a:off x="2133600" y="2209800"/>
            <a:ext cx="5237163" cy="3714750"/>
          </a:xfrm>
          <a:prstGeom prst="rect">
            <a:avLst/>
          </a:prstGeom>
          <a:noFill/>
          <a:extLst>
            <a:ext uri="{909E8E84-426E-40dd-AFC4-6F175D3DCCD1}">
              <a14:hiddenFill xmlns="" xmlns:a14="http://schemas.microsoft.com/office/drawing/2010/main">
                <a:solidFill>
                  <a:srgbClr val="FFFFFF"/>
                </a:solidFill>
              </a14:hiddenFill>
            </a:ext>
          </a:extLst>
        </p:spPr>
      </p:pic>
      <p:sp>
        <p:nvSpPr>
          <p:cNvPr id="130051" name="Rectangle 3"/>
          <p:cNvSpPr>
            <a:spLocks noGrp="1" noChangeArrowheads="1"/>
          </p:cNvSpPr>
          <p:nvPr>
            <p:ph type="title" idx="4294967295"/>
          </p:nvPr>
        </p:nvSpPr>
        <p:spPr>
          <a:xfrm>
            <a:off x="228600" y="381000"/>
            <a:ext cx="8915400" cy="838200"/>
          </a:xfrm>
        </p:spPr>
        <p:txBody>
          <a:bodyPr/>
          <a:lstStyle/>
          <a:p>
            <a:pPr algn="ctr"/>
            <a:r>
              <a:rPr lang="en-US" altLang="en-US" sz="2800"/>
              <a:t>Gregg Grunenfelder (WA) </a:t>
            </a:r>
            <a:r>
              <a:rPr lang="en-US" altLang="en-US" sz="2800">
                <a:latin typeface="Times New Roman"/>
              </a:rPr>
              <a:t>–</a:t>
            </a:r>
            <a:r>
              <a:rPr lang="en-US" altLang="en-US" sz="2800"/>
              <a:t> ASDWA President 2001</a:t>
            </a:r>
            <a:br>
              <a:rPr lang="en-US" altLang="en-US" sz="2800"/>
            </a:br>
            <a:br>
              <a:rPr lang="en-US" altLang="en-US" sz="2800"/>
            </a:br>
            <a:r>
              <a:rPr lang="en-US" altLang="en-US" sz="2800"/>
              <a:t>Vanessa Leiby (ASDWA), Kevin Brown (UT)</a:t>
            </a:r>
          </a:p>
        </p:txBody>
      </p:sp>
    </p:spTree>
  </p:cSld>
  <p:clrMapOvr>
    <a:masterClrMapping/>
  </p:clrMapOvr>
  <p:transition advClick="0" advTm="4000">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Darrell\Downloads\security update 02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57200"/>
            <a:ext cx="4592782" cy="5943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63788309"/>
      </p:ext>
    </p:extLst>
  </p:cSld>
  <p:clrMapOvr>
    <a:masterClrMapping/>
  </p:clrMapOvr>
  <p:transition advClick="0" advTm="4000">
    <p:dissolv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descr="Y:\Annual Conferences\Annual Conference 2005\Slide Show\scans\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133600"/>
            <a:ext cx="4451350" cy="3743325"/>
          </a:xfrm>
          <a:prstGeom prst="rect">
            <a:avLst/>
          </a:prstGeom>
          <a:noFill/>
          <a:extLst>
            <a:ext uri="{909E8E84-426E-40dd-AFC4-6F175D3DCCD1}">
              <a14:hiddenFill xmlns="" xmlns:a14="http://schemas.microsoft.com/office/drawing/2010/main">
                <a:solidFill>
                  <a:srgbClr val="FFFFFF"/>
                </a:solidFill>
              </a14:hiddenFill>
            </a:ext>
          </a:extLst>
        </p:spPr>
      </p:pic>
      <p:sp>
        <p:nvSpPr>
          <p:cNvPr id="84995" name="Rectangle 3"/>
          <p:cNvSpPr>
            <a:spLocks noGrp="1" noChangeArrowheads="1"/>
          </p:cNvSpPr>
          <p:nvPr>
            <p:ph type="title" idx="4294967295"/>
          </p:nvPr>
        </p:nvSpPr>
        <p:spPr>
          <a:xfrm>
            <a:off x="381000" y="533400"/>
            <a:ext cx="8001000" cy="838200"/>
          </a:xfrm>
        </p:spPr>
        <p:txBody>
          <a:bodyPr/>
          <a:lstStyle/>
          <a:p>
            <a:pPr algn="ctr"/>
            <a:r>
              <a:rPr lang="en-US" altLang="en-US" sz="3200"/>
              <a:t>Kevin Brown, ASDWA President 2002</a:t>
            </a:r>
            <a:br>
              <a:rPr lang="en-US" altLang="en-US" sz="3200"/>
            </a:br>
            <a:br>
              <a:rPr lang="en-US" altLang="en-US" sz="3200"/>
            </a:br>
            <a:endParaRPr lang="en-US" altLang="en-US" sz="3200"/>
          </a:p>
        </p:txBody>
      </p:sp>
    </p:spTree>
  </p:cSld>
  <p:clrMapOvr>
    <a:masterClrMapping/>
  </p:clrMapOvr>
  <p:transition advClick="0" advTm="4000">
    <p:dissolv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Y:\Annual Conferences\Annual Conference 2005\Slide Show\scans\31.jpg"/>
          <p:cNvPicPr>
            <a:picLocks noChangeAspect="1" noChangeArrowheads="1"/>
          </p:cNvPicPr>
          <p:nvPr/>
        </p:nvPicPr>
        <p:blipFill>
          <a:blip r:embed="rId3" cstate="print">
            <a:extLst>
              <a:ext uri="{28A0092B-C50C-407E-A947-70E740481C1C}">
                <a14:useLocalDpi xmlns:a14="http://schemas.microsoft.com/office/drawing/2010/main" val="0"/>
              </a:ext>
            </a:extLst>
          </a:blip>
          <a:srcRect l="2834" t="2000" r="1334" b="2000"/>
          <a:stretch>
            <a:fillRect/>
          </a:stretch>
        </p:blipFill>
        <p:spPr bwMode="auto">
          <a:xfrm>
            <a:off x="1984375" y="1673225"/>
            <a:ext cx="5530850" cy="3694113"/>
          </a:xfrm>
          <a:prstGeom prst="rect">
            <a:avLst/>
          </a:prstGeom>
          <a:noFill/>
          <a:extLst>
            <a:ext uri="{909E8E84-426E-40dd-AFC4-6F175D3DCCD1}">
              <a14:hiddenFill xmlns="" xmlns:a14="http://schemas.microsoft.com/office/drawing/2010/main">
                <a:solidFill>
                  <a:srgbClr val="FFFFFF"/>
                </a:solidFill>
              </a14:hiddenFill>
            </a:ext>
          </a:extLst>
        </p:spPr>
      </p:pic>
      <p:sp>
        <p:nvSpPr>
          <p:cNvPr id="67587" name="Rectangle 3"/>
          <p:cNvSpPr>
            <a:spLocks noGrp="1" noChangeArrowheads="1"/>
          </p:cNvSpPr>
          <p:nvPr>
            <p:ph type="title" idx="4294967295"/>
          </p:nvPr>
        </p:nvSpPr>
        <p:spPr/>
        <p:txBody>
          <a:bodyPr/>
          <a:lstStyle/>
          <a:p>
            <a:pPr algn="ctr"/>
            <a:r>
              <a:rPr lang="en-US" altLang="en-US" sz="2800"/>
              <a:t>Wade Miller , Jerry Biberstine (CO), Dave Spath (CA)</a:t>
            </a:r>
          </a:p>
        </p:txBody>
      </p:sp>
    </p:spTree>
  </p:cSld>
  <p:clrMapOvr>
    <a:masterClrMapping/>
  </p:clrMapOvr>
  <p:transition advClick="0" advTm="4000">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Darrell\Downloads\asdwa update feb 02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279"/>
          <a:stretch/>
        </p:blipFill>
        <p:spPr bwMode="auto">
          <a:xfrm>
            <a:off x="1219200" y="533399"/>
            <a:ext cx="6705600" cy="58766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70337565"/>
      </p:ext>
    </p:extLst>
  </p:cSld>
  <p:clrMapOvr>
    <a:masterClrMapping/>
  </p:clrMapOvr>
  <p:transition advClick="0" advTm="4000">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ASDWA’s First Newsletter</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9608"/>
          <a:stretch/>
        </p:blipFill>
        <p:spPr>
          <a:xfrm>
            <a:off x="1219200" y="1524000"/>
            <a:ext cx="6726318" cy="4386448"/>
          </a:xfrm>
        </p:spPr>
      </p:pic>
    </p:spTree>
    <p:extLst>
      <p:ext uri="{BB962C8B-B14F-4D97-AF65-F5344CB8AC3E}">
        <p14:creationId xmlns:p14="http://schemas.microsoft.com/office/powerpoint/2010/main" val="2384607344"/>
      </p:ext>
    </p:extLst>
  </p:cSld>
  <p:clrMapOvr>
    <a:masterClrMapping/>
  </p:clrMapOvr>
  <p:transition advClick="0" advTm="4000">
    <p:dissolv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descr="Y:\Annual Conferences\Annual Conference 2005\Slide Show\scans\26.jpg"/>
          <p:cNvPicPr>
            <a:picLocks noChangeAspect="1" noChangeArrowheads="1"/>
          </p:cNvPicPr>
          <p:nvPr/>
        </p:nvPicPr>
        <p:blipFill>
          <a:blip r:embed="rId2" cstate="print">
            <a:extLst>
              <a:ext uri="{28A0092B-C50C-407E-A947-70E740481C1C}">
                <a14:useLocalDpi xmlns:a14="http://schemas.microsoft.com/office/drawing/2010/main" val="0"/>
              </a:ext>
            </a:extLst>
          </a:blip>
          <a:srcRect l="19501" t="2000" r="1334" b="14500"/>
          <a:stretch>
            <a:fillRect/>
          </a:stretch>
        </p:blipFill>
        <p:spPr bwMode="auto">
          <a:xfrm>
            <a:off x="1828800" y="2438400"/>
            <a:ext cx="5256213" cy="3695700"/>
          </a:xfrm>
          <a:prstGeom prst="rect">
            <a:avLst/>
          </a:prstGeom>
          <a:noFill/>
          <a:extLst>
            <a:ext uri="{909E8E84-426E-40dd-AFC4-6F175D3DCCD1}">
              <a14:hiddenFill xmlns="" xmlns:a14="http://schemas.microsoft.com/office/drawing/2010/main">
                <a:solidFill>
                  <a:srgbClr val="FFFFFF"/>
                </a:solidFill>
              </a14:hiddenFill>
            </a:ext>
          </a:extLst>
        </p:spPr>
      </p:pic>
      <p:sp>
        <p:nvSpPr>
          <p:cNvPr id="62467" name="Rectangle 3"/>
          <p:cNvSpPr>
            <a:spLocks noGrp="1" noChangeArrowheads="1"/>
          </p:cNvSpPr>
          <p:nvPr>
            <p:ph type="title" idx="4294967295"/>
          </p:nvPr>
        </p:nvSpPr>
        <p:spPr/>
        <p:txBody>
          <a:bodyPr/>
          <a:lstStyle/>
          <a:p>
            <a:pPr algn="ctr"/>
            <a:r>
              <a:rPr lang="en-US" altLang="en-US" sz="2800"/>
              <a:t>Dave Spath (CA), Ed Hallock (DE), John Sadzewicz (OH), Bob Malpass (SC)</a:t>
            </a:r>
            <a:br>
              <a:rPr lang="en-US" altLang="en-US" sz="2800"/>
            </a:br>
            <a:br>
              <a:rPr lang="en-US" altLang="en-US" sz="2800"/>
            </a:br>
            <a:r>
              <a:rPr lang="en-US" altLang="en-US" sz="2400" i="1"/>
              <a:t>Anchoring the Front Row</a:t>
            </a:r>
            <a:r>
              <a:rPr lang="en-US" altLang="en-US" sz="2400" i="1">
                <a:latin typeface="Times New Roman"/>
              </a:rPr>
              <a:t>…</a:t>
            </a:r>
            <a:r>
              <a:rPr lang="en-US" altLang="en-US" sz="2400" i="1"/>
              <a:t>Left-Hand Side</a:t>
            </a:r>
          </a:p>
        </p:txBody>
      </p:sp>
    </p:spTree>
  </p:cSld>
  <p:clrMapOvr>
    <a:masterClrMapping/>
  </p:clrMapOvr>
  <p:transition advClick="0" advTm="4000">
    <p:dissolv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descr="Y:\Annual Conferences\Annual Conference 2005\Slide Show\scans\25.jpg"/>
          <p:cNvPicPr>
            <a:picLocks noChangeAspect="1" noChangeArrowheads="1"/>
          </p:cNvPicPr>
          <p:nvPr/>
        </p:nvPicPr>
        <p:blipFill>
          <a:blip r:embed="rId2" cstate="print">
            <a:extLst>
              <a:ext uri="{28A0092B-C50C-407E-A947-70E740481C1C}">
                <a14:useLocalDpi xmlns:a14="http://schemas.microsoft.com/office/drawing/2010/main" val="0"/>
              </a:ext>
            </a:extLst>
          </a:blip>
          <a:srcRect l="19501" t="2000" r="1334" b="14500"/>
          <a:stretch>
            <a:fillRect/>
          </a:stretch>
        </p:blipFill>
        <p:spPr bwMode="auto">
          <a:xfrm>
            <a:off x="2209800" y="2286000"/>
            <a:ext cx="5256213" cy="3695700"/>
          </a:xfrm>
          <a:prstGeom prst="rect">
            <a:avLst/>
          </a:prstGeom>
          <a:noFill/>
          <a:extLst>
            <a:ext uri="{909E8E84-426E-40dd-AFC4-6F175D3DCCD1}">
              <a14:hiddenFill xmlns="" xmlns:a14="http://schemas.microsoft.com/office/drawing/2010/main">
                <a:solidFill>
                  <a:srgbClr val="FFFFFF"/>
                </a:solidFill>
              </a14:hiddenFill>
            </a:ext>
          </a:extLst>
        </p:spPr>
      </p:pic>
      <p:sp>
        <p:nvSpPr>
          <p:cNvPr id="61443" name="Rectangle 3"/>
          <p:cNvSpPr>
            <a:spLocks noGrp="1" noChangeArrowheads="1"/>
          </p:cNvSpPr>
          <p:nvPr>
            <p:ph type="title" idx="4294967295"/>
          </p:nvPr>
        </p:nvSpPr>
        <p:spPr/>
        <p:txBody>
          <a:bodyPr/>
          <a:lstStyle/>
          <a:p>
            <a:pPr algn="ctr"/>
            <a:r>
              <a:rPr lang="en-US" altLang="en-US" sz="2400"/>
              <a:t>Dave Leland (OR), Jim Cleland (MI), Jerry Biberstine (CO), Jon Craig (OK)</a:t>
            </a:r>
            <a:br>
              <a:rPr lang="en-US" altLang="en-US" sz="2400"/>
            </a:br>
            <a:br>
              <a:rPr lang="en-US" altLang="en-US" sz="2400"/>
            </a:br>
            <a:r>
              <a:rPr lang="en-US" altLang="en-US" sz="2400" i="1"/>
              <a:t>Anchoring the Front Row</a:t>
            </a:r>
            <a:r>
              <a:rPr lang="en-US" altLang="en-US" sz="2400" i="1">
                <a:latin typeface="Times New Roman"/>
              </a:rPr>
              <a:t>…</a:t>
            </a:r>
            <a:r>
              <a:rPr lang="en-US" altLang="en-US" sz="2400" i="1"/>
              <a:t>Right-Hand Side</a:t>
            </a:r>
          </a:p>
        </p:txBody>
      </p:sp>
    </p:spTree>
  </p:cSld>
  <p:clrMapOvr>
    <a:masterClrMapping/>
  </p:clrMapOvr>
  <p:transition advClick="0" advTm="4000">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Darrell\Downloads\asdwa update aug 02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3411"/>
          <a:stretch/>
        </p:blipFill>
        <p:spPr bwMode="auto">
          <a:xfrm>
            <a:off x="705243" y="838200"/>
            <a:ext cx="7709513" cy="4648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92073704"/>
      </p:ext>
    </p:extLst>
  </p:cSld>
  <p:clrMapOvr>
    <a:masterClrMapping/>
  </p:clrMapOvr>
  <p:transition advClick="0" advTm="4000">
    <p:dissolv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1026" descr="Y:\Annual Conferences\Annual Conference 2005\Slide Show\scans\58.jpg"/>
          <p:cNvPicPr>
            <a:picLocks noChangeAspect="1" noChangeArrowheads="1"/>
          </p:cNvPicPr>
          <p:nvPr/>
        </p:nvPicPr>
        <p:blipFill>
          <a:blip r:embed="rId2">
            <a:extLst>
              <a:ext uri="{28A0092B-C50C-407E-A947-70E740481C1C}">
                <a14:useLocalDpi xmlns:a14="http://schemas.microsoft.com/office/drawing/2010/main" val="0"/>
              </a:ext>
            </a:extLst>
          </a:blip>
          <a:srcRect r="3125"/>
          <a:stretch>
            <a:fillRect/>
          </a:stretch>
        </p:blipFill>
        <p:spPr bwMode="auto">
          <a:xfrm>
            <a:off x="2133600" y="2667000"/>
            <a:ext cx="4725988" cy="3659188"/>
          </a:xfrm>
          <a:prstGeom prst="rect">
            <a:avLst/>
          </a:prstGeom>
          <a:noFill/>
          <a:extLst>
            <a:ext uri="{909E8E84-426E-40dd-AFC4-6F175D3DCCD1}">
              <a14:hiddenFill xmlns="" xmlns:a14="http://schemas.microsoft.com/office/drawing/2010/main">
                <a:solidFill>
                  <a:srgbClr val="FFFFFF"/>
                </a:solidFill>
              </a14:hiddenFill>
            </a:ext>
          </a:extLst>
        </p:spPr>
      </p:pic>
      <p:sp>
        <p:nvSpPr>
          <p:cNvPr id="95235" name="Rectangle 1027"/>
          <p:cNvSpPr>
            <a:spLocks noGrp="1" noChangeArrowheads="1"/>
          </p:cNvSpPr>
          <p:nvPr>
            <p:ph type="title" idx="4294967295"/>
          </p:nvPr>
        </p:nvSpPr>
        <p:spPr/>
        <p:txBody>
          <a:bodyPr/>
          <a:lstStyle/>
          <a:p>
            <a:pPr algn="ctr"/>
            <a:r>
              <a:rPr lang="en-US" altLang="en-US" sz="2800"/>
              <a:t>Jay Rutherford (VT) -- ASDWA President 2003</a:t>
            </a:r>
            <a:br>
              <a:rPr lang="en-US" altLang="en-US" sz="2800"/>
            </a:br>
            <a:br>
              <a:rPr lang="en-US" altLang="en-US" sz="3200"/>
            </a:br>
            <a:r>
              <a:rPr lang="en-US" altLang="en-US" sz="2800" i="1">
                <a:latin typeface="Times New Roman"/>
              </a:rPr>
              <a:t>“</a:t>
            </a:r>
            <a:r>
              <a:rPr lang="en-US" altLang="en-US" sz="2800" i="1"/>
              <a:t>This Presidency stuff can be a lonely business sometimes</a:t>
            </a:r>
            <a:r>
              <a:rPr lang="en-US" altLang="en-US" sz="2800" i="1">
                <a:latin typeface="Times New Roman"/>
              </a:rPr>
              <a:t>…</a:t>
            </a:r>
            <a:r>
              <a:rPr lang="en-US" altLang="en-US" sz="2800" i="1"/>
              <a:t>.</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Darrell\Downloads\security 04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5486"/>
          <a:stretch/>
        </p:blipFill>
        <p:spPr bwMode="auto">
          <a:xfrm>
            <a:off x="1295400" y="609599"/>
            <a:ext cx="6705600" cy="55983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74530780"/>
      </p:ext>
    </p:extLst>
  </p:cSld>
  <p:clrMapOvr>
    <a:masterClrMapping/>
  </p:clrMapOvr>
  <p:transition advClick="0" advTm="4000">
    <p:dissolv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10" name="Picture 2050" descr="Y:\Annual Conferences\Annual Conference 2005\Slide Show\scans\21.jpg"/>
          <p:cNvPicPr>
            <a:picLocks noChangeAspect="1" noChangeArrowheads="1"/>
          </p:cNvPicPr>
          <p:nvPr/>
        </p:nvPicPr>
        <p:blipFill>
          <a:blip r:embed="rId2" cstate="print">
            <a:extLst>
              <a:ext uri="{28A0092B-C50C-407E-A947-70E740481C1C}">
                <a14:useLocalDpi xmlns:a14="http://schemas.microsoft.com/office/drawing/2010/main" val="0"/>
              </a:ext>
            </a:extLst>
          </a:blip>
          <a:srcRect l="19501" t="2000" r="7001" b="12500"/>
          <a:stretch>
            <a:fillRect/>
          </a:stretch>
        </p:blipFill>
        <p:spPr bwMode="auto">
          <a:xfrm>
            <a:off x="2286000" y="2590800"/>
            <a:ext cx="4752975" cy="3686175"/>
          </a:xfrm>
          <a:prstGeom prst="rect">
            <a:avLst/>
          </a:prstGeom>
          <a:noFill/>
          <a:extLst>
            <a:ext uri="{909E8E84-426E-40dd-AFC4-6F175D3DCCD1}">
              <a14:hiddenFill xmlns="" xmlns:a14="http://schemas.microsoft.com/office/drawing/2010/main">
                <a:solidFill>
                  <a:srgbClr val="FFFFFF"/>
                </a:solidFill>
              </a14:hiddenFill>
            </a:ext>
          </a:extLst>
        </p:spPr>
      </p:pic>
      <p:sp>
        <p:nvSpPr>
          <p:cNvPr id="145411" name="Rectangle 2051"/>
          <p:cNvSpPr>
            <a:spLocks noGrp="1" noChangeArrowheads="1"/>
          </p:cNvSpPr>
          <p:nvPr>
            <p:ph type="title" idx="4294967295"/>
          </p:nvPr>
        </p:nvSpPr>
        <p:spPr/>
        <p:txBody>
          <a:bodyPr/>
          <a:lstStyle/>
          <a:p>
            <a:pPr algn="ctr"/>
            <a:r>
              <a:rPr lang="en-US" altLang="en-US" sz="2400"/>
              <a:t>Jeff Sexton (EPA), Barry Greenawald (PA), Doug Davenport (GA), Deirdre Mason (ASDWA), and others</a:t>
            </a:r>
            <a:br>
              <a:rPr lang="en-US" altLang="en-US" sz="2400"/>
            </a:br>
            <a:br>
              <a:rPr lang="en-US" altLang="en-US" sz="2400"/>
            </a:br>
            <a:r>
              <a:rPr lang="en-US" altLang="en-US" sz="2800" i="1"/>
              <a:t>State, EPA, and ASDWA Personnel </a:t>
            </a:r>
            <a:r>
              <a:rPr lang="en-US" altLang="en-US" sz="2800" i="1">
                <a:latin typeface="Times New Roman"/>
              </a:rPr>
              <a:t>“</a:t>
            </a:r>
            <a:r>
              <a:rPr lang="en-US" altLang="en-US" sz="2800" i="1"/>
              <a:t>Immersing</a:t>
            </a:r>
            <a:r>
              <a:rPr lang="en-US" altLang="en-US" sz="2800" i="1">
                <a:latin typeface="Times New Roman"/>
              </a:rPr>
              <a:t>”</a:t>
            </a:r>
            <a:r>
              <a:rPr lang="en-US" altLang="en-US" sz="2800" i="1"/>
              <a:t> Themselves in Key Issues</a:t>
            </a:r>
          </a:p>
        </p:txBody>
      </p:sp>
    </p:spTree>
  </p:cSld>
  <p:clrMapOvr>
    <a:masterClrMapping/>
  </p:clrMapOvr>
  <p:transition advClick="0" advTm="4000">
    <p:dissolv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descr="Y:\Annual Conferences\Annual Conference 2005\Slide Show\scans\12.jpg"/>
          <p:cNvPicPr>
            <a:picLocks noChangeAspect="1" noChangeArrowheads="1"/>
          </p:cNvPicPr>
          <p:nvPr/>
        </p:nvPicPr>
        <p:blipFill>
          <a:blip r:embed="rId2" cstate="print">
            <a:extLst>
              <a:ext uri="{28A0092B-C50C-407E-A947-70E740481C1C}">
                <a14:useLocalDpi xmlns:a14="http://schemas.microsoft.com/office/drawing/2010/main" val="0"/>
              </a:ext>
            </a:extLst>
          </a:blip>
          <a:srcRect l="19501" t="2000" r="2834" b="12500"/>
          <a:stretch>
            <a:fillRect/>
          </a:stretch>
        </p:blipFill>
        <p:spPr bwMode="auto">
          <a:xfrm>
            <a:off x="2209800" y="2590800"/>
            <a:ext cx="5018088" cy="3683000"/>
          </a:xfrm>
          <a:prstGeom prst="rect">
            <a:avLst/>
          </a:prstGeom>
          <a:noFill/>
          <a:extLst>
            <a:ext uri="{909E8E84-426E-40dd-AFC4-6F175D3DCCD1}">
              <a14:hiddenFill xmlns="" xmlns:a14="http://schemas.microsoft.com/office/drawing/2010/main">
                <a:solidFill>
                  <a:srgbClr val="FFFFFF"/>
                </a:solidFill>
              </a14:hiddenFill>
            </a:ext>
          </a:extLst>
        </p:spPr>
      </p:pic>
      <p:sp>
        <p:nvSpPr>
          <p:cNvPr id="47107" name="Rectangle 3"/>
          <p:cNvSpPr>
            <a:spLocks noGrp="1" noChangeArrowheads="1"/>
          </p:cNvSpPr>
          <p:nvPr>
            <p:ph type="title" idx="4294967295"/>
          </p:nvPr>
        </p:nvSpPr>
        <p:spPr>
          <a:xfrm>
            <a:off x="0" y="304800"/>
            <a:ext cx="9144000" cy="838200"/>
          </a:xfrm>
        </p:spPr>
        <p:txBody>
          <a:bodyPr/>
          <a:lstStyle/>
          <a:p>
            <a:pPr algn="ctr"/>
            <a:r>
              <a:rPr lang="en-US" altLang="en-US" sz="2800"/>
              <a:t>Charlie Maddox (TX), Vanessa Leiby (ASDWA), </a:t>
            </a:r>
            <a:br>
              <a:rPr lang="en-US" altLang="en-US" sz="2800"/>
            </a:br>
            <a:r>
              <a:rPr lang="en-US" altLang="en-US" sz="2800"/>
              <a:t>&amp; Gayle Smith (UT):  </a:t>
            </a:r>
            <a:br>
              <a:rPr lang="en-US" altLang="en-US" sz="2800"/>
            </a:br>
            <a:br>
              <a:rPr lang="en-US" altLang="en-US" sz="2800"/>
            </a:br>
            <a:r>
              <a:rPr lang="en-US" altLang="en-US" sz="2800" i="1"/>
              <a:t>Tanned, Rested, and Ready</a:t>
            </a:r>
          </a:p>
        </p:txBody>
      </p:sp>
    </p:spTree>
  </p:cSld>
  <p:clrMapOvr>
    <a:masterClrMapping/>
  </p:clrMapOvr>
  <p:transition advClick="0" advTm="4000">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Darrell\Downloads\asdwa update feb 03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6" t="-1603" r="1186" b="24216"/>
          <a:stretch/>
        </p:blipFill>
        <p:spPr bwMode="auto">
          <a:xfrm>
            <a:off x="1219200" y="305591"/>
            <a:ext cx="6019800" cy="60287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24264641"/>
      </p:ext>
    </p:extLst>
  </p:cSld>
  <p:clrMapOvr>
    <a:masterClrMapping/>
  </p:clrMapOvr>
  <p:transition advClick="0" advTm="4000">
    <p:dissolv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1026" descr="Y:\Annual Conferences\Annual Conference 2005\Slide Show\scans\60.jpg"/>
          <p:cNvPicPr>
            <a:picLocks noChangeAspect="1" noChangeArrowheads="1"/>
          </p:cNvPicPr>
          <p:nvPr/>
        </p:nvPicPr>
        <p:blipFill>
          <a:blip r:embed="rId2">
            <a:extLst>
              <a:ext uri="{28A0092B-C50C-407E-A947-70E740481C1C}">
                <a14:useLocalDpi xmlns:a14="http://schemas.microsoft.com/office/drawing/2010/main" val="0"/>
              </a:ext>
            </a:extLst>
          </a:blip>
          <a:srcRect l="20375" t="6334" r="18625"/>
          <a:stretch>
            <a:fillRect/>
          </a:stretch>
        </p:blipFill>
        <p:spPr bwMode="auto">
          <a:xfrm>
            <a:off x="3125788" y="1984375"/>
            <a:ext cx="3208337" cy="3694113"/>
          </a:xfrm>
          <a:prstGeom prst="rect">
            <a:avLst/>
          </a:prstGeom>
          <a:noFill/>
          <a:extLst>
            <a:ext uri="{909E8E84-426E-40dd-AFC4-6F175D3DCCD1}">
              <a14:hiddenFill xmlns="" xmlns:a14="http://schemas.microsoft.com/office/drawing/2010/main">
                <a:solidFill>
                  <a:srgbClr val="FFFFFF"/>
                </a:solidFill>
              </a14:hiddenFill>
            </a:ext>
          </a:extLst>
        </p:spPr>
      </p:pic>
      <p:sp>
        <p:nvSpPr>
          <p:cNvPr id="97283" name="Rectangle 1027"/>
          <p:cNvSpPr>
            <a:spLocks noGrp="1" noChangeArrowheads="1"/>
          </p:cNvSpPr>
          <p:nvPr>
            <p:ph type="title" idx="4294967295"/>
          </p:nvPr>
        </p:nvSpPr>
        <p:spPr/>
        <p:txBody>
          <a:bodyPr/>
          <a:lstStyle/>
          <a:p>
            <a:pPr algn="ctr"/>
            <a:r>
              <a:rPr lang="en-US" altLang="en-US" sz="3200"/>
              <a:t>Jeff Stuck (AZ), ASDWA President 2004</a:t>
            </a:r>
          </a:p>
        </p:txBody>
      </p:sp>
    </p:spTree>
  </p:cSld>
  <p:clrMapOvr>
    <a:masterClrMapping/>
  </p:clrMapOvr>
  <p:transition advClick="0" advTm="4000">
    <p:dissolv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descr="Y:\Annual Conferences\Annual Conference 2005\Slide Show\scans\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860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70659" name="Rectangle 3"/>
          <p:cNvSpPr>
            <a:spLocks noGrp="1" noChangeArrowheads="1"/>
          </p:cNvSpPr>
          <p:nvPr>
            <p:ph type="title" idx="4294967295"/>
          </p:nvPr>
        </p:nvSpPr>
        <p:spPr/>
        <p:txBody>
          <a:bodyPr/>
          <a:lstStyle/>
          <a:p>
            <a:pPr algn="ctr"/>
            <a:r>
              <a:rPr lang="en-US" altLang="en-US" sz="2400"/>
              <a:t>Left to Right </a:t>
            </a:r>
            <a:r>
              <a:rPr lang="en-US" altLang="en-US" sz="2400">
                <a:latin typeface="Times New Roman"/>
              </a:rPr>
              <a:t>–</a:t>
            </a:r>
            <a:r>
              <a:rPr lang="en-US" altLang="en-US" sz="2400"/>
              <a:t> Van Hoofnagle (FL), Robert Gallegos (NM), John Sadzewicz (OH), Jerry Biberstine (CO), Kevin Brown (UT), Jack Daniel (NE), Rene Pelletier (NH), Ed Hallock (DE), Dave Leland (OR), Jim Cleland (MI)</a:t>
            </a:r>
          </a:p>
        </p:txBody>
      </p:sp>
    </p:spTree>
  </p:cSld>
  <p:clrMapOvr>
    <a:masterClrMapping/>
  </p:clrMapOvr>
  <p:transition advClick="0" advTm="4000">
    <p:dissolv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77" name="Picture 33" descr="Y:\Annual Conferences\Annual Conference 2005\Slide Show\scan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6179" name="Text Box 35"/>
          <p:cNvSpPr txBox="1">
            <a:spLocks noChangeArrowheads="1"/>
          </p:cNvSpPr>
          <p:nvPr/>
        </p:nvSpPr>
        <p:spPr bwMode="auto">
          <a:xfrm>
            <a:off x="315913" y="447675"/>
            <a:ext cx="8370887"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latin typeface="Tahoma" pitchFamily="34" charset="0"/>
              </a:rPr>
              <a:t>Mike Burke (NY) – ASDWA’s 3</a:t>
            </a:r>
            <a:r>
              <a:rPr lang="en-US" altLang="en-US" sz="2800" baseline="30000">
                <a:latin typeface="Tahoma" pitchFamily="34" charset="0"/>
              </a:rPr>
              <a:t>rd</a:t>
            </a:r>
            <a:r>
              <a:rPr lang="en-US" altLang="en-US" sz="2800">
                <a:latin typeface="Tahoma" pitchFamily="34" charset="0"/>
              </a:rPr>
              <a:t> President 1987</a:t>
            </a:r>
            <a:r>
              <a:rPr lang="en-US" altLang="en-US" sz="2800"/>
              <a:t> </a:t>
            </a:r>
          </a:p>
        </p:txBody>
      </p:sp>
    </p:spTree>
  </p:cSld>
  <p:clrMapOvr>
    <a:masterClrMapping/>
  </p:clrMapOvr>
  <p:transition advClick="0" advTm="4000">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Darrell\Downloads\awop news 04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6318"/>
          <a:stretch/>
        </p:blipFill>
        <p:spPr bwMode="auto">
          <a:xfrm>
            <a:off x="1371600" y="778565"/>
            <a:ext cx="6487227" cy="53462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38264737"/>
      </p:ext>
    </p:extLst>
  </p:cSld>
  <p:clrMapOvr>
    <a:masterClrMapping/>
  </p:clrMapOvr>
  <p:transition advClick="0" advTm="4000">
    <p:dissolv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descr="Y:\Annual Conferences\Annual Conference 2005\Slide Show\scans\63.jpg"/>
          <p:cNvPicPr>
            <a:picLocks noChangeAspect="1" noChangeArrowheads="1"/>
          </p:cNvPicPr>
          <p:nvPr/>
        </p:nvPicPr>
        <p:blipFill>
          <a:blip r:embed="rId2">
            <a:extLst>
              <a:ext uri="{28A0092B-C50C-407E-A947-70E740481C1C}">
                <a14:useLocalDpi xmlns:a14="http://schemas.microsoft.com/office/drawing/2010/main" val="0"/>
              </a:ext>
            </a:extLst>
          </a:blip>
          <a:srcRect r="2844"/>
          <a:stretch>
            <a:fillRect/>
          </a:stretch>
        </p:blipFill>
        <p:spPr bwMode="auto">
          <a:xfrm>
            <a:off x="1752600" y="2362200"/>
            <a:ext cx="5392738" cy="3624263"/>
          </a:xfrm>
          <a:prstGeom prst="rect">
            <a:avLst/>
          </a:prstGeom>
          <a:noFill/>
          <a:extLst>
            <a:ext uri="{909E8E84-426E-40dd-AFC4-6F175D3DCCD1}">
              <a14:hiddenFill xmlns="" xmlns:a14="http://schemas.microsoft.com/office/drawing/2010/main">
                <a:solidFill>
                  <a:srgbClr val="FFFFFF"/>
                </a:solidFill>
              </a14:hiddenFill>
            </a:ext>
          </a:extLst>
        </p:spPr>
      </p:pic>
      <p:sp>
        <p:nvSpPr>
          <p:cNvPr id="100355" name="Rectangle 3"/>
          <p:cNvSpPr>
            <a:spLocks noGrp="1" noChangeArrowheads="1"/>
          </p:cNvSpPr>
          <p:nvPr>
            <p:ph type="title" idx="4294967295"/>
          </p:nvPr>
        </p:nvSpPr>
        <p:spPr/>
        <p:txBody>
          <a:bodyPr/>
          <a:lstStyle/>
          <a:p>
            <a:pPr algn="ctr"/>
            <a:r>
              <a:rPr lang="en-US" altLang="en-US" sz="2800"/>
              <a:t>Jim Taft (ASDWA), Jeff Stuck (AZ)</a:t>
            </a:r>
            <a:br>
              <a:rPr lang="en-US" altLang="en-US" sz="2800"/>
            </a:br>
            <a:r>
              <a:rPr lang="en-US" altLang="en-US" sz="2800"/>
              <a:t> </a:t>
            </a:r>
            <a:br>
              <a:rPr lang="en-US" altLang="en-US" sz="2800"/>
            </a:br>
            <a:r>
              <a:rPr lang="en-US" altLang="en-US" sz="2800"/>
              <a:t>Van Hoofnagle (FL</a:t>
            </a:r>
            <a:r>
              <a:rPr lang="en-US" altLang="en-US" sz="3200"/>
              <a:t>) -- ASDWA President 2005</a:t>
            </a:r>
            <a:br>
              <a:rPr lang="en-US" altLang="en-US" sz="3200"/>
            </a:br>
            <a:endParaRPr lang="en-US" altLang="en-US" sz="2800" i="1"/>
          </a:p>
        </p:txBody>
      </p:sp>
    </p:spTree>
  </p:cSld>
  <p:clrMapOvr>
    <a:masterClrMapping/>
  </p:clrMapOvr>
  <p:transition advClick="0" advTm="4000">
    <p:dissolv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Y:\Annual Conferences\Annual Conference 2005\Slide Show\scans\24.jpg"/>
          <p:cNvPicPr>
            <a:picLocks noChangeAspect="1" noChangeArrowheads="1"/>
          </p:cNvPicPr>
          <p:nvPr/>
        </p:nvPicPr>
        <p:blipFill>
          <a:blip r:embed="rId2" cstate="print">
            <a:extLst>
              <a:ext uri="{28A0092B-C50C-407E-A947-70E740481C1C}">
                <a14:useLocalDpi xmlns:a14="http://schemas.microsoft.com/office/drawing/2010/main" val="0"/>
              </a:ext>
            </a:extLst>
          </a:blip>
          <a:srcRect l="4167" t="2000" r="1334" b="2000"/>
          <a:stretch>
            <a:fillRect/>
          </a:stretch>
        </p:blipFill>
        <p:spPr bwMode="auto">
          <a:xfrm>
            <a:off x="1828800" y="2819400"/>
            <a:ext cx="5457825" cy="3695700"/>
          </a:xfrm>
          <a:prstGeom prst="rect">
            <a:avLst/>
          </a:prstGeom>
          <a:noFill/>
          <a:extLst>
            <a:ext uri="{909E8E84-426E-40dd-AFC4-6F175D3DCCD1}">
              <a14:hiddenFill xmlns="" xmlns:a14="http://schemas.microsoft.com/office/drawing/2010/main">
                <a:solidFill>
                  <a:srgbClr val="FFFFFF"/>
                </a:solidFill>
              </a14:hiddenFill>
            </a:ext>
          </a:extLst>
        </p:spPr>
      </p:pic>
      <p:sp>
        <p:nvSpPr>
          <p:cNvPr id="60419" name="Rectangle 3"/>
          <p:cNvSpPr>
            <a:spLocks noGrp="1" noChangeArrowheads="1"/>
          </p:cNvSpPr>
          <p:nvPr>
            <p:ph type="title" idx="4294967295"/>
          </p:nvPr>
        </p:nvSpPr>
        <p:spPr/>
        <p:txBody>
          <a:bodyPr/>
          <a:lstStyle/>
          <a:p>
            <a:pPr algn="ctr"/>
            <a:r>
              <a:rPr lang="en-US" altLang="en-US" sz="2400"/>
              <a:t>Cynthia Dougherty and Bob Blanco (OGWDW), Jim Cleland (MI), Vanessa Leiby (ASDWA)</a:t>
            </a:r>
            <a:br>
              <a:rPr lang="en-US" altLang="en-US" sz="2400"/>
            </a:br>
            <a:br>
              <a:rPr lang="en-US" altLang="en-US" sz="2400"/>
            </a:br>
            <a:r>
              <a:rPr lang="en-US" altLang="en-US" sz="2400" i="1">
                <a:latin typeface="Times New Roman"/>
              </a:rPr>
              <a:t>“</a:t>
            </a:r>
            <a:r>
              <a:rPr lang="en-US" altLang="en-US" sz="2400" i="1"/>
              <a:t>I</a:t>
            </a:r>
            <a:r>
              <a:rPr lang="en-US" altLang="en-US" sz="2400" i="1">
                <a:latin typeface="Times New Roman"/>
              </a:rPr>
              <a:t>’</a:t>
            </a:r>
            <a:r>
              <a:rPr lang="en-US" altLang="en-US" sz="2400" i="1"/>
              <a:t>m going to keep my head down, pretend I</a:t>
            </a:r>
            <a:r>
              <a:rPr lang="en-US" altLang="en-US" sz="2400" i="1">
                <a:latin typeface="Times New Roman"/>
              </a:rPr>
              <a:t>’</a:t>
            </a:r>
            <a:r>
              <a:rPr lang="en-US" altLang="en-US" sz="2400" i="1"/>
              <a:t>m writing, and hope that Cynthia and Bob don</a:t>
            </a:r>
            <a:r>
              <a:rPr lang="en-US" altLang="en-US" sz="2400" i="1">
                <a:latin typeface="Times New Roman"/>
              </a:rPr>
              <a:t>’</a:t>
            </a:r>
            <a:r>
              <a:rPr lang="en-US" altLang="en-US" sz="2400" i="1"/>
              <a:t>t come up with any new</a:t>
            </a:r>
            <a:r>
              <a:rPr lang="en-US" altLang="en-US" sz="2400" i="1">
                <a:latin typeface="Times New Roman"/>
              </a:rPr>
              <a:t>…</a:t>
            </a:r>
            <a:r>
              <a:rPr lang="en-US" altLang="en-US" sz="2400" i="1"/>
              <a:t>.</a:t>
            </a:r>
            <a:r>
              <a:rPr lang="en-US" altLang="en-US" sz="2400" i="1">
                <a:latin typeface="Times New Roman"/>
              </a:rPr>
              <a:t>‘</a:t>
            </a:r>
            <a:r>
              <a:rPr lang="en-US" altLang="en-US" sz="2400" i="1"/>
              <a:t>initiatives</a:t>
            </a:r>
            <a:r>
              <a:rPr lang="en-US" altLang="en-US" sz="2400" i="1">
                <a:latin typeface="Times New Roman"/>
              </a:rPr>
              <a:t>’</a:t>
            </a:r>
            <a:r>
              <a:rPr lang="en-US" altLang="en-US" sz="2400" i="1"/>
              <a:t>!</a:t>
            </a:r>
            <a:r>
              <a:rPr lang="en-US" altLang="en-US" sz="2400" i="1">
                <a:latin typeface="Times New Roman"/>
              </a:rPr>
              <a:t>”</a:t>
            </a:r>
            <a:endParaRPr lang="en-US" altLang="en-US" sz="2400" i="1"/>
          </a:p>
        </p:txBody>
      </p:sp>
    </p:spTree>
  </p:cSld>
  <p:clrMapOvr>
    <a:masterClrMapping/>
  </p:clrMapOvr>
  <p:transition advClick="0" advTm="4000">
    <p:dissolv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descr="Y:\Annual Conferences\Annual Conference 2005\Slide Show\scans\27.jpg"/>
          <p:cNvPicPr>
            <a:picLocks noChangeAspect="1" noChangeArrowheads="1"/>
          </p:cNvPicPr>
          <p:nvPr/>
        </p:nvPicPr>
        <p:blipFill>
          <a:blip r:embed="rId2" cstate="print">
            <a:extLst>
              <a:ext uri="{28A0092B-C50C-407E-A947-70E740481C1C}">
                <a14:useLocalDpi xmlns:a14="http://schemas.microsoft.com/office/drawing/2010/main" val="0"/>
              </a:ext>
            </a:extLst>
          </a:blip>
          <a:srcRect l="2834" t="2000" r="2834" b="2000"/>
          <a:stretch>
            <a:fillRect/>
          </a:stretch>
        </p:blipFill>
        <p:spPr bwMode="auto">
          <a:xfrm>
            <a:off x="1828800" y="2514600"/>
            <a:ext cx="5457825" cy="3703638"/>
          </a:xfrm>
          <a:prstGeom prst="rect">
            <a:avLst/>
          </a:prstGeom>
          <a:noFill/>
          <a:extLst>
            <a:ext uri="{909E8E84-426E-40dd-AFC4-6F175D3DCCD1}">
              <a14:hiddenFill xmlns="" xmlns:a14="http://schemas.microsoft.com/office/drawing/2010/main">
                <a:solidFill>
                  <a:srgbClr val="FFFFFF"/>
                </a:solidFill>
              </a14:hiddenFill>
            </a:ext>
          </a:extLst>
        </p:spPr>
      </p:pic>
      <p:sp>
        <p:nvSpPr>
          <p:cNvPr id="63491" name="Rectangle 3"/>
          <p:cNvSpPr>
            <a:spLocks noGrp="1" noChangeArrowheads="1"/>
          </p:cNvSpPr>
          <p:nvPr>
            <p:ph type="title" idx="4294967295"/>
          </p:nvPr>
        </p:nvSpPr>
        <p:spPr/>
        <p:txBody>
          <a:bodyPr/>
          <a:lstStyle/>
          <a:p>
            <a:pPr algn="ctr"/>
            <a:r>
              <a:rPr lang="en-US" altLang="en-US" sz="2800"/>
              <a:t>Bob Perciasepe (AA for Water)</a:t>
            </a:r>
            <a:br>
              <a:rPr lang="en-US" altLang="en-US" sz="2800"/>
            </a:br>
            <a:br>
              <a:rPr lang="en-US" altLang="en-US" sz="2800"/>
            </a:br>
            <a:r>
              <a:rPr lang="en-US" altLang="en-US" sz="2800" i="1">
                <a:latin typeface="Times New Roman"/>
              </a:rPr>
              <a:t>“</a:t>
            </a:r>
            <a:r>
              <a:rPr lang="en-US" altLang="en-US" sz="2800" i="1"/>
              <a:t>Sure, it may look easy to you, but keeping this moustache groomed is a full time job</a:t>
            </a:r>
            <a:r>
              <a:rPr lang="en-US" altLang="en-US" sz="2800" i="1">
                <a:latin typeface="Times New Roman"/>
              </a:rPr>
              <a:t>…</a:t>
            </a:r>
            <a:r>
              <a:rPr lang="en-US" altLang="en-US" sz="2800" i="1"/>
              <a:t>.</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descr="Y:\Annual Conferences\Annual Conference 2005\Slide Show\scans\28.jpg"/>
          <p:cNvPicPr>
            <a:picLocks noChangeAspect="1" noChangeArrowheads="1"/>
          </p:cNvPicPr>
          <p:nvPr/>
        </p:nvPicPr>
        <p:blipFill>
          <a:blip r:embed="rId2" cstate="print">
            <a:extLst>
              <a:ext uri="{28A0092B-C50C-407E-A947-70E740481C1C}">
                <a14:useLocalDpi xmlns:a14="http://schemas.microsoft.com/office/drawing/2010/main" val="0"/>
              </a:ext>
            </a:extLst>
          </a:blip>
          <a:srcRect l="2777" t="2083" r="1389" b="2083"/>
          <a:stretch>
            <a:fillRect/>
          </a:stretch>
        </p:blipFill>
        <p:spPr bwMode="auto">
          <a:xfrm>
            <a:off x="1981200" y="2819400"/>
            <a:ext cx="5257800" cy="3505200"/>
          </a:xfrm>
          <a:prstGeom prst="rect">
            <a:avLst/>
          </a:prstGeom>
          <a:noFill/>
          <a:extLst>
            <a:ext uri="{909E8E84-426E-40dd-AFC4-6F175D3DCCD1}">
              <a14:hiddenFill xmlns="" xmlns:a14="http://schemas.microsoft.com/office/drawing/2010/main">
                <a:solidFill>
                  <a:srgbClr val="FFFFFF"/>
                </a:solidFill>
              </a14:hiddenFill>
            </a:ext>
          </a:extLst>
        </p:spPr>
      </p:pic>
      <p:sp>
        <p:nvSpPr>
          <p:cNvPr id="64515" name="Rectangle 3"/>
          <p:cNvSpPr>
            <a:spLocks noGrp="1" noChangeArrowheads="1"/>
          </p:cNvSpPr>
          <p:nvPr>
            <p:ph type="title" idx="4294967295"/>
          </p:nvPr>
        </p:nvSpPr>
        <p:spPr/>
        <p:txBody>
          <a:bodyPr/>
          <a:lstStyle/>
          <a:p>
            <a:pPr algn="ctr"/>
            <a:r>
              <a:rPr lang="en-US" altLang="en-US" sz="2800"/>
              <a:t>Darron Busch (SD), Jerry Biberstine (CO)</a:t>
            </a:r>
            <a:br>
              <a:rPr lang="en-US" altLang="en-US" sz="2800"/>
            </a:br>
            <a:br>
              <a:rPr lang="en-US" altLang="en-US" sz="2800"/>
            </a:br>
            <a:r>
              <a:rPr lang="en-US" altLang="en-US" sz="2800" i="1"/>
              <a:t>O.K., I</a:t>
            </a:r>
            <a:r>
              <a:rPr lang="en-US" altLang="en-US" sz="2800" i="1">
                <a:latin typeface="Times New Roman"/>
              </a:rPr>
              <a:t>’</a:t>
            </a:r>
            <a:r>
              <a:rPr lang="en-US" altLang="en-US" sz="2800" i="1"/>
              <a:t>ll try some of your Colorado beer if you</a:t>
            </a:r>
            <a:r>
              <a:rPr lang="en-US" altLang="en-US" sz="2800" i="1">
                <a:latin typeface="Times New Roman"/>
              </a:rPr>
              <a:t>’</a:t>
            </a:r>
            <a:r>
              <a:rPr lang="en-US" altLang="en-US" sz="2800" i="1"/>
              <a:t>ll try some of my South Dakota steak.</a:t>
            </a:r>
            <a:r>
              <a:rPr lang="en-US" altLang="en-US" sz="2800" i="1">
                <a:latin typeface="Times New Roman"/>
              </a:rPr>
              <a:t>”</a:t>
            </a:r>
            <a:r>
              <a:rPr lang="en-US" altLang="en-US" sz="2800" i="1"/>
              <a:t>  </a:t>
            </a:r>
            <a:br>
              <a:rPr lang="en-US" altLang="en-US" sz="2800" i="1"/>
            </a:br>
            <a:endParaRPr lang="en-US" altLang="en-US" sz="2800" i="1"/>
          </a:p>
        </p:txBody>
      </p:sp>
    </p:spTree>
  </p:cSld>
  <p:clrMapOvr>
    <a:masterClrMapping/>
  </p:clrMapOvr>
  <p:transition advClick="0" advTm="4000">
    <p:dissolv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Y:\Annual Conferences\Annual Conference 2005\Slide Show\scans\29.jpg"/>
          <p:cNvPicPr>
            <a:picLocks noChangeAspect="1" noChangeArrowheads="1"/>
          </p:cNvPicPr>
          <p:nvPr/>
        </p:nvPicPr>
        <p:blipFill>
          <a:blip r:embed="rId2" cstate="print">
            <a:extLst>
              <a:ext uri="{28A0092B-C50C-407E-A947-70E740481C1C}">
                <a14:useLocalDpi xmlns:a14="http://schemas.microsoft.com/office/drawing/2010/main" val="0"/>
              </a:ext>
            </a:extLst>
          </a:blip>
          <a:srcRect l="2834" t="2000" r="1334" b="2000"/>
          <a:stretch>
            <a:fillRect/>
          </a:stretch>
        </p:blipFill>
        <p:spPr bwMode="auto">
          <a:xfrm>
            <a:off x="1828800" y="2971800"/>
            <a:ext cx="553085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65539" name="Rectangle 3"/>
          <p:cNvSpPr>
            <a:spLocks noGrp="1" noChangeArrowheads="1"/>
          </p:cNvSpPr>
          <p:nvPr>
            <p:ph type="title" idx="4294967295"/>
          </p:nvPr>
        </p:nvSpPr>
        <p:spPr/>
        <p:txBody>
          <a:bodyPr/>
          <a:lstStyle/>
          <a:p>
            <a:pPr algn="ctr"/>
            <a:r>
              <a:rPr lang="en-US" altLang="en-US" sz="3200"/>
              <a:t>Darrell Osterhoudt (MO), Bill Wong (HI)</a:t>
            </a:r>
            <a:br>
              <a:rPr lang="en-US" altLang="en-US" sz="3200"/>
            </a:br>
            <a:br>
              <a:rPr lang="en-US" altLang="en-US" sz="3200"/>
            </a:br>
            <a:r>
              <a:rPr lang="en-US" altLang="en-US" sz="2800" i="1">
                <a:latin typeface="Times New Roman"/>
              </a:rPr>
              <a:t>“</a:t>
            </a:r>
            <a:r>
              <a:rPr lang="en-US" altLang="en-US" sz="2800" i="1"/>
              <a:t>Hey Bill, I can</a:t>
            </a:r>
            <a:r>
              <a:rPr lang="en-US" altLang="en-US" sz="2800" i="1">
                <a:latin typeface="Times New Roman"/>
              </a:rPr>
              <a:t>’</a:t>
            </a:r>
            <a:r>
              <a:rPr lang="en-US" altLang="en-US" sz="2800" i="1"/>
              <a:t>t imagine ever working for these ASDWA guys </a:t>
            </a:r>
            <a:r>
              <a:rPr lang="en-US" altLang="en-US" sz="2800" i="1">
                <a:latin typeface="Times New Roman"/>
              </a:rPr>
              <a:t>–</a:t>
            </a:r>
            <a:r>
              <a:rPr lang="en-US" altLang="en-US" sz="2800" i="1"/>
              <a:t> there</a:t>
            </a:r>
            <a:r>
              <a:rPr lang="en-US" altLang="en-US" sz="2800" i="1">
                <a:latin typeface="Times New Roman"/>
              </a:rPr>
              <a:t>’</a:t>
            </a:r>
            <a:r>
              <a:rPr lang="en-US" altLang="en-US" sz="2800" i="1"/>
              <a:t>s way too many details</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descr="Y:\Annual Conferences\Annual Conference 2005\Slide Show\scans\36.jpg"/>
          <p:cNvPicPr>
            <a:picLocks noChangeAspect="1" noChangeArrowheads="1"/>
          </p:cNvPicPr>
          <p:nvPr/>
        </p:nvPicPr>
        <p:blipFill>
          <a:blip r:embed="rId2" cstate="print">
            <a:extLst>
              <a:ext uri="{28A0092B-C50C-407E-A947-70E740481C1C}">
                <a14:useLocalDpi xmlns:a14="http://schemas.microsoft.com/office/drawing/2010/main" val="0"/>
              </a:ext>
            </a:extLst>
          </a:blip>
          <a:srcRect l="2834" t="2000" r="1334" b="2000"/>
          <a:stretch>
            <a:fillRect/>
          </a:stretch>
        </p:blipFill>
        <p:spPr bwMode="auto">
          <a:xfrm>
            <a:off x="1981200" y="2438400"/>
            <a:ext cx="5530850" cy="3694113"/>
          </a:xfrm>
          <a:prstGeom prst="rect">
            <a:avLst/>
          </a:prstGeom>
          <a:noFill/>
          <a:extLst>
            <a:ext uri="{909E8E84-426E-40dd-AFC4-6F175D3DCCD1}">
              <a14:hiddenFill xmlns="" xmlns:a14="http://schemas.microsoft.com/office/drawing/2010/main">
                <a:solidFill>
                  <a:srgbClr val="FFFFFF"/>
                </a:solidFill>
              </a14:hiddenFill>
            </a:ext>
          </a:extLst>
        </p:spPr>
      </p:pic>
      <p:sp>
        <p:nvSpPr>
          <p:cNvPr id="72707" name="Rectangle 3"/>
          <p:cNvSpPr>
            <a:spLocks noGrp="1" noChangeArrowheads="1"/>
          </p:cNvSpPr>
          <p:nvPr>
            <p:ph type="title" idx="4294967295"/>
          </p:nvPr>
        </p:nvSpPr>
        <p:spPr/>
        <p:txBody>
          <a:bodyPr/>
          <a:lstStyle/>
          <a:p>
            <a:pPr algn="ctr"/>
            <a:r>
              <a:rPr lang="en-US" altLang="en-US" sz="2400"/>
              <a:t>Bob Perciasepe (AA for Water), Cynthia Dougherty (OGWDW), Jim Cleland (MI), Jerry Biberstine (CO)</a:t>
            </a:r>
            <a:br>
              <a:rPr lang="en-US" altLang="en-US" sz="2400"/>
            </a:br>
            <a:br>
              <a:rPr lang="en-US" altLang="en-US" sz="2400"/>
            </a:br>
            <a:r>
              <a:rPr lang="en-US" altLang="en-US" sz="2800" i="1"/>
              <a:t>You</a:t>
            </a:r>
            <a:r>
              <a:rPr lang="en-US" altLang="en-US" sz="2800" i="1">
                <a:latin typeface="Times New Roman"/>
              </a:rPr>
              <a:t>’</a:t>
            </a:r>
            <a:r>
              <a:rPr lang="en-US" altLang="en-US" sz="2800" i="1"/>
              <a:t>ve got to be kidding!</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descr="Y:\Annual Conferences\Annual Conference 2005\Slide Show\scans\37.jpg"/>
          <p:cNvPicPr>
            <a:picLocks noChangeAspect="1" noChangeArrowheads="1"/>
          </p:cNvPicPr>
          <p:nvPr/>
        </p:nvPicPr>
        <p:blipFill>
          <a:blip r:embed="rId2" cstate="print">
            <a:extLst>
              <a:ext uri="{28A0092B-C50C-407E-A947-70E740481C1C}">
                <a14:useLocalDpi xmlns:a14="http://schemas.microsoft.com/office/drawing/2010/main" val="0"/>
              </a:ext>
            </a:extLst>
          </a:blip>
          <a:srcRect l="1334" t="6250" r="19501" b="6250"/>
          <a:stretch>
            <a:fillRect/>
          </a:stretch>
        </p:blipFill>
        <p:spPr bwMode="auto">
          <a:xfrm>
            <a:off x="1828800" y="2286000"/>
            <a:ext cx="4964113"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73731" name="Rectangle 3"/>
          <p:cNvSpPr>
            <a:spLocks noGrp="1" noChangeArrowheads="1"/>
          </p:cNvSpPr>
          <p:nvPr>
            <p:ph type="title" idx="4294967295"/>
          </p:nvPr>
        </p:nvSpPr>
        <p:spPr/>
        <p:txBody>
          <a:bodyPr/>
          <a:lstStyle/>
          <a:p>
            <a:pPr algn="ctr"/>
            <a:r>
              <a:rPr lang="en-US" altLang="en-US" sz="2400"/>
              <a:t>Vanessa Leiby (ASDWA),  John Sadzewicz (OH), Dave Leland (OR), Kevin Brown (UT)</a:t>
            </a:r>
            <a:br>
              <a:rPr lang="en-US" altLang="en-US" sz="2400"/>
            </a:br>
            <a:br>
              <a:rPr lang="en-US" altLang="en-US" sz="2400"/>
            </a:br>
            <a:r>
              <a:rPr lang="en-US" altLang="en-US" sz="2800" i="1"/>
              <a:t>Enjoying the Rockies</a:t>
            </a:r>
            <a:r>
              <a:rPr lang="en-US" altLang="en-US" sz="2800" i="1">
                <a:latin typeface="Times New Roman"/>
              </a:rPr>
              <a:t>…</a:t>
            </a:r>
            <a:r>
              <a:rPr lang="en-US" altLang="en-US" sz="2800" i="1"/>
              <a:t>.</a:t>
            </a:r>
          </a:p>
        </p:txBody>
      </p:sp>
    </p:spTree>
  </p:cSld>
  <p:clrMapOvr>
    <a:masterClrMapping/>
  </p:clrMapOvr>
  <p:transition advClick="0" advTm="4000">
    <p:dissolv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2" descr="Y:\Annual Conferences\Annual Conference 2005\Slide Show\scans\38.jpg"/>
          <p:cNvPicPr>
            <a:picLocks noChangeAspect="1" noChangeArrowheads="1"/>
          </p:cNvPicPr>
          <p:nvPr/>
        </p:nvPicPr>
        <p:blipFill>
          <a:blip r:embed="rId2" cstate="print">
            <a:extLst>
              <a:ext uri="{28A0092B-C50C-407E-A947-70E740481C1C}">
                <a14:useLocalDpi xmlns:a14="http://schemas.microsoft.com/office/drawing/2010/main" val="0"/>
              </a:ext>
            </a:extLst>
          </a:blip>
          <a:srcRect l="1334" t="4250" r="2834" b="4250"/>
          <a:stretch>
            <a:fillRect/>
          </a:stretch>
        </p:blipFill>
        <p:spPr bwMode="auto">
          <a:xfrm>
            <a:off x="1905000" y="2667000"/>
            <a:ext cx="5832475" cy="3635375"/>
          </a:xfrm>
          <a:prstGeom prst="rect">
            <a:avLst/>
          </a:prstGeom>
          <a:noFill/>
          <a:extLst>
            <a:ext uri="{909E8E84-426E-40dd-AFC4-6F175D3DCCD1}">
              <a14:hiddenFill xmlns="" xmlns:a14="http://schemas.microsoft.com/office/drawing/2010/main">
                <a:solidFill>
                  <a:srgbClr val="FFFFFF"/>
                </a:solidFill>
              </a14:hiddenFill>
            </a:ext>
          </a:extLst>
        </p:spPr>
      </p:pic>
      <p:sp>
        <p:nvSpPr>
          <p:cNvPr id="74755" name="Rectangle 3"/>
          <p:cNvSpPr>
            <a:spLocks noGrp="1" noChangeArrowheads="1"/>
          </p:cNvSpPr>
          <p:nvPr>
            <p:ph type="title" idx="4294967295"/>
          </p:nvPr>
        </p:nvSpPr>
        <p:spPr/>
        <p:txBody>
          <a:bodyPr/>
          <a:lstStyle/>
          <a:p>
            <a:pPr algn="ctr"/>
            <a:r>
              <a:rPr lang="en-US" altLang="en-US" sz="2400"/>
              <a:t>Vanessa Leiby (ASDWA), Dave Leland (OR), John Sadzewicz (OH)</a:t>
            </a:r>
            <a:br>
              <a:rPr lang="en-US" altLang="en-US" sz="2400"/>
            </a:br>
            <a:br>
              <a:rPr lang="en-US" altLang="en-US" sz="2400"/>
            </a:br>
            <a:r>
              <a:rPr lang="en-US" altLang="en-US" sz="2800" i="1">
                <a:latin typeface="Times New Roman"/>
              </a:rPr>
              <a:t>“</a:t>
            </a:r>
            <a:r>
              <a:rPr lang="en-US" altLang="en-US" sz="2800" i="1"/>
              <a:t>If you push this button, the disco ball in the ceiling starts to rotate</a:t>
            </a:r>
            <a:r>
              <a:rPr lang="en-US" altLang="en-US" sz="2800" i="1">
                <a:latin typeface="Times New Roman"/>
              </a:rPr>
              <a:t>…</a:t>
            </a:r>
            <a:r>
              <a:rPr lang="en-US" altLang="en-US" sz="2800" i="1"/>
              <a:t>.</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C:\Users\Darrell\Downloads\awop 05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971"/>
          <a:stretch/>
        </p:blipFill>
        <p:spPr bwMode="auto">
          <a:xfrm>
            <a:off x="1752600" y="457200"/>
            <a:ext cx="5429134" cy="59038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0110845"/>
      </p:ext>
    </p:extLst>
  </p:cSld>
  <p:clrMapOvr>
    <a:masterClrMapping/>
  </p:clrMapOvr>
  <p:transition advClick="0" advTm="4000">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Darrell\Downloads\asdwa update march 87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535"/>
          <a:stretch/>
        </p:blipFill>
        <p:spPr bwMode="auto">
          <a:xfrm>
            <a:off x="1600200" y="457200"/>
            <a:ext cx="5361708" cy="58607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86785688"/>
      </p:ext>
    </p:extLst>
  </p:cSld>
  <p:clrMapOvr>
    <a:masterClrMapping/>
  </p:clrMapOvr>
  <p:transition advClick="0" advTm="4000">
    <p:dissolve/>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1026" descr="Y:\Annual Conferences\Annual Conference 2005\Slide Show\scans\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8194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75779" name="Rectangle 1027"/>
          <p:cNvSpPr>
            <a:spLocks noGrp="1" noChangeArrowheads="1"/>
          </p:cNvSpPr>
          <p:nvPr>
            <p:ph type="title" idx="4294967295"/>
          </p:nvPr>
        </p:nvSpPr>
        <p:spPr/>
        <p:txBody>
          <a:bodyPr/>
          <a:lstStyle/>
          <a:p>
            <a:pPr algn="ctr"/>
            <a:r>
              <a:rPr lang="en-US" altLang="en-US" sz="2400"/>
              <a:t>2000 Board Left to Right </a:t>
            </a:r>
            <a:r>
              <a:rPr lang="en-US" altLang="en-US" sz="2400">
                <a:latin typeface="Times New Roman"/>
              </a:rPr>
              <a:t>–</a:t>
            </a:r>
            <a:r>
              <a:rPr lang="en-US" altLang="en-US" sz="2400"/>
              <a:t> Barker Hamill (NJ), Gregg Grunenfelder (WA), Jerry Lane (MO), Gary Englund (MN), Ed Urheim (GA), Kevin Brown (UT), Jon Palm (NV), Jay Rutherford (VT), Dave Spath (CA), Saeid Kasraei (MD), Dave Leland (OR)</a:t>
            </a:r>
          </a:p>
        </p:txBody>
      </p:sp>
    </p:spTree>
  </p:cSld>
  <p:clrMapOvr>
    <a:masterClrMapping/>
  </p:clrMapOvr>
  <p:transition advClick="0" advTm="4000">
    <p:dissolv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2" name="Picture 2" descr="Y:\Annual Conferences\Annual Conference 2005\Slide Show\scans\68.jpg"/>
          <p:cNvPicPr>
            <a:picLocks noChangeAspect="1" noChangeArrowheads="1"/>
          </p:cNvPicPr>
          <p:nvPr/>
        </p:nvPicPr>
        <p:blipFill>
          <a:blip r:embed="rId3" cstate="print">
            <a:extLst>
              <a:ext uri="{28A0092B-C50C-407E-A947-70E740481C1C}">
                <a14:useLocalDpi xmlns:a14="http://schemas.microsoft.com/office/drawing/2010/main" val="0"/>
              </a:ext>
            </a:extLst>
          </a:blip>
          <a:srcRect l="4167" t="4250" r="2834" b="6250"/>
          <a:stretch>
            <a:fillRect/>
          </a:stretch>
        </p:blipFill>
        <p:spPr bwMode="auto">
          <a:xfrm>
            <a:off x="1600200" y="2895600"/>
            <a:ext cx="6096000" cy="3735388"/>
          </a:xfrm>
          <a:prstGeom prst="rect">
            <a:avLst/>
          </a:prstGeom>
          <a:noFill/>
          <a:extLst>
            <a:ext uri="{909E8E84-426E-40dd-AFC4-6F175D3DCCD1}">
              <a14:hiddenFill xmlns="" xmlns:a14="http://schemas.microsoft.com/office/drawing/2010/main">
                <a:solidFill>
                  <a:srgbClr val="FFFFFF"/>
                </a:solidFill>
              </a14:hiddenFill>
            </a:ext>
          </a:extLst>
        </p:spPr>
      </p:pic>
      <p:sp>
        <p:nvSpPr>
          <p:cNvPr id="122883" name="Rectangle 3"/>
          <p:cNvSpPr>
            <a:spLocks noGrp="1" noChangeArrowheads="1"/>
          </p:cNvSpPr>
          <p:nvPr>
            <p:ph type="title" idx="4294967295"/>
          </p:nvPr>
        </p:nvSpPr>
        <p:spPr/>
        <p:txBody>
          <a:bodyPr/>
          <a:lstStyle/>
          <a:p>
            <a:pPr algn="ctr"/>
            <a:r>
              <a:rPr lang="en-US" altLang="en-US" sz="2400"/>
              <a:t>Anthony DeRosa (ASDWA), Brendan Murphy (NRWA), Matt Corson (ASDWA), Jay Rutherford (VT), Nancy Hannan (ASDWA)</a:t>
            </a:r>
            <a:r>
              <a:rPr lang="en-US" altLang="en-US"/>
              <a:t> </a:t>
            </a:r>
            <a:br>
              <a:rPr lang="en-US" altLang="en-US"/>
            </a:br>
            <a:br>
              <a:rPr lang="en-US" altLang="en-US"/>
            </a:br>
            <a:r>
              <a:rPr lang="en-US" altLang="en-US">
                <a:latin typeface="Times New Roman"/>
              </a:rPr>
              <a:t>“</a:t>
            </a:r>
            <a:r>
              <a:rPr lang="en-US" altLang="en-US" sz="2800" i="1"/>
              <a:t>FOJs</a:t>
            </a:r>
            <a:r>
              <a:rPr lang="en-US" altLang="en-US" sz="2800" i="1">
                <a:latin typeface="Times New Roman"/>
              </a:rPr>
              <a:t>”</a:t>
            </a:r>
            <a:r>
              <a:rPr lang="en-US" altLang="en-US" sz="2800" i="1"/>
              <a:t>:  Friends of Jay</a:t>
            </a:r>
          </a:p>
        </p:txBody>
      </p:sp>
    </p:spTree>
  </p:cSld>
  <p:clrMapOvr>
    <a:masterClrMapping/>
  </p:clrMapOvr>
  <p:transition advClick="0" advTm="4000">
    <p:dissolv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descr="Y:\Annual Conferences\Annual Conference 2005\Slide Show\scans\71.jpg"/>
          <p:cNvPicPr>
            <a:picLocks noChangeAspect="1" noChangeArrowheads="1"/>
          </p:cNvPicPr>
          <p:nvPr/>
        </p:nvPicPr>
        <p:blipFill>
          <a:blip r:embed="rId2" cstate="print">
            <a:extLst>
              <a:ext uri="{28A0092B-C50C-407E-A947-70E740481C1C}">
                <a14:useLocalDpi xmlns:a14="http://schemas.microsoft.com/office/drawing/2010/main" val="0"/>
              </a:ext>
            </a:extLst>
          </a:blip>
          <a:srcRect l="20833" t="6250" r="4167" b="4250"/>
          <a:stretch>
            <a:fillRect/>
          </a:stretch>
        </p:blipFill>
        <p:spPr bwMode="auto">
          <a:xfrm>
            <a:off x="2743200" y="2438400"/>
            <a:ext cx="4689475" cy="3730625"/>
          </a:xfrm>
          <a:prstGeom prst="rect">
            <a:avLst/>
          </a:prstGeom>
          <a:noFill/>
          <a:extLst>
            <a:ext uri="{909E8E84-426E-40dd-AFC4-6F175D3DCCD1}">
              <a14:hiddenFill xmlns="" xmlns:a14="http://schemas.microsoft.com/office/drawing/2010/main">
                <a:solidFill>
                  <a:srgbClr val="FFFFFF"/>
                </a:solidFill>
              </a14:hiddenFill>
            </a:ext>
          </a:extLst>
        </p:spPr>
      </p:pic>
      <p:sp>
        <p:nvSpPr>
          <p:cNvPr id="124931" name="Rectangle 3"/>
          <p:cNvSpPr>
            <a:spLocks noGrp="1" noChangeArrowheads="1"/>
          </p:cNvSpPr>
          <p:nvPr>
            <p:ph type="title" idx="4294967295"/>
          </p:nvPr>
        </p:nvSpPr>
        <p:spPr/>
        <p:txBody>
          <a:bodyPr/>
          <a:lstStyle/>
          <a:p>
            <a:pPr algn="ctr"/>
            <a:r>
              <a:rPr lang="en-US" altLang="en-US" sz="2400"/>
              <a:t>Nancy Beardsley (ME), Jay Rutherford (VT), Elizabeth Corr (OGWDW)</a:t>
            </a:r>
            <a:br>
              <a:rPr lang="en-US" altLang="en-US" sz="2400"/>
            </a:br>
            <a:br>
              <a:rPr lang="en-US" altLang="en-US" sz="2400"/>
            </a:br>
            <a:r>
              <a:rPr lang="en-US" altLang="en-US" sz="2800" i="1"/>
              <a:t>More FOJs</a:t>
            </a:r>
          </a:p>
        </p:txBody>
      </p:sp>
    </p:spTree>
  </p:cSld>
  <p:clrMapOvr>
    <a:masterClrMapping/>
  </p:clrMapOvr>
  <p:transition advClick="0" advTm="4000">
    <p:dissolv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8" name="Picture 2" descr="Y:\Annual Conferences\Annual Conference 2005\Slide Show\scans\72.jpg"/>
          <p:cNvPicPr>
            <a:picLocks noChangeAspect="1" noChangeArrowheads="1"/>
          </p:cNvPicPr>
          <p:nvPr/>
        </p:nvPicPr>
        <p:blipFill>
          <a:blip r:embed="rId2" cstate="print">
            <a:extLst>
              <a:ext uri="{28A0092B-C50C-407E-A947-70E740481C1C}">
                <a14:useLocalDpi xmlns:a14="http://schemas.microsoft.com/office/drawing/2010/main" val="0"/>
              </a:ext>
            </a:extLst>
          </a:blip>
          <a:srcRect l="4167" t="4250" r="2834" b="4250"/>
          <a:stretch>
            <a:fillRect/>
          </a:stretch>
        </p:blipFill>
        <p:spPr bwMode="auto">
          <a:xfrm>
            <a:off x="1905000" y="2438400"/>
            <a:ext cx="5667375" cy="3716338"/>
          </a:xfrm>
          <a:prstGeom prst="rect">
            <a:avLst/>
          </a:prstGeom>
          <a:noFill/>
          <a:extLst>
            <a:ext uri="{909E8E84-426E-40dd-AFC4-6F175D3DCCD1}">
              <a14:hiddenFill xmlns="" xmlns:a14="http://schemas.microsoft.com/office/drawing/2010/main">
                <a:solidFill>
                  <a:srgbClr val="FFFFFF"/>
                </a:solidFill>
              </a14:hiddenFill>
            </a:ext>
          </a:extLst>
        </p:spPr>
      </p:pic>
      <p:sp>
        <p:nvSpPr>
          <p:cNvPr id="126979" name="Rectangle 3"/>
          <p:cNvSpPr>
            <a:spLocks noGrp="1" noChangeArrowheads="1"/>
          </p:cNvSpPr>
          <p:nvPr>
            <p:ph type="title" idx="4294967295"/>
          </p:nvPr>
        </p:nvSpPr>
        <p:spPr/>
        <p:txBody>
          <a:bodyPr/>
          <a:lstStyle/>
          <a:p>
            <a:pPr algn="ctr"/>
            <a:r>
              <a:rPr lang="en-US" altLang="en-US" sz="2400"/>
              <a:t>Barker Hamill (NJ), Vanessa Leiby (ASDWA), Mike Burke (NY)</a:t>
            </a:r>
            <a:br>
              <a:rPr lang="en-US" altLang="en-US" sz="2400"/>
            </a:br>
            <a:br>
              <a:rPr lang="en-US" altLang="en-US" sz="2400"/>
            </a:br>
            <a:r>
              <a:rPr lang="en-US" altLang="en-US" sz="2800" i="1"/>
              <a:t>The Region II States Brain Trust</a:t>
            </a:r>
          </a:p>
        </p:txBody>
      </p:sp>
    </p:spTree>
  </p:cSld>
  <p:clrMapOvr>
    <a:masterClrMapping/>
  </p:clrMapOvr>
  <p:transition advClick="0" advTm="4000">
    <p:dissolv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2" descr="Y:\Annual Conferences\Annual Conference 2005\Slide Show\scans\73.jpg"/>
          <p:cNvPicPr>
            <a:picLocks noChangeAspect="1" noChangeArrowheads="1"/>
          </p:cNvPicPr>
          <p:nvPr/>
        </p:nvPicPr>
        <p:blipFill>
          <a:blip r:embed="rId3" cstate="print">
            <a:extLst>
              <a:ext uri="{28A0092B-C50C-407E-A947-70E740481C1C}">
                <a14:useLocalDpi xmlns:a14="http://schemas.microsoft.com/office/drawing/2010/main" val="0"/>
              </a:ext>
            </a:extLst>
          </a:blip>
          <a:srcRect l="4167" t="6250" r="2834" b="4250"/>
          <a:stretch>
            <a:fillRect/>
          </a:stretch>
        </p:blipFill>
        <p:spPr bwMode="auto">
          <a:xfrm>
            <a:off x="1752600" y="2209800"/>
            <a:ext cx="5822950" cy="3735388"/>
          </a:xfrm>
          <a:prstGeom prst="rect">
            <a:avLst/>
          </a:prstGeom>
          <a:noFill/>
          <a:extLst>
            <a:ext uri="{909E8E84-426E-40dd-AFC4-6F175D3DCCD1}">
              <a14:hiddenFill xmlns="" xmlns:a14="http://schemas.microsoft.com/office/drawing/2010/main">
                <a:solidFill>
                  <a:srgbClr val="FFFFFF"/>
                </a:solidFill>
              </a14:hiddenFill>
            </a:ext>
          </a:extLst>
        </p:spPr>
      </p:pic>
      <p:sp>
        <p:nvSpPr>
          <p:cNvPr id="128003" name="Rectangle 3"/>
          <p:cNvSpPr>
            <a:spLocks noGrp="1" noChangeArrowheads="1"/>
          </p:cNvSpPr>
          <p:nvPr>
            <p:ph type="title" idx="4294967295"/>
          </p:nvPr>
        </p:nvSpPr>
        <p:spPr/>
        <p:txBody>
          <a:bodyPr/>
          <a:lstStyle/>
          <a:p>
            <a:pPr algn="ctr"/>
            <a:r>
              <a:rPr lang="en-US" altLang="en-US" sz="2400"/>
              <a:t>Carl Reeverts (OGWDW), Jerry Iwan (CT), Mike Burke (NY), Roger Selburg (IL)</a:t>
            </a:r>
            <a:br>
              <a:rPr lang="en-US" altLang="en-US" sz="2400"/>
            </a:br>
            <a:br>
              <a:rPr lang="en-US" altLang="en-US" sz="2400"/>
            </a:br>
            <a:r>
              <a:rPr lang="en-US" altLang="en-US" sz="2800" i="1"/>
              <a:t>State-EPA</a:t>
            </a:r>
            <a:r>
              <a:rPr lang="en-US" altLang="en-US" sz="2800" i="1">
                <a:latin typeface="Times New Roman"/>
              </a:rPr>
              <a:t>…</a:t>
            </a:r>
            <a:r>
              <a:rPr lang="en-US" altLang="en-US" sz="2800" i="1"/>
              <a:t>uh...</a:t>
            </a:r>
            <a:r>
              <a:rPr lang="en-US" altLang="en-US" sz="2800" i="1">
                <a:latin typeface="Times New Roman"/>
              </a:rPr>
              <a:t>”</a:t>
            </a:r>
            <a:r>
              <a:rPr lang="en-US" altLang="en-US" sz="2800" i="1"/>
              <a:t>Partnerships</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6" name="Picture 2" descr="Y:\Annual Conferences\Annual Conference 2005\Slide Show\scans\74.jpg"/>
          <p:cNvPicPr>
            <a:picLocks noChangeAspect="1" noChangeArrowheads="1"/>
          </p:cNvPicPr>
          <p:nvPr/>
        </p:nvPicPr>
        <p:blipFill>
          <a:blip r:embed="rId2" cstate="print">
            <a:extLst>
              <a:ext uri="{28A0092B-C50C-407E-A947-70E740481C1C}">
                <a14:useLocalDpi xmlns:a14="http://schemas.microsoft.com/office/drawing/2010/main" val="0"/>
              </a:ext>
            </a:extLst>
          </a:blip>
          <a:srcRect l="4167" t="4250" r="2834" b="6250"/>
          <a:stretch>
            <a:fillRect/>
          </a:stretch>
        </p:blipFill>
        <p:spPr bwMode="auto">
          <a:xfrm>
            <a:off x="1828800" y="2209800"/>
            <a:ext cx="5822950" cy="3735388"/>
          </a:xfrm>
          <a:prstGeom prst="rect">
            <a:avLst/>
          </a:prstGeom>
          <a:noFill/>
          <a:extLst>
            <a:ext uri="{909E8E84-426E-40dd-AFC4-6F175D3DCCD1}">
              <a14:hiddenFill xmlns="" xmlns:a14="http://schemas.microsoft.com/office/drawing/2010/main">
                <a:solidFill>
                  <a:srgbClr val="FFFFFF"/>
                </a:solidFill>
              </a14:hiddenFill>
            </a:ext>
          </a:extLst>
        </p:spPr>
      </p:pic>
      <p:sp>
        <p:nvSpPr>
          <p:cNvPr id="129027" name="Rectangle 3"/>
          <p:cNvSpPr>
            <a:spLocks noGrp="1" noChangeArrowheads="1"/>
          </p:cNvSpPr>
          <p:nvPr>
            <p:ph type="title" idx="4294967295"/>
          </p:nvPr>
        </p:nvSpPr>
        <p:spPr/>
        <p:txBody>
          <a:bodyPr/>
          <a:lstStyle/>
          <a:p>
            <a:pPr algn="ctr"/>
            <a:r>
              <a:rPr lang="en-US" altLang="en-US" sz="3200"/>
              <a:t>Denise Clifford (WA), Dave Leland (OR)</a:t>
            </a:r>
            <a:br>
              <a:rPr lang="en-US" altLang="en-US" sz="3200"/>
            </a:br>
            <a:br>
              <a:rPr lang="en-US" altLang="en-US" sz="3200"/>
            </a:br>
            <a:r>
              <a:rPr lang="en-US" altLang="en-US" sz="2800" i="1"/>
              <a:t>A Region 10 State Administrators</a:t>
            </a:r>
            <a:r>
              <a:rPr lang="en-US" altLang="en-US" sz="2800" i="1">
                <a:latin typeface="Times New Roman"/>
              </a:rPr>
              <a:t>’</a:t>
            </a:r>
            <a:r>
              <a:rPr lang="en-US" altLang="en-US" sz="2800" i="1"/>
              <a:t> </a:t>
            </a:r>
            <a:r>
              <a:rPr lang="en-US" altLang="en-US" sz="2800" i="1">
                <a:latin typeface="Times New Roman"/>
              </a:rPr>
              <a:t>“</a:t>
            </a:r>
            <a:r>
              <a:rPr lang="en-US" altLang="en-US" sz="2800" i="1"/>
              <a:t>Consultation</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4" name="Picture 1026" descr="Y:\Annual Conferences\Annual Conference 2005\Slide Show\scans\56.jpg"/>
          <p:cNvPicPr>
            <a:picLocks noChangeAspect="1" noChangeArrowheads="1"/>
          </p:cNvPicPr>
          <p:nvPr/>
        </p:nvPicPr>
        <p:blipFill>
          <a:blip r:embed="rId2">
            <a:extLst>
              <a:ext uri="{28A0092B-C50C-407E-A947-70E740481C1C}">
                <a14:useLocalDpi xmlns:a14="http://schemas.microsoft.com/office/drawing/2010/main" val="0"/>
              </a:ext>
            </a:extLst>
          </a:blip>
          <a:srcRect t="25000" b="21249"/>
          <a:stretch>
            <a:fillRect/>
          </a:stretch>
        </p:blipFill>
        <p:spPr bwMode="auto">
          <a:xfrm>
            <a:off x="2057400" y="2362200"/>
            <a:ext cx="5210175" cy="3733800"/>
          </a:xfrm>
          <a:prstGeom prst="rect">
            <a:avLst/>
          </a:prstGeom>
          <a:noFill/>
          <a:extLst>
            <a:ext uri="{909E8E84-426E-40dd-AFC4-6F175D3DCCD1}">
              <a14:hiddenFill xmlns="" xmlns:a14="http://schemas.microsoft.com/office/drawing/2010/main">
                <a:solidFill>
                  <a:srgbClr val="FFFFFF"/>
                </a:solidFill>
              </a14:hiddenFill>
            </a:ext>
          </a:extLst>
        </p:spPr>
      </p:pic>
      <p:sp>
        <p:nvSpPr>
          <p:cNvPr id="136195" name="Rectangle 1027"/>
          <p:cNvSpPr>
            <a:spLocks noGrp="1" noChangeArrowheads="1"/>
          </p:cNvSpPr>
          <p:nvPr>
            <p:ph type="title" idx="4294967295"/>
          </p:nvPr>
        </p:nvSpPr>
        <p:spPr/>
        <p:txBody>
          <a:bodyPr/>
          <a:lstStyle/>
          <a:p>
            <a:pPr algn="ctr"/>
            <a:r>
              <a:rPr lang="en-US" altLang="en-US" sz="2400"/>
              <a:t>Matt Corson (ASDWA), Rene Pelletier (NH), Anthony DeRosa (ASDWA)</a:t>
            </a:r>
            <a:br>
              <a:rPr lang="en-US" altLang="en-US" sz="2400"/>
            </a:br>
            <a:br>
              <a:rPr lang="en-US" altLang="en-US" sz="2400"/>
            </a:br>
            <a:r>
              <a:rPr lang="en-US" altLang="en-US" sz="2800" i="1"/>
              <a:t>Time to Paaarrrrtttty!</a:t>
            </a:r>
          </a:p>
        </p:txBody>
      </p:sp>
    </p:spTree>
  </p:cSld>
  <p:clrMapOvr>
    <a:masterClrMapping/>
  </p:clrMapOvr>
  <p:transition advClick="0" advTm="4000">
    <p:dissolve/>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Y:\Annual Conferences\Annual Conference 2005\Slide Show\scans\45.jpg"/>
          <p:cNvPicPr>
            <a:picLocks noChangeAspect="1" noChangeArrowheads="1"/>
          </p:cNvPicPr>
          <p:nvPr/>
        </p:nvPicPr>
        <p:blipFill>
          <a:blip r:embed="rId2">
            <a:extLst>
              <a:ext uri="{28A0092B-C50C-407E-A947-70E740481C1C}">
                <a14:useLocalDpi xmlns:a14="http://schemas.microsoft.com/office/drawing/2010/main" val="0"/>
              </a:ext>
            </a:extLst>
          </a:blip>
          <a:srcRect l="5251" t="17999" r="13499" b="5499"/>
          <a:stretch>
            <a:fillRect/>
          </a:stretch>
        </p:blipFill>
        <p:spPr bwMode="auto">
          <a:xfrm>
            <a:off x="1676400" y="2667000"/>
            <a:ext cx="5292725"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81923" name="Rectangle 3"/>
          <p:cNvSpPr>
            <a:spLocks noGrp="1" noChangeArrowheads="1"/>
          </p:cNvSpPr>
          <p:nvPr>
            <p:ph type="title" idx="4294967295"/>
          </p:nvPr>
        </p:nvSpPr>
        <p:spPr/>
        <p:txBody>
          <a:bodyPr/>
          <a:lstStyle/>
          <a:p>
            <a:pPr algn="ctr"/>
            <a:r>
              <a:rPr lang="en-US" altLang="en-US" sz="2800"/>
              <a:t>Jay Rutherford (VT), Vanessa Leiby (ASDWA), Jane Downing  (EPA Region 1)</a:t>
            </a:r>
            <a:br>
              <a:rPr lang="en-US" altLang="en-US" sz="2800"/>
            </a:br>
            <a:br>
              <a:rPr lang="en-US" altLang="en-US" sz="2800"/>
            </a:br>
            <a:r>
              <a:rPr lang="en-US" altLang="en-US" sz="2800" i="1">
                <a:latin typeface="Times New Roman"/>
              </a:rPr>
              <a:t>“</a:t>
            </a:r>
            <a:r>
              <a:rPr lang="en-US" altLang="en-US" sz="2800" i="1"/>
              <a:t>If Pedro Martinez had only been taken out of the game after the 6</a:t>
            </a:r>
            <a:r>
              <a:rPr lang="en-US" altLang="en-US" sz="2800" i="1" baseline="30000"/>
              <a:t>th</a:t>
            </a:r>
            <a:r>
              <a:rPr lang="en-US" altLang="en-US" sz="2800" i="1"/>
              <a:t> inning</a:t>
            </a:r>
            <a:r>
              <a:rPr lang="en-US" altLang="en-US" sz="2800" i="1">
                <a:latin typeface="Times New Roman"/>
              </a:rPr>
              <a:t>…</a:t>
            </a:r>
            <a:r>
              <a:rPr lang="en-US" altLang="en-US" sz="2800" i="1"/>
              <a:t>.</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Y:\Annual Conferences\Annual Conference 2005\Slide Show\scans\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743200"/>
            <a:ext cx="4872038" cy="3654425"/>
          </a:xfrm>
          <a:prstGeom prst="rect">
            <a:avLst/>
          </a:prstGeom>
          <a:noFill/>
          <a:extLst>
            <a:ext uri="{909E8E84-426E-40dd-AFC4-6F175D3DCCD1}">
              <a14:hiddenFill xmlns="" xmlns:a14="http://schemas.microsoft.com/office/drawing/2010/main">
                <a:solidFill>
                  <a:srgbClr val="FFFFFF"/>
                </a:solidFill>
              </a14:hiddenFill>
            </a:ext>
          </a:extLst>
        </p:spPr>
      </p:pic>
      <p:sp>
        <p:nvSpPr>
          <p:cNvPr id="82947" name="Rectangle 3"/>
          <p:cNvSpPr>
            <a:spLocks noGrp="1" noChangeArrowheads="1"/>
          </p:cNvSpPr>
          <p:nvPr>
            <p:ph type="title" idx="4294967295"/>
          </p:nvPr>
        </p:nvSpPr>
        <p:spPr/>
        <p:txBody>
          <a:bodyPr/>
          <a:lstStyle/>
          <a:p>
            <a:pPr algn="ctr"/>
            <a:r>
              <a:rPr lang="en-US" altLang="en-US" sz="2800"/>
              <a:t>Roger Selburg (IL), Darrel Plummer (KS), Dave Waldo (KS), Harold Seifert (AR)</a:t>
            </a:r>
            <a:br>
              <a:rPr lang="en-US" altLang="en-US" sz="2800"/>
            </a:br>
            <a:br>
              <a:rPr lang="en-US" altLang="en-US" sz="2800"/>
            </a:br>
            <a:r>
              <a:rPr lang="en-US" altLang="en-US" sz="2800"/>
              <a:t> </a:t>
            </a:r>
            <a:r>
              <a:rPr lang="en-US" altLang="en-US" sz="2800" i="1">
                <a:latin typeface="Times New Roman"/>
              </a:rPr>
              <a:t>“</a:t>
            </a:r>
            <a:r>
              <a:rPr lang="en-US" altLang="en-US" sz="2800" i="1"/>
              <a:t>I thought </a:t>
            </a:r>
            <a:r>
              <a:rPr lang="en-US" altLang="en-US" sz="2800" b="1" i="1"/>
              <a:t>you </a:t>
            </a:r>
            <a:r>
              <a:rPr lang="en-US" altLang="en-US" sz="2800" i="1"/>
              <a:t>were going to do </a:t>
            </a:r>
            <a:br>
              <a:rPr lang="en-US" altLang="en-US" sz="2800" i="1"/>
            </a:br>
            <a:r>
              <a:rPr lang="en-US" altLang="en-US" sz="2800" i="1">
                <a:latin typeface="Times New Roman"/>
              </a:rPr>
              <a:t>‘</a:t>
            </a:r>
            <a:r>
              <a:rPr lang="en-US" altLang="en-US" sz="2800" i="1"/>
              <a:t>see no evil</a:t>
            </a:r>
            <a:r>
              <a:rPr lang="en-US" altLang="en-US" sz="2800" i="1">
                <a:latin typeface="Times New Roman"/>
              </a:rPr>
              <a:t>’</a:t>
            </a:r>
            <a:r>
              <a:rPr lang="en-US" altLang="en-US" sz="2800" i="1"/>
              <a:t>!</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Jerry </a:t>
            </a:r>
            <a:r>
              <a:rPr lang="en-US" dirty="0" err="1"/>
              <a:t>Iwan</a:t>
            </a:r>
            <a:r>
              <a:rPr lang="en-US" dirty="0"/>
              <a:t> (CT)</a:t>
            </a:r>
            <a:br>
              <a:rPr lang="en-US" dirty="0"/>
            </a:br>
            <a:r>
              <a:rPr lang="en-US" dirty="0"/>
              <a:t>“I have a question”</a:t>
            </a: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8000" contrast="-1000"/>
                    </a14:imgEffect>
                  </a14:imgLayer>
                </a14:imgProps>
              </a:ext>
              <a:ext uri="{28A0092B-C50C-407E-A947-70E740481C1C}">
                <a14:useLocalDpi xmlns:a14="http://schemas.microsoft.com/office/drawing/2010/main" val="0"/>
              </a:ext>
            </a:extLst>
          </a:blip>
          <a:srcRect l="14754" t="24590" r="29508"/>
          <a:stretch/>
        </p:blipFill>
        <p:spPr>
          <a:xfrm>
            <a:off x="2387600" y="1871382"/>
            <a:ext cx="4013200" cy="4072218"/>
          </a:xfrm>
        </p:spPr>
      </p:pic>
    </p:spTree>
    <p:extLst>
      <p:ext uri="{BB962C8B-B14F-4D97-AF65-F5344CB8AC3E}">
        <p14:creationId xmlns:p14="http://schemas.microsoft.com/office/powerpoint/2010/main" val="2419795153"/>
      </p:ext>
    </p:extLst>
  </p:cSld>
  <p:clrMapOvr>
    <a:masterClrMapping/>
  </p:clrMapOvr>
  <p:transition advClick="0" advTm="4000">
    <p:dissolv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99" name="Picture 31" descr="Y:\Annual Conferences\Annual Conference 2005\Slide Show\scans\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4384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7200" name="Text Box 32"/>
          <p:cNvSpPr txBox="1">
            <a:spLocks noChangeArrowheads="1"/>
          </p:cNvSpPr>
          <p:nvPr/>
        </p:nvSpPr>
        <p:spPr bwMode="auto">
          <a:xfrm>
            <a:off x="457200" y="574675"/>
            <a:ext cx="8153400" cy="180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latin typeface="Tahoma" pitchFamily="34" charset="0"/>
              </a:rPr>
              <a:t>Fred Marrocco (PA) – ASDWA President 1988</a:t>
            </a:r>
          </a:p>
          <a:p>
            <a:pPr algn="ctr"/>
            <a:endParaRPr lang="en-US" altLang="en-US" sz="2800">
              <a:latin typeface="Tahoma" pitchFamily="34" charset="0"/>
            </a:endParaRPr>
          </a:p>
          <a:p>
            <a:pPr algn="ctr"/>
            <a:r>
              <a:rPr lang="en-US" altLang="en-US" sz="2800" i="1">
                <a:latin typeface="Tahoma" pitchFamily="34" charset="0"/>
              </a:rPr>
              <a:t>“Nothing in my hands or up my sleeves….”</a:t>
            </a:r>
          </a:p>
          <a:p>
            <a:pPr algn="ctr"/>
            <a:endParaRPr lang="en-US" altLang="en-US" sz="2800">
              <a:latin typeface="Tahoma" pitchFamily="34" charset="0"/>
            </a:endParaRPr>
          </a:p>
        </p:txBody>
      </p:sp>
    </p:spTree>
  </p:cSld>
  <p:clrMapOvr>
    <a:masterClrMapping/>
  </p:clrMapOvr>
  <p:transition advClick="0" advTm="4000">
    <p:dissolv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Nancy </a:t>
            </a:r>
            <a:r>
              <a:rPr lang="en-US" dirty="0" err="1"/>
              <a:t>Hannan</a:t>
            </a:r>
            <a:r>
              <a:rPr lang="en-US" dirty="0"/>
              <a:t> (ASDWA)</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526" t="13167"/>
          <a:stretch/>
        </p:blipFill>
        <p:spPr>
          <a:xfrm>
            <a:off x="1905000" y="1752600"/>
            <a:ext cx="5173406" cy="4036142"/>
          </a:xfrm>
        </p:spPr>
      </p:pic>
    </p:spTree>
    <p:extLst>
      <p:ext uri="{BB962C8B-B14F-4D97-AF65-F5344CB8AC3E}">
        <p14:creationId xmlns:p14="http://schemas.microsoft.com/office/powerpoint/2010/main" val="2086303640"/>
      </p:ext>
    </p:extLst>
  </p:cSld>
  <p:clrMapOvr>
    <a:masterClrMapping/>
  </p:clrMapOvr>
  <p:transition advClick="0" advTm="4000">
    <p:dissolve/>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1026" descr="Y:\Annual Conferences\Annual Conference 2005\Slide Show\scans\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362200"/>
            <a:ext cx="4872038" cy="3654425"/>
          </a:xfrm>
          <a:prstGeom prst="rect">
            <a:avLst/>
          </a:prstGeom>
          <a:noFill/>
          <a:extLst>
            <a:ext uri="{909E8E84-426E-40dd-AFC4-6F175D3DCCD1}">
              <a14:hiddenFill xmlns="" xmlns:a14="http://schemas.microsoft.com/office/drawing/2010/main">
                <a:solidFill>
                  <a:srgbClr val="FFFFFF"/>
                </a:solidFill>
              </a14:hiddenFill>
            </a:ext>
          </a:extLst>
        </p:spPr>
      </p:pic>
      <p:sp>
        <p:nvSpPr>
          <p:cNvPr id="86019" name="Rectangle 1027"/>
          <p:cNvSpPr>
            <a:spLocks noGrp="1" noChangeArrowheads="1"/>
          </p:cNvSpPr>
          <p:nvPr>
            <p:ph type="title" idx="4294967295"/>
          </p:nvPr>
        </p:nvSpPr>
        <p:spPr/>
        <p:txBody>
          <a:bodyPr/>
          <a:lstStyle/>
          <a:p>
            <a:pPr algn="ctr"/>
            <a:r>
              <a:rPr lang="en-US" altLang="en-US" sz="2800"/>
              <a:t>Cynthia Dougherty (OGWDW) and </a:t>
            </a:r>
            <a:br>
              <a:rPr lang="en-US" altLang="en-US" sz="2800"/>
            </a:br>
            <a:r>
              <a:rPr lang="en-US" altLang="en-US" sz="2800"/>
              <a:t>Flying Pink Elephant</a:t>
            </a:r>
            <a:br>
              <a:rPr lang="en-US" altLang="en-US" sz="2800"/>
            </a:br>
            <a:br>
              <a:rPr lang="en-US" altLang="en-US" sz="2800"/>
            </a:br>
            <a:r>
              <a:rPr lang="en-US" altLang="en-US" sz="2800" i="1"/>
              <a:t>No Comment!</a:t>
            </a:r>
          </a:p>
        </p:txBody>
      </p:sp>
    </p:spTree>
  </p:cSld>
  <p:clrMapOvr>
    <a:masterClrMapping/>
  </p:clrMapOvr>
  <p:transition advClick="0" advTm="4000">
    <p:dissolve/>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Y:\Annual Conferences\Annual Conference 2005\Slide Show\scans\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743200"/>
            <a:ext cx="5421313" cy="3614738"/>
          </a:xfrm>
          <a:prstGeom prst="rect">
            <a:avLst/>
          </a:prstGeom>
          <a:noFill/>
          <a:extLst>
            <a:ext uri="{909E8E84-426E-40dd-AFC4-6F175D3DCCD1}">
              <a14:hiddenFill xmlns="" xmlns:a14="http://schemas.microsoft.com/office/drawing/2010/main">
                <a:solidFill>
                  <a:srgbClr val="FFFFFF"/>
                </a:solidFill>
              </a14:hiddenFill>
            </a:ext>
          </a:extLst>
        </p:spPr>
      </p:pic>
      <p:sp>
        <p:nvSpPr>
          <p:cNvPr id="88067" name="Rectangle 3"/>
          <p:cNvSpPr>
            <a:spLocks noGrp="1" noChangeArrowheads="1"/>
          </p:cNvSpPr>
          <p:nvPr>
            <p:ph type="title" idx="4294967295"/>
          </p:nvPr>
        </p:nvSpPr>
        <p:spPr/>
        <p:txBody>
          <a:bodyPr/>
          <a:lstStyle/>
          <a:p>
            <a:pPr algn="ctr"/>
            <a:r>
              <a:rPr lang="en-US" altLang="en-US" sz="3200"/>
              <a:t>Bob Blanco (RCAC), Vanessa Leiby (ASDWA)</a:t>
            </a:r>
            <a:br>
              <a:rPr lang="en-US" altLang="en-US" sz="3200"/>
            </a:br>
            <a:br>
              <a:rPr lang="en-US" altLang="en-US" sz="3200"/>
            </a:br>
            <a:r>
              <a:rPr lang="en-US" altLang="en-US" sz="2800" i="1"/>
              <a:t>Bob Blanco sporting a California tan and smile</a:t>
            </a:r>
          </a:p>
        </p:txBody>
      </p:sp>
    </p:spTree>
  </p:cSld>
  <p:clrMapOvr>
    <a:masterClrMapping/>
  </p:clrMapOvr>
  <p:transition advClick="0" advTm="4000">
    <p:dissolve/>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descr="Y:\Annual Conferences\Annual Conference 2005\Slide Show\scans\52.jpg"/>
          <p:cNvPicPr>
            <a:picLocks noChangeAspect="1" noChangeArrowheads="1"/>
          </p:cNvPicPr>
          <p:nvPr/>
        </p:nvPicPr>
        <p:blipFill>
          <a:blip r:embed="rId3">
            <a:extLst>
              <a:ext uri="{28A0092B-C50C-407E-A947-70E740481C1C}">
                <a14:useLocalDpi xmlns:a14="http://schemas.microsoft.com/office/drawing/2010/main" val="0"/>
              </a:ext>
            </a:extLst>
          </a:blip>
          <a:srcRect r="6755"/>
          <a:stretch>
            <a:fillRect/>
          </a:stretch>
        </p:blipFill>
        <p:spPr bwMode="auto">
          <a:xfrm>
            <a:off x="1905000" y="2514600"/>
            <a:ext cx="5181600" cy="3705225"/>
          </a:xfrm>
          <a:prstGeom prst="rect">
            <a:avLst/>
          </a:prstGeom>
          <a:noFill/>
          <a:extLst>
            <a:ext uri="{909E8E84-426E-40dd-AFC4-6F175D3DCCD1}">
              <a14:hiddenFill xmlns="" xmlns:a14="http://schemas.microsoft.com/office/drawing/2010/main">
                <a:solidFill>
                  <a:srgbClr val="FFFFFF"/>
                </a:solidFill>
              </a14:hiddenFill>
            </a:ext>
          </a:extLst>
        </p:spPr>
      </p:pic>
      <p:sp>
        <p:nvSpPr>
          <p:cNvPr id="89091" name="Rectangle 3"/>
          <p:cNvSpPr>
            <a:spLocks noGrp="1" noChangeArrowheads="1"/>
          </p:cNvSpPr>
          <p:nvPr>
            <p:ph type="title" idx="4294967295"/>
          </p:nvPr>
        </p:nvSpPr>
        <p:spPr/>
        <p:txBody>
          <a:bodyPr/>
          <a:lstStyle/>
          <a:p>
            <a:pPr algn="ctr"/>
            <a:r>
              <a:rPr lang="en-US" altLang="en-US" sz="2800"/>
              <a:t>Brad Addison and Onder Serefli (GA), Alton Boozer (SC)</a:t>
            </a:r>
            <a:br>
              <a:rPr lang="en-US" altLang="en-US" sz="2800"/>
            </a:br>
            <a:br>
              <a:rPr lang="en-US" altLang="en-US" sz="2800"/>
            </a:br>
            <a:r>
              <a:rPr lang="en-US" altLang="en-US" sz="2800" i="1"/>
              <a:t>Stocking up on goodies from the exhibitors</a:t>
            </a:r>
          </a:p>
        </p:txBody>
      </p:sp>
    </p:spTree>
  </p:cSld>
  <p:clrMapOvr>
    <a:masterClrMapping/>
  </p:clrMapOvr>
  <p:transition advClick="0" advTm="4000">
    <p:dissolve/>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Y:\Annual Conferences\Annual Conference 2005\Slide Show\scans\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743200"/>
            <a:ext cx="5557838" cy="3581400"/>
          </a:xfrm>
          <a:prstGeom prst="rect">
            <a:avLst/>
          </a:prstGeom>
          <a:noFill/>
          <a:extLst>
            <a:ext uri="{909E8E84-426E-40dd-AFC4-6F175D3DCCD1}">
              <a14:hiddenFill xmlns="" xmlns:a14="http://schemas.microsoft.com/office/drawing/2010/main">
                <a:solidFill>
                  <a:srgbClr val="FFFFFF"/>
                </a:solidFill>
              </a14:hiddenFill>
            </a:ext>
          </a:extLst>
        </p:spPr>
      </p:pic>
      <p:sp>
        <p:nvSpPr>
          <p:cNvPr id="90115" name="Rectangle 3"/>
          <p:cNvSpPr>
            <a:spLocks noGrp="1" noChangeArrowheads="1"/>
          </p:cNvSpPr>
          <p:nvPr>
            <p:ph type="title" idx="4294967295"/>
          </p:nvPr>
        </p:nvSpPr>
        <p:spPr/>
        <p:txBody>
          <a:bodyPr/>
          <a:lstStyle/>
          <a:p>
            <a:pPr algn="ctr"/>
            <a:r>
              <a:rPr lang="en-US" altLang="en-US"/>
              <a:t>Van Hoofnagle (FL)</a:t>
            </a:r>
            <a:br>
              <a:rPr lang="en-US" altLang="en-US"/>
            </a:br>
            <a:br>
              <a:rPr lang="en-US" altLang="en-US"/>
            </a:br>
            <a:r>
              <a:rPr lang="en-US" altLang="en-US" sz="3200">
                <a:latin typeface="Times New Roman"/>
              </a:rPr>
              <a:t>“</a:t>
            </a:r>
            <a:r>
              <a:rPr lang="en-US" altLang="en-US" sz="2800" i="1"/>
              <a:t>So, before I sign up, are you from a </a:t>
            </a:r>
            <a:br>
              <a:rPr lang="en-US" altLang="en-US" sz="2800" i="1"/>
            </a:br>
            <a:r>
              <a:rPr lang="en-US" altLang="en-US" sz="2800" i="1"/>
              <a:t>blue state or a red state?</a:t>
            </a:r>
            <a:r>
              <a:rPr lang="en-US" altLang="en-US" sz="2800" i="1">
                <a:latin typeface="Times New Roman"/>
              </a:rPr>
              <a:t>”</a:t>
            </a:r>
            <a:endParaRPr lang="en-US" altLang="en-US" sz="2400" i="1"/>
          </a:p>
        </p:txBody>
      </p:sp>
    </p:spTree>
  </p:cSld>
  <p:clrMapOvr>
    <a:masterClrMapping/>
  </p:clrMapOvr>
  <p:transition advClick="0" advTm="4000">
    <p:dissolve/>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Y:\Annual Conferences\Annual Conference 2005\Slide Show\scans\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362200"/>
            <a:ext cx="4872038" cy="3654425"/>
          </a:xfrm>
          <a:prstGeom prst="rect">
            <a:avLst/>
          </a:prstGeom>
          <a:noFill/>
          <a:extLst>
            <a:ext uri="{909E8E84-426E-40dd-AFC4-6F175D3DCCD1}">
              <a14:hiddenFill xmlns="" xmlns:a14="http://schemas.microsoft.com/office/drawing/2010/main">
                <a:solidFill>
                  <a:srgbClr val="FFFFFF"/>
                </a:solidFill>
              </a14:hiddenFill>
            </a:ext>
          </a:extLst>
        </p:spPr>
      </p:pic>
      <p:sp>
        <p:nvSpPr>
          <p:cNvPr id="91139" name="Rectangle 3"/>
          <p:cNvSpPr>
            <a:spLocks noGrp="1" noChangeArrowheads="1"/>
          </p:cNvSpPr>
          <p:nvPr>
            <p:ph type="title" idx="4294967295"/>
          </p:nvPr>
        </p:nvSpPr>
        <p:spPr/>
        <p:txBody>
          <a:bodyPr/>
          <a:lstStyle/>
          <a:p>
            <a:pPr algn="ctr"/>
            <a:r>
              <a:rPr lang="en-US" altLang="en-US" sz="2800" dirty="0"/>
              <a:t>Vicky </a:t>
            </a:r>
            <a:r>
              <a:rPr lang="en-US" altLang="en-US" sz="2800" dirty="0" err="1"/>
              <a:t>Binetti</a:t>
            </a:r>
            <a:r>
              <a:rPr lang="en-US" altLang="en-US" sz="2800" dirty="0"/>
              <a:t> (EPA Region 3), Barker, Doug McKenna (Region 2) </a:t>
            </a:r>
            <a:br>
              <a:rPr lang="en-US" altLang="en-US" sz="2800" dirty="0"/>
            </a:br>
            <a:br>
              <a:rPr lang="en-US" altLang="en-US" sz="2800" dirty="0"/>
            </a:br>
            <a:r>
              <a:rPr lang="en-US" altLang="en-US" sz="2800" i="1" dirty="0"/>
              <a:t>Way too happy for a states-EPA Roundtable</a:t>
            </a:r>
            <a:r>
              <a:rPr lang="en-US" altLang="en-US" sz="2800" i="1" dirty="0">
                <a:latin typeface="Times New Roman"/>
              </a:rPr>
              <a:t>…</a:t>
            </a:r>
            <a:r>
              <a:rPr lang="en-US" altLang="en-US" sz="2800" i="1" dirty="0"/>
              <a:t>..</a:t>
            </a:r>
          </a:p>
        </p:txBody>
      </p:sp>
    </p:spTree>
  </p:cSld>
  <p:clrMapOvr>
    <a:masterClrMapping/>
  </p:clrMapOvr>
  <p:transition advClick="0" advTm="4000">
    <p:dissolv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“40 CRF 141.82………</a:t>
            </a:r>
            <a:r>
              <a:rPr lang="en-US" dirty="0" err="1"/>
              <a:t>zzzzz</a:t>
            </a:r>
            <a:r>
              <a:rPr lang="en-US" dirty="0"/>
              <a:t>”</a:t>
            </a:r>
            <a:br>
              <a:rPr lang="en-US" dirty="0"/>
            </a:br>
            <a:r>
              <a:rPr lang="en-US" dirty="0"/>
              <a:t>Names withheld</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2022"/>
          <a:stretch/>
        </p:blipFill>
        <p:spPr>
          <a:xfrm>
            <a:off x="1473200" y="1854200"/>
            <a:ext cx="6197600" cy="4089400"/>
          </a:xfrm>
        </p:spPr>
      </p:pic>
    </p:spTree>
    <p:extLst>
      <p:ext uri="{BB962C8B-B14F-4D97-AF65-F5344CB8AC3E}">
        <p14:creationId xmlns:p14="http://schemas.microsoft.com/office/powerpoint/2010/main" val="1965308130"/>
      </p:ext>
    </p:extLst>
  </p:cSld>
  <p:clrMapOvr>
    <a:masterClrMapping/>
  </p:clrMapOvr>
  <p:transition advClick="0" advTm="4000">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Jim Cleland (MI), Jack Daniel (NE)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3200" y="1295400"/>
            <a:ext cx="6197600" cy="4648200"/>
          </a:xfrm>
        </p:spPr>
      </p:pic>
    </p:spTree>
    <p:extLst>
      <p:ext uri="{BB962C8B-B14F-4D97-AF65-F5344CB8AC3E}">
        <p14:creationId xmlns:p14="http://schemas.microsoft.com/office/powerpoint/2010/main" val="3336515650"/>
      </p:ext>
    </p:extLst>
  </p:cSld>
  <p:clrMapOvr>
    <a:masterClrMapping/>
  </p:clrMapOvr>
  <p:transition advClick="0" advTm="4000">
    <p:dissolv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Abe Siegel (EPA)</a:t>
            </a:r>
            <a:br>
              <a:rPr lang="en-US" dirty="0"/>
            </a:br>
            <a:r>
              <a:rPr lang="en-US" dirty="0"/>
              <a:t>“By the time you replace SDWIS, technology will have advanced and the new software will be built in 6 months - a year at the most”</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983" t="14155" r="16803" b="6558"/>
          <a:stretch/>
        </p:blipFill>
        <p:spPr>
          <a:xfrm>
            <a:off x="2667000" y="3200400"/>
            <a:ext cx="3602438" cy="3187182"/>
          </a:xfrm>
        </p:spPr>
      </p:pic>
    </p:spTree>
    <p:extLst>
      <p:ext uri="{BB962C8B-B14F-4D97-AF65-F5344CB8AC3E}">
        <p14:creationId xmlns:p14="http://schemas.microsoft.com/office/powerpoint/2010/main" val="4224541470"/>
      </p:ext>
    </p:extLst>
  </p:cSld>
  <p:clrMapOvr>
    <a:masterClrMapping/>
  </p:clrMapOvr>
  <p:transition advClick="0" advTm="4000">
    <p:dissolv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California contingent (2001)</a:t>
            </a:r>
            <a:br>
              <a:rPr lang="en-US" dirty="0"/>
            </a:br>
            <a:r>
              <a:rPr lang="en-US" dirty="0"/>
              <a:t>Cindy Forbes, Rick </a:t>
            </a:r>
            <a:r>
              <a:rPr lang="en-US" dirty="0" err="1"/>
              <a:t>Sakaji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1800" y="1905000"/>
            <a:ext cx="5384800" cy="4038600"/>
          </a:xfrm>
        </p:spPr>
      </p:pic>
    </p:spTree>
    <p:extLst>
      <p:ext uri="{BB962C8B-B14F-4D97-AF65-F5344CB8AC3E}">
        <p14:creationId xmlns:p14="http://schemas.microsoft.com/office/powerpoint/2010/main" val="138093130"/>
      </p:ext>
    </p:extLst>
  </p:cSld>
  <p:clrMapOvr>
    <a:masterClrMapping/>
  </p:clrMapOvr>
  <p:transition advClick="0" advTm="4000">
    <p:dissolv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Y:\Annual Conferences\Annual Conference 2005\Slide Show\scan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4864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38916" name="Rectangle 4"/>
          <p:cNvSpPr>
            <a:spLocks noGrp="1" noChangeArrowheads="1"/>
          </p:cNvSpPr>
          <p:nvPr>
            <p:ph type="title" idx="4294967295"/>
          </p:nvPr>
        </p:nvSpPr>
        <p:spPr/>
        <p:txBody>
          <a:bodyPr/>
          <a:lstStyle/>
          <a:p>
            <a:pPr algn="ctr"/>
            <a:r>
              <a:rPr lang="en-US" altLang="en-US" sz="2800"/>
              <a:t>Bob Krill (WI) </a:t>
            </a:r>
            <a:r>
              <a:rPr lang="en-US" altLang="en-US" sz="2800">
                <a:latin typeface="Times New Roman"/>
              </a:rPr>
              <a:t>–</a:t>
            </a:r>
            <a:r>
              <a:rPr lang="en-US" altLang="en-US" sz="2800"/>
              <a:t> ASDWA President 1989</a:t>
            </a:r>
          </a:p>
        </p:txBody>
      </p:sp>
    </p:spTree>
  </p:cSld>
  <p:clrMapOvr>
    <a:masterClrMapping/>
  </p:clrMapOvr>
  <p:transition advClick="0" advTm="4000">
    <p:dissolv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 Tracy </a:t>
            </a:r>
            <a:r>
              <a:rPr lang="en-US" dirty="0" err="1"/>
              <a:t>Mehan</a:t>
            </a:r>
            <a:r>
              <a:rPr lang="en-US" dirty="0"/>
              <a:t> – EPA AA for Water (2001)</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324" t="25225" r="29852"/>
          <a:stretch/>
        </p:blipFill>
        <p:spPr>
          <a:xfrm>
            <a:off x="1927123" y="1745985"/>
            <a:ext cx="4702278" cy="4197614"/>
          </a:xfrm>
        </p:spPr>
      </p:pic>
    </p:spTree>
    <p:extLst>
      <p:ext uri="{BB962C8B-B14F-4D97-AF65-F5344CB8AC3E}">
        <p14:creationId xmlns:p14="http://schemas.microsoft.com/office/powerpoint/2010/main" val="3520117964"/>
      </p:ext>
    </p:extLst>
  </p:cSld>
  <p:clrMapOvr>
    <a:masterClrMapping/>
  </p:clrMapOvr>
  <p:transition advClick="0" advTm="4000">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2002 Annual Conference – </a:t>
            </a:r>
            <a:br>
              <a:rPr lang="en-US" dirty="0"/>
            </a:br>
            <a:r>
              <a:rPr lang="en-US" dirty="0"/>
              <a:t>Salt Lake City, UT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1905000"/>
            <a:ext cx="6416040" cy="4319016"/>
          </a:xfrm>
        </p:spPr>
      </p:pic>
    </p:spTree>
    <p:extLst>
      <p:ext uri="{BB962C8B-B14F-4D97-AF65-F5344CB8AC3E}">
        <p14:creationId xmlns:p14="http://schemas.microsoft.com/office/powerpoint/2010/main" val="2076610610"/>
      </p:ext>
    </p:extLst>
  </p:cSld>
  <p:clrMapOvr>
    <a:masterClrMapping/>
  </p:clrMapOvr>
  <p:transition advClick="0" advTm="4000">
    <p:dissolve/>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descr="Y:\Annual Conferences\Annual Conference 2005\Slide Show\scans\55.jpg"/>
          <p:cNvPicPr>
            <a:picLocks noChangeAspect="1" noChangeArrowheads="1"/>
          </p:cNvPicPr>
          <p:nvPr/>
        </p:nvPicPr>
        <p:blipFill>
          <a:blip r:embed="rId3">
            <a:extLst>
              <a:ext uri="{28A0092B-C50C-407E-A947-70E740481C1C}">
                <a14:useLocalDpi xmlns:a14="http://schemas.microsoft.com/office/drawing/2010/main" val="0"/>
              </a:ext>
            </a:extLst>
          </a:blip>
          <a:srcRect l="3128" r="7722"/>
          <a:stretch>
            <a:fillRect/>
          </a:stretch>
        </p:blipFill>
        <p:spPr bwMode="auto">
          <a:xfrm>
            <a:off x="2514600" y="2819400"/>
            <a:ext cx="4343400" cy="3654425"/>
          </a:xfrm>
          <a:prstGeom prst="rect">
            <a:avLst/>
          </a:prstGeom>
          <a:noFill/>
          <a:extLst>
            <a:ext uri="{909E8E84-426E-40dd-AFC4-6F175D3DCCD1}">
              <a14:hiddenFill xmlns="" xmlns:a14="http://schemas.microsoft.com/office/drawing/2010/main">
                <a:solidFill>
                  <a:srgbClr val="FFFFFF"/>
                </a:solidFill>
              </a14:hiddenFill>
            </a:ext>
          </a:extLst>
        </p:spPr>
      </p:pic>
      <p:sp>
        <p:nvSpPr>
          <p:cNvPr id="92163" name="Rectangle 3"/>
          <p:cNvSpPr>
            <a:spLocks noGrp="1" noChangeArrowheads="1"/>
          </p:cNvSpPr>
          <p:nvPr>
            <p:ph type="title" idx="4294967295"/>
          </p:nvPr>
        </p:nvSpPr>
        <p:spPr/>
        <p:txBody>
          <a:bodyPr/>
          <a:lstStyle/>
          <a:p>
            <a:pPr algn="ctr"/>
            <a:r>
              <a:rPr lang="en-US" altLang="en-US" sz="2800"/>
              <a:t>Van Hoofnagle (FL)</a:t>
            </a:r>
            <a:br>
              <a:rPr lang="en-US" altLang="en-US" sz="2800"/>
            </a:br>
            <a:br>
              <a:rPr lang="en-US" altLang="en-US" sz="2800"/>
            </a:br>
            <a:r>
              <a:rPr lang="en-US" altLang="en-US" sz="2800"/>
              <a:t> </a:t>
            </a:r>
            <a:r>
              <a:rPr lang="en-US" altLang="en-US" sz="2800" i="1">
                <a:latin typeface="Times New Roman"/>
              </a:rPr>
              <a:t>“</a:t>
            </a:r>
            <a:r>
              <a:rPr lang="en-US" altLang="en-US" sz="2800" i="1"/>
              <a:t>Now, I</a:t>
            </a:r>
            <a:r>
              <a:rPr lang="en-US" altLang="en-US" sz="2800" i="1">
                <a:latin typeface="Times New Roman"/>
              </a:rPr>
              <a:t>’</a:t>
            </a:r>
            <a:r>
              <a:rPr lang="en-US" altLang="en-US" sz="2800" i="1"/>
              <a:t>m really getting steamed!</a:t>
            </a:r>
            <a:br>
              <a:rPr lang="en-US" altLang="en-US" i="1"/>
            </a:br>
            <a:r>
              <a:rPr lang="en-US" altLang="en-US" sz="2800" i="1"/>
              <a:t>(..and another thing -- who let in Lech Walesa of Poland to my right?</a:t>
            </a:r>
            <a:r>
              <a:rPr lang="en-US" altLang="en-US" sz="2800" i="1">
                <a:latin typeface="Times New Roman"/>
              </a:rPr>
              <a:t>”</a:t>
            </a:r>
            <a:r>
              <a:rPr lang="en-US" altLang="en-US" sz="2800" i="1"/>
              <a:t>)</a:t>
            </a:r>
          </a:p>
        </p:txBody>
      </p:sp>
    </p:spTree>
  </p:cSld>
  <p:clrMapOvr>
    <a:masterClrMapping/>
  </p:clrMapOvr>
  <p:transition advClick="0" advTm="4000">
    <p:dissolv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Cynthia Dougherty (EPA)</a:t>
            </a:r>
            <a:br>
              <a:rPr lang="en-US" dirty="0"/>
            </a:br>
            <a:r>
              <a:rPr lang="en-US" dirty="0"/>
              <a:t>“That state goes on the bad list”</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9" t="7104" r="42622" b="2732"/>
          <a:stretch/>
        </p:blipFill>
        <p:spPr>
          <a:xfrm>
            <a:off x="2743200" y="1981200"/>
            <a:ext cx="3606800" cy="4191000"/>
          </a:xfrm>
        </p:spPr>
      </p:pic>
    </p:spTree>
    <p:extLst>
      <p:ext uri="{BB962C8B-B14F-4D97-AF65-F5344CB8AC3E}">
        <p14:creationId xmlns:p14="http://schemas.microsoft.com/office/powerpoint/2010/main" val="3027707592"/>
      </p:ext>
    </p:extLst>
  </p:cSld>
  <p:clrMapOvr>
    <a:masterClrMapping/>
  </p:clrMapOvr>
  <p:transition advClick="0" advTm="4000">
    <p:dissolv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Jim Taft (ASDWA)</a:t>
            </a:r>
            <a:br>
              <a:rPr lang="en-US" dirty="0"/>
            </a:br>
            <a:r>
              <a:rPr lang="en-US" sz="3200" dirty="0"/>
              <a:t>“Once I’m settled at ASDWA and see what the administrators are really like, I can always get rid of this moustache”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901" t="6563" r="9582" b="9154"/>
          <a:stretch/>
        </p:blipFill>
        <p:spPr>
          <a:xfrm>
            <a:off x="2209800" y="2667000"/>
            <a:ext cx="4100051" cy="3259394"/>
          </a:xfrm>
        </p:spPr>
      </p:pic>
    </p:spTree>
    <p:extLst>
      <p:ext uri="{BB962C8B-B14F-4D97-AF65-F5344CB8AC3E}">
        <p14:creationId xmlns:p14="http://schemas.microsoft.com/office/powerpoint/2010/main" val="773692552"/>
      </p:ext>
    </p:extLst>
  </p:cSld>
  <p:clrMapOvr>
    <a:masterClrMapping/>
  </p:clrMapOvr>
  <p:transition advClick="0" advTm="4000">
    <p:dissolv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Matt Corson (ASDWA)</a:t>
            </a:r>
            <a:br>
              <a:rPr lang="en-US" dirty="0"/>
            </a:br>
            <a:r>
              <a:rPr lang="en-US" dirty="0"/>
              <a:t>He looks so happy, we won’t upset him with some snarky comment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766" t="4072" r="10180"/>
          <a:stretch/>
        </p:blipFill>
        <p:spPr>
          <a:xfrm>
            <a:off x="2439157" y="2362200"/>
            <a:ext cx="3885443" cy="3581399"/>
          </a:xfrm>
        </p:spPr>
      </p:pic>
    </p:spTree>
    <p:extLst>
      <p:ext uri="{BB962C8B-B14F-4D97-AF65-F5344CB8AC3E}">
        <p14:creationId xmlns:p14="http://schemas.microsoft.com/office/powerpoint/2010/main" val="984422238"/>
      </p:ext>
    </p:extLst>
  </p:cSld>
  <p:clrMapOvr>
    <a:masterClrMapping/>
  </p:clrMapOvr>
  <p:transition advClick="0" advTm="4000">
    <p:dissolv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2004 Annual Conference – Austin, TX</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850" y="1295400"/>
            <a:ext cx="6972299" cy="4648200"/>
          </a:xfrm>
        </p:spPr>
      </p:pic>
    </p:spTree>
    <p:extLst>
      <p:ext uri="{BB962C8B-B14F-4D97-AF65-F5344CB8AC3E}">
        <p14:creationId xmlns:p14="http://schemas.microsoft.com/office/powerpoint/2010/main" val="2707327187"/>
      </p:ext>
    </p:extLst>
  </p:cSld>
  <p:clrMapOvr>
    <a:masterClrMapping/>
  </p:clrMapOvr>
  <p:transition advClick="0" advTm="4000">
    <p:dissolve/>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descr="Y:\Annual Conferences\Annual Conference 2005\Slide Show\scans\57.jpg"/>
          <p:cNvPicPr>
            <a:picLocks noChangeAspect="1" noChangeArrowheads="1"/>
          </p:cNvPicPr>
          <p:nvPr/>
        </p:nvPicPr>
        <p:blipFill>
          <a:blip r:embed="rId2" cstate="print">
            <a:extLst>
              <a:ext uri="{28A0092B-C50C-407E-A947-70E740481C1C}">
                <a14:useLocalDpi xmlns:a14="http://schemas.microsoft.com/office/drawing/2010/main" val="0"/>
              </a:ext>
            </a:extLst>
          </a:blip>
          <a:srcRect t="14531"/>
          <a:stretch>
            <a:fillRect/>
          </a:stretch>
        </p:blipFill>
        <p:spPr bwMode="auto">
          <a:xfrm>
            <a:off x="2971800" y="2209800"/>
            <a:ext cx="3235325" cy="3686175"/>
          </a:xfrm>
          <a:prstGeom prst="rect">
            <a:avLst/>
          </a:prstGeom>
          <a:noFill/>
          <a:extLst>
            <a:ext uri="{909E8E84-426E-40dd-AFC4-6F175D3DCCD1}">
              <a14:hiddenFill xmlns="" xmlns:a14="http://schemas.microsoft.com/office/drawing/2010/main">
                <a:solidFill>
                  <a:srgbClr val="FFFFFF"/>
                </a:solidFill>
              </a14:hiddenFill>
            </a:ext>
          </a:extLst>
        </p:spPr>
      </p:pic>
      <p:sp>
        <p:nvSpPr>
          <p:cNvPr id="94211" name="Rectangle 3"/>
          <p:cNvSpPr>
            <a:spLocks noGrp="1" noChangeArrowheads="1"/>
          </p:cNvSpPr>
          <p:nvPr>
            <p:ph type="title" idx="4294967295"/>
          </p:nvPr>
        </p:nvSpPr>
        <p:spPr/>
        <p:txBody>
          <a:bodyPr/>
          <a:lstStyle/>
          <a:p>
            <a:pPr algn="ctr"/>
            <a:br>
              <a:rPr lang="en-US" altLang="en-US" sz="2800" i="1" dirty="0"/>
            </a:br>
            <a:r>
              <a:rPr lang="en-US" altLang="en-US" sz="2800" i="1" dirty="0"/>
              <a:t>Tom </a:t>
            </a:r>
            <a:r>
              <a:rPr lang="en-US" altLang="en-US" sz="2800" i="1" dirty="0" err="1"/>
              <a:t>Maves</a:t>
            </a:r>
            <a:r>
              <a:rPr lang="en-US" altLang="en-US" sz="2800" i="1" dirty="0"/>
              <a:t> (ASDWA):</a:t>
            </a:r>
            <a:r>
              <a:rPr lang="en-US" altLang="en-US" sz="2800" dirty="0"/>
              <a:t>  </a:t>
            </a:r>
            <a:r>
              <a:rPr lang="en-US" altLang="en-US" sz="2800" i="1" dirty="0"/>
              <a:t>Urban Cowboy</a:t>
            </a:r>
          </a:p>
        </p:txBody>
      </p:sp>
    </p:spTree>
  </p:cSld>
  <p:clrMapOvr>
    <a:masterClrMapping/>
  </p:clrMapOvr>
  <p:transition advClick="0" advTm="4000">
    <p:dissolve/>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0" name="Picture 2050" descr="Y:\Annual Conferences\Annual Conference 2005\Slide Show\scans\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514600"/>
            <a:ext cx="4891088" cy="3667125"/>
          </a:xfrm>
          <a:prstGeom prst="rect">
            <a:avLst/>
          </a:prstGeom>
          <a:noFill/>
          <a:extLst>
            <a:ext uri="{909E8E84-426E-40dd-AFC4-6F175D3DCCD1}">
              <a14:hiddenFill xmlns="" xmlns:a14="http://schemas.microsoft.com/office/drawing/2010/main">
                <a:solidFill>
                  <a:srgbClr val="FFFFFF"/>
                </a:solidFill>
              </a14:hiddenFill>
            </a:ext>
          </a:extLst>
        </p:spPr>
      </p:pic>
      <p:sp>
        <p:nvSpPr>
          <p:cNvPr id="140291" name="Rectangle 2051"/>
          <p:cNvSpPr>
            <a:spLocks noGrp="1" noChangeArrowheads="1"/>
          </p:cNvSpPr>
          <p:nvPr>
            <p:ph type="title" idx="4294967295"/>
          </p:nvPr>
        </p:nvSpPr>
        <p:spPr/>
        <p:txBody>
          <a:bodyPr/>
          <a:lstStyle/>
          <a:p>
            <a:pPr algn="ctr"/>
            <a:r>
              <a:rPr lang="en-US" altLang="en-US" sz="2800"/>
              <a:t>Buck Henderson (TX), Matt Corson (ASDWA)</a:t>
            </a:r>
            <a:br>
              <a:rPr lang="en-US" altLang="en-US" sz="2800"/>
            </a:br>
            <a:br>
              <a:rPr lang="en-US" altLang="en-US" sz="2800"/>
            </a:br>
            <a:r>
              <a:rPr lang="en-US" altLang="en-US" sz="2800" i="1">
                <a:latin typeface="Times New Roman"/>
              </a:rPr>
              <a:t>“</a:t>
            </a:r>
            <a:r>
              <a:rPr lang="en-US" altLang="en-US" sz="2800" i="1"/>
              <a:t>Is the </a:t>
            </a:r>
            <a:r>
              <a:rPr lang="en-US" altLang="en-US" sz="2800" i="1">
                <a:latin typeface="Times New Roman"/>
              </a:rPr>
              <a:t>‘</a:t>
            </a:r>
            <a:r>
              <a:rPr lang="en-US" altLang="en-US" sz="2800" i="1"/>
              <a:t>Texas Two-Step</a:t>
            </a:r>
            <a:r>
              <a:rPr lang="en-US" altLang="en-US" sz="2800" i="1">
                <a:latin typeface="Times New Roman"/>
              </a:rPr>
              <a:t>’</a:t>
            </a:r>
            <a:r>
              <a:rPr lang="en-US" altLang="en-US" sz="2800" i="1"/>
              <a:t> anything like the </a:t>
            </a:r>
            <a:r>
              <a:rPr lang="en-US" altLang="en-US" sz="2800" i="1">
                <a:latin typeface="Times New Roman"/>
              </a:rPr>
              <a:t>‘</a:t>
            </a:r>
            <a:r>
              <a:rPr lang="en-US" altLang="en-US" sz="2800" i="1"/>
              <a:t>Hokey Pokey</a:t>
            </a:r>
            <a:r>
              <a:rPr lang="en-US" altLang="en-US" sz="2800" i="1">
                <a:latin typeface="Times New Roman"/>
              </a:rPr>
              <a:t>’</a:t>
            </a:r>
            <a:r>
              <a:rPr lang="en-US" altLang="en-US" sz="2800" i="1"/>
              <a:t>?</a:t>
            </a:r>
            <a:r>
              <a:rPr lang="en-US" altLang="en-US" sz="2800" i="1">
                <a:latin typeface="Times New Roman"/>
              </a:rPr>
              <a:t>”</a:t>
            </a:r>
            <a:endParaRPr lang="en-US" altLang="en-US" sz="2800" i="1"/>
          </a:p>
        </p:txBody>
      </p:sp>
    </p:spTree>
  </p:cSld>
  <p:clrMapOvr>
    <a:masterClrMapping/>
  </p:clrMapOvr>
  <p:transition advClick="0" advTm="4000">
    <p:dissolve/>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2" descr="Y:\Annual Conferences\Annual Conference 2005\Slide Show\scans\59.jpg"/>
          <p:cNvPicPr>
            <a:picLocks noChangeAspect="1" noChangeArrowheads="1"/>
          </p:cNvPicPr>
          <p:nvPr/>
        </p:nvPicPr>
        <p:blipFill>
          <a:blip r:embed="rId2">
            <a:extLst>
              <a:ext uri="{28A0092B-C50C-407E-A947-70E740481C1C}">
                <a14:useLocalDpi xmlns:a14="http://schemas.microsoft.com/office/drawing/2010/main" val="0"/>
              </a:ext>
            </a:extLst>
          </a:blip>
          <a:srcRect b="16667"/>
          <a:stretch>
            <a:fillRect/>
          </a:stretch>
        </p:blipFill>
        <p:spPr bwMode="auto">
          <a:xfrm>
            <a:off x="1752600" y="2362200"/>
            <a:ext cx="5895975" cy="3684588"/>
          </a:xfrm>
          <a:prstGeom prst="rect">
            <a:avLst/>
          </a:prstGeom>
          <a:noFill/>
          <a:extLst>
            <a:ext uri="{909E8E84-426E-40dd-AFC4-6F175D3DCCD1}">
              <a14:hiddenFill xmlns="" xmlns:a14="http://schemas.microsoft.com/office/drawing/2010/main">
                <a:solidFill>
                  <a:srgbClr val="FFFFFF"/>
                </a:solidFill>
              </a14:hiddenFill>
            </a:ext>
          </a:extLst>
        </p:spPr>
      </p:pic>
      <p:sp>
        <p:nvSpPr>
          <p:cNvPr id="96259" name="Rectangle 3"/>
          <p:cNvSpPr>
            <a:spLocks noGrp="1" noChangeArrowheads="1"/>
          </p:cNvSpPr>
          <p:nvPr>
            <p:ph type="title" idx="4294967295"/>
          </p:nvPr>
        </p:nvSpPr>
        <p:spPr/>
        <p:txBody>
          <a:bodyPr/>
          <a:lstStyle/>
          <a:p>
            <a:pPr algn="ctr"/>
            <a:r>
              <a:rPr lang="en-US" altLang="en-US" sz="2000"/>
              <a:t>2002 Board </a:t>
            </a:r>
            <a:r>
              <a:rPr lang="en-US" altLang="en-US" sz="2000">
                <a:latin typeface="Times New Roman"/>
              </a:rPr>
              <a:t>–</a:t>
            </a:r>
            <a:r>
              <a:rPr lang="en-US" altLang="en-US" sz="2000"/>
              <a:t> Jim Cleland (MI), Jeff Stuck (AZ), Mike Burke (NY), Jay Rutherford (VT), Kevin Brown (UT), Gregg Grunenfelder (WA), Lance Nielsen (ID), Ed Hallock (DE), Vicki Ray (KY), Buck Henderson (TX), Dennis Alt (IA), Jim Melstad (MT)</a:t>
            </a:r>
          </a:p>
        </p:txBody>
      </p:sp>
    </p:spTree>
  </p:cSld>
  <p:clrMapOvr>
    <a:masterClrMapping/>
  </p:clrMapOvr>
  <p:transition advClick="0" advTm="4000">
    <p:dissolve/>
  </p:transition>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Times New Roman"/>
      </a:majorFont>
      <a:minorFont>
        <a:latin typeface="Tahoma"/>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en-US" sz="2400" b="0" i="0" u="none" strike="noStrike" cap="none" normalizeH="0" baseline="0" smtClean="0">
            <a:ln>
              <a:noFill/>
            </a:ln>
            <a:solidFill>
              <a:schemeClr val="tx1"/>
            </a:solidFill>
            <a:effectLst/>
            <a:latin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en-US" sz="2400" b="0" i="0" u="none" strike="noStrike" cap="none" normalizeH="0" baseline="0" smtClean="0">
            <a:ln>
              <a:noFill/>
            </a:ln>
            <a:solidFill>
              <a:schemeClr val="tx1"/>
            </a:solidFill>
            <a:effectLst/>
            <a:latin typeface="Times New Roman" charset="0"/>
            <a:cs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0b8e66-415b-4c37-945f-b7186ade6346" xsi:nil="true"/>
    <lcf76f155ced4ddcb4097134ff3c332f xmlns="43aa5029-632d-4f3d-8c32-7cc88cd5415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0ACF44DD843F4B942F5D8982D0CBC9" ma:contentTypeVersion="16" ma:contentTypeDescription="Create a new document." ma:contentTypeScope="" ma:versionID="9452697ac9e76e65b18652af1580ab9f">
  <xsd:schema xmlns:xsd="http://www.w3.org/2001/XMLSchema" xmlns:xs="http://www.w3.org/2001/XMLSchema" xmlns:p="http://schemas.microsoft.com/office/2006/metadata/properties" xmlns:ns2="43aa5029-632d-4f3d-8c32-7cc88cd5415b" xmlns:ns3="f50b8e66-415b-4c37-945f-b7186ade6346" targetNamespace="http://schemas.microsoft.com/office/2006/metadata/properties" ma:root="true" ma:fieldsID="0aa5b526f12813f78246f2cc87326cf5" ns2:_="" ns3:_="">
    <xsd:import namespace="43aa5029-632d-4f3d-8c32-7cc88cd5415b"/>
    <xsd:import namespace="f50b8e66-415b-4c37-945f-b7186ade634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a5029-632d-4f3d-8c32-7cc88cd54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ac2dc9a-ed54-43ed-b4ad-63ec69a1850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0b8e66-415b-4c37-945f-b7186ade634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44dd67c-5a2a-499e-ab61-8372a48b6f54}" ma:internalName="TaxCatchAll" ma:showField="CatchAllData" ma:web="f50b8e66-415b-4c37-945f-b7186ade6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558B94-0C3E-439F-8C8C-E59F0CC6D462}">
  <ds:schemaRefs>
    <ds:schemaRef ds:uri="http://schemas.microsoft.com/office/2006/metadata/properties"/>
    <ds:schemaRef ds:uri="http://schemas.microsoft.com/office/infopath/2007/PartnerControls"/>
    <ds:schemaRef ds:uri="f50b8e66-415b-4c37-945f-b7186ade6346"/>
    <ds:schemaRef ds:uri="43aa5029-632d-4f3d-8c32-7cc88cd5415b"/>
  </ds:schemaRefs>
</ds:datastoreItem>
</file>

<file path=customXml/itemProps2.xml><?xml version="1.0" encoding="utf-8"?>
<ds:datastoreItem xmlns:ds="http://schemas.openxmlformats.org/officeDocument/2006/customXml" ds:itemID="{FBFB35A7-2F96-4561-979B-960C5F49B0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a5029-632d-4f3d-8c32-7cc88cd5415b"/>
    <ds:schemaRef ds:uri="f50b8e66-415b-4c37-945f-b7186ade63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F1A277-CDEF-4686-9E93-17D28BFEF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Horizon</Template>
  <TotalTime>3886</TotalTime>
  <Words>2447</Words>
  <Application>Microsoft Office PowerPoint</Application>
  <PresentationFormat>On-screen Show (4:3)</PresentationFormat>
  <Paragraphs>141</Paragraphs>
  <Slides>143</Slides>
  <Notes>16</Notes>
  <HiddenSlides>0</HiddenSlides>
  <MMClips>1</MMClips>
  <ScaleCrop>false</ScaleCrop>
  <HeadingPairs>
    <vt:vector size="4" baseType="variant">
      <vt:variant>
        <vt:lpstr>Theme</vt:lpstr>
      </vt:variant>
      <vt:variant>
        <vt:i4>1</vt:i4>
      </vt:variant>
      <vt:variant>
        <vt:lpstr>Slide Titles</vt:lpstr>
      </vt:variant>
      <vt:variant>
        <vt:i4>143</vt:i4>
      </vt:variant>
    </vt:vector>
  </HeadingPairs>
  <TitlesOfParts>
    <vt:vector size="144" baseType="lpstr">
      <vt:lpstr>Selling a Product or Service</vt:lpstr>
      <vt:lpstr>ASDWA’s 40th Anniversary Celebration  A Longer Look Back  </vt:lpstr>
      <vt:lpstr>ASDWA Original  Logo </vt:lpstr>
      <vt:lpstr>Bill Kelley (MI) – ASDWA’s 1st President 1985</vt:lpstr>
      <vt:lpstr>Gayle Smith (UT) – ASDWA’s 2nd President 1986  “All together now:  cleansing breath and say ‘Ommmmmmmm’”</vt:lpstr>
      <vt:lpstr>ASDWA’s First Newsletter</vt:lpstr>
      <vt:lpstr>PowerPoint Presentation</vt:lpstr>
      <vt:lpstr>PowerPoint Presentation</vt:lpstr>
      <vt:lpstr>PowerPoint Presentation</vt:lpstr>
      <vt:lpstr>Bob Krill (WI) – ASDWA President 1989</vt:lpstr>
      <vt:lpstr>Bob Malpass, Dave Clark, Vanessa Leiby, and others:   High level “Conference” on the 10th Tee </vt:lpstr>
      <vt:lpstr>Allen Hammer (VA) – ASDWA President 1990</vt:lpstr>
      <vt:lpstr>Dan Fraser (MT) – ASDWA President 1991</vt:lpstr>
      <vt:lpstr>Vanessa Leiby (ASDWA), Jeff Fontaine (NV), Dave Clark (WA), Bob Blanco and Peter Shanaghan (OGWDW):  “Hey Bob, can you please pass the Junior Mints?”</vt:lpstr>
      <vt:lpstr>Bob Malpass (SC) – ASDWA President 1992</vt:lpstr>
      <vt:lpstr>Barker Hamill (NJ)  “O.K., here’s the thing -- in New Jersey, we do things a little, well, differently….” </vt:lpstr>
      <vt:lpstr>Dave Clark (WA) – ASDWA President 1993</vt:lpstr>
      <vt:lpstr>Front – Dave Clark (WA), ASDWA Staff Tom Outlaw, Vanessa Leiby, Bridget O’Grady, and Deirdre Mason, Jeff Fontaine (NV) Back – Mike Burke (NY), Fred Marrocco (PA), Joe Cottingham (AK), Jim Melstad (MT), June Swallow (RI), TJ Ray (LA), Tom Arizumi (HI), Jim Cleland (MI)</vt:lpstr>
      <vt:lpstr>Jeff Fontaine (NV) – ASDWA President 1994  Hey, where else would you expect a Nevada President to speak from?</vt:lpstr>
      <vt:lpstr>PowerPoint Presentation</vt:lpstr>
      <vt:lpstr>New Orleans 1995 ASDWA Annual Conference</vt:lpstr>
      <vt:lpstr>Joe Alan Power (AL) - ASDWA President 1995</vt:lpstr>
      <vt:lpstr>Joe Power (AL) – President 1995,  Jim Cleland (MI) – President 1996</vt:lpstr>
      <vt:lpstr>PowerPoint Presentation</vt:lpstr>
      <vt:lpstr>Mike Burke (NY), Bob Malpass (SC), Dave Clark (WA)  “Yeh, sure the Red Sox are a good team, but they’ve never won a World Series and never will…”    </vt:lpstr>
      <vt:lpstr>Jim Elder (OGWDW)  “Let the message go forth, from this time and this place, that we will bear any burden in the defense of safe drinking water…”</vt:lpstr>
      <vt:lpstr>Jim Cleland (MI) – ASDWA President 1996</vt:lpstr>
      <vt:lpstr>San Diego 1996 ASDWA Annual Conference</vt:lpstr>
      <vt:lpstr>1996 Board: [missing Rene Pelletier (NH)] Front – Barker Hamill (NJ), Dave Spath (CA);  Middle – Bob Malpass (SC), Jim Cleland (MI), Jon Craig (OK), Joe Power (AL);  Back – Jack Daniel (NE), Ed Hallock (DE), John Sadzewicz (OH), Dave Leland (OR), Jerry Biberstine (CO)</vt:lpstr>
      <vt:lpstr>Jerry Biberstine (CO) – ASDWA President 1997</vt:lpstr>
      <vt:lpstr>PowerPoint Presentation</vt:lpstr>
      <vt:lpstr>Dave Spath (CA), Jim Taft (EPA), Cynthia Dougherty &amp; Jamie Bourne (OGWDW), Vanessa Leiby (ASDWA), Bill Diamond (OGWDW) &amp; Betsy Devlin (OECA)</vt:lpstr>
      <vt:lpstr>Chet Pauls (CO), Anthony DeRosa (ASDWA)  “Now, if you push this one  you’ll be able to see the Matrix”</vt:lpstr>
      <vt:lpstr>PowerPoint Presentation</vt:lpstr>
      <vt:lpstr>State/EPA Roundtable  “Zzzzzzzzzzzzzz…” </vt:lpstr>
      <vt:lpstr>PowerPoint Presentation</vt:lpstr>
      <vt:lpstr>Dave Leland (OR) – ASDWA President 1998</vt:lpstr>
      <vt:lpstr>PowerPoint Presentation</vt:lpstr>
      <vt:lpstr>Keystone, Colorado  1998 ASDWA Annual Conference</vt:lpstr>
      <vt:lpstr>PowerPoint Presentation</vt:lpstr>
      <vt:lpstr>Dave Spath (CA) – ASDWA President 1999 and 2000!!</vt:lpstr>
      <vt:lpstr>PowerPoint Presentation</vt:lpstr>
      <vt:lpstr>Alton Boozer (SC), Joe Power (AL)  Caffeine and Cookies – Keys to Success!</vt:lpstr>
      <vt:lpstr>PowerPoint Presentation</vt:lpstr>
      <vt:lpstr>ASDWA Staff:  Bridget O’Grady, Deirdre Mason, Tom Outlaw, Vanessa Leiby</vt:lpstr>
      <vt:lpstr>Gregg Grunenfelder (WA) – ASDWA President 2001  Vanessa Leiby (ASDWA), Kevin Brown (UT)</vt:lpstr>
      <vt:lpstr>PowerPoint Presentation</vt:lpstr>
      <vt:lpstr>Kevin Brown, ASDWA President 2002  </vt:lpstr>
      <vt:lpstr>Wade Miller , Jerry Biberstine (CO), Dave Spath (CA)</vt:lpstr>
      <vt:lpstr>PowerPoint Presentation</vt:lpstr>
      <vt:lpstr>Dave Spath (CA), Ed Hallock (DE), John Sadzewicz (OH), Bob Malpass (SC)  Anchoring the Front Row…Left-Hand Side</vt:lpstr>
      <vt:lpstr>Dave Leland (OR), Jim Cleland (MI), Jerry Biberstine (CO), Jon Craig (OK)  Anchoring the Front Row…Right-Hand Side</vt:lpstr>
      <vt:lpstr>PowerPoint Presentation</vt:lpstr>
      <vt:lpstr>Jay Rutherford (VT) -- ASDWA President 2003  “This Presidency stuff can be a lonely business sometimes….”</vt:lpstr>
      <vt:lpstr>PowerPoint Presentation</vt:lpstr>
      <vt:lpstr>Jeff Sexton (EPA), Barry Greenawald (PA), Doug Davenport (GA), Deirdre Mason (ASDWA), and others  State, EPA, and ASDWA Personnel “Immersing” Themselves in Key Issues</vt:lpstr>
      <vt:lpstr>Charlie Maddox (TX), Vanessa Leiby (ASDWA),  &amp; Gayle Smith (UT):    Tanned, Rested, and Ready</vt:lpstr>
      <vt:lpstr>PowerPoint Presentation</vt:lpstr>
      <vt:lpstr>Jeff Stuck (AZ), ASDWA President 2004</vt:lpstr>
      <vt:lpstr>Left to Right – Van Hoofnagle (FL), Robert Gallegos (NM), John Sadzewicz (OH), Jerry Biberstine (CO), Kevin Brown (UT), Jack Daniel (NE), Rene Pelletier (NH), Ed Hallock (DE), Dave Leland (OR), Jim Cleland (MI)</vt:lpstr>
      <vt:lpstr>PowerPoint Presentation</vt:lpstr>
      <vt:lpstr>Jim Taft (ASDWA), Jeff Stuck (AZ)   Van Hoofnagle (FL) -- ASDWA President 2005 </vt:lpstr>
      <vt:lpstr>Cynthia Dougherty and Bob Blanco (OGWDW), Jim Cleland (MI), Vanessa Leiby (ASDWA)  “I’m going to keep my head down, pretend I’m writing, and hope that Cynthia and Bob don’t come up with any new….‘initiatives’!”</vt:lpstr>
      <vt:lpstr>Bob Perciasepe (AA for Water)  “Sure, it may look easy to you, but keeping this moustache groomed is a full time job….”</vt:lpstr>
      <vt:lpstr>Darron Busch (SD), Jerry Biberstine (CO)  O.K., I’ll try some of your Colorado beer if you’ll try some of my South Dakota steak.”   </vt:lpstr>
      <vt:lpstr>Darrell Osterhoudt (MO), Bill Wong (HI)  “Hey Bill, I can’t imagine ever working for these ASDWA guys – there’s way too many details…”</vt:lpstr>
      <vt:lpstr>Bob Perciasepe (AA for Water), Cynthia Dougherty (OGWDW), Jim Cleland (MI), Jerry Biberstine (CO)  You’ve got to be kidding!”</vt:lpstr>
      <vt:lpstr>Vanessa Leiby (ASDWA),  John Sadzewicz (OH), Dave Leland (OR), Kevin Brown (UT)  Enjoying the Rockies….</vt:lpstr>
      <vt:lpstr>Vanessa Leiby (ASDWA), Dave Leland (OR), John Sadzewicz (OH)  “If you push this button, the disco ball in the ceiling starts to rotate….”</vt:lpstr>
      <vt:lpstr>PowerPoint Presentation</vt:lpstr>
      <vt:lpstr>2000 Board Left to Right – Barker Hamill (NJ), Gregg Grunenfelder (WA), Jerry Lane (MO), Gary Englund (MN), Ed Urheim (GA), Kevin Brown (UT), Jon Palm (NV), Jay Rutherford (VT), Dave Spath (CA), Saeid Kasraei (MD), Dave Leland (OR)</vt:lpstr>
      <vt:lpstr>Anthony DeRosa (ASDWA), Brendan Murphy (NRWA), Matt Corson (ASDWA), Jay Rutherford (VT), Nancy Hannan (ASDWA)   “FOJs”:  Friends of Jay</vt:lpstr>
      <vt:lpstr>Nancy Beardsley (ME), Jay Rutherford (VT), Elizabeth Corr (OGWDW)  More FOJs</vt:lpstr>
      <vt:lpstr>Barker Hamill (NJ), Vanessa Leiby (ASDWA), Mike Burke (NY)  The Region II States Brain Trust</vt:lpstr>
      <vt:lpstr>Carl Reeverts (OGWDW), Jerry Iwan (CT), Mike Burke (NY), Roger Selburg (IL)  State-EPA…uh...”Partnerships”</vt:lpstr>
      <vt:lpstr>Denise Clifford (WA), Dave Leland (OR)  A Region 10 State Administrators’ “Consultation”</vt:lpstr>
      <vt:lpstr>Matt Corson (ASDWA), Rene Pelletier (NH), Anthony DeRosa (ASDWA)  Time to Paaarrrrtttty!</vt:lpstr>
      <vt:lpstr>Jay Rutherford (VT), Vanessa Leiby (ASDWA), Jane Downing  (EPA Region 1)  “If Pedro Martinez had only been taken out of the game after the 6th inning….”</vt:lpstr>
      <vt:lpstr>Roger Selburg (IL), Darrel Plummer (KS), Dave Waldo (KS), Harold Seifert (AR)   “I thought you were going to do  ‘see no evil’!”</vt:lpstr>
      <vt:lpstr>Jerry Iwan (CT) “I have a question”</vt:lpstr>
      <vt:lpstr>Nancy Hannan (ASDWA)</vt:lpstr>
      <vt:lpstr>Cynthia Dougherty (OGWDW) and  Flying Pink Elephant  No Comment!</vt:lpstr>
      <vt:lpstr>Bob Blanco (RCAC), Vanessa Leiby (ASDWA)  Bob Blanco sporting a California tan and smile</vt:lpstr>
      <vt:lpstr>Brad Addison and Onder Serefli (GA), Alton Boozer (SC)  Stocking up on goodies from the exhibitors</vt:lpstr>
      <vt:lpstr>Van Hoofnagle (FL)  “So, before I sign up, are you from a  blue state or a red state?”</vt:lpstr>
      <vt:lpstr>Vicky Binetti (EPA Region 3), Barker, Doug McKenna (Region 2)   Way too happy for a states-EPA Roundtable…..</vt:lpstr>
      <vt:lpstr>“40 CRF 141.82………zzzzz” Names withheld</vt:lpstr>
      <vt:lpstr>Jim Cleland (MI), Jack Daniel (NE)</vt:lpstr>
      <vt:lpstr>Abe Siegel (EPA) “By the time you replace SDWIS, technology will have advanced and the new software will be built in 6 months - a year at the most”</vt:lpstr>
      <vt:lpstr>The California contingent (2001) Cindy Forbes, Rick Sakaji</vt:lpstr>
      <vt:lpstr>G Tracy Mehan – EPA AA for Water (2001)</vt:lpstr>
      <vt:lpstr>2002 Annual Conference –  Salt Lake City, UT</vt:lpstr>
      <vt:lpstr>Van Hoofnagle (FL)   “Now, I’m really getting steamed! (..and another thing -- who let in Lech Walesa of Poland to my right?”)</vt:lpstr>
      <vt:lpstr>Cynthia Dougherty (EPA) “That state goes on the bad list”</vt:lpstr>
      <vt:lpstr>Jim Taft (ASDWA) “Once I’m settled at ASDWA and see what the administrators are really like, I can always get rid of this moustache”</vt:lpstr>
      <vt:lpstr>Matt Corson (ASDWA) He looks so happy, we won’t upset him with some snarky comment</vt:lpstr>
      <vt:lpstr>2004 Annual Conference – Austin, TX</vt:lpstr>
      <vt:lpstr> Tom Maves (ASDWA):  Urban Cowboy</vt:lpstr>
      <vt:lpstr>Buck Henderson (TX), Matt Corson (ASDWA)  “Is the ‘Texas Two-Step’ anything like the ‘Hokey Pokey’?”</vt:lpstr>
      <vt:lpstr>2002 Board – Jim Cleland (MI), Jeff Stuck (AZ), Mike Burke (NY), Jay Rutherford (VT), Kevin Brown (UT), Gregg Grunenfelder (WA), Lance Nielsen (ID), Ed Hallock (DE), Vicki Ray (KY), Buck Henderson (TX), Dennis Alt (IA), Jim Melstad (MT)</vt:lpstr>
      <vt:lpstr>Ben Grumbles – EPA AA for Water</vt:lpstr>
      <vt:lpstr>Anthony DeRosa (ASDWA)  The best laid plans of mice and men  oft go astray…..</vt:lpstr>
      <vt:lpstr>Steve Heare (DWPD), Janet Pawlukiewicz (WSD), Ephraim King (SRMD)</vt:lpstr>
      <vt:lpstr>Joy Barrett (RCAP) &amp; Bridget O’Grady (ASDWA)  Chillin’ at the Conference reception</vt:lpstr>
      <vt:lpstr>Harold Seifert (AR), Tony Bennett (TX), Dave Leland (OR), Ed Hallock (DE)</vt:lpstr>
      <vt:lpstr>Cynthia Dougherty (OGWDW), Mike Shapiro (OW), Jim Taft (ASDWA), Van Hoofnagle (FL)</vt:lpstr>
      <vt:lpstr>Gregg Grunenfelder (WA) – Boston 2003  Auditioning for a spot on  “America’s Funniest Home Videos”   </vt:lpstr>
      <vt:lpstr>Anthony DeRosa (ASDWA)  “If I look really serious, they’ll all think I know what I’m doing up here….”</vt:lpstr>
      <vt:lpstr>2005 Annual Conference – St Louis, MO</vt:lpstr>
      <vt:lpstr>Chet Pauls (CO), Mark Mayer (SD), Larry Thelen (ND) None of them named Tom Sawyer</vt:lpstr>
      <vt:lpstr>Nancy Beardsley (ME) – ASDWA President 2006</vt:lpstr>
      <vt:lpstr>ASDWA New Logo - 2006</vt:lpstr>
      <vt:lpstr>PowerPoint Presentation</vt:lpstr>
      <vt:lpstr>Brad Addison (GA)  ASDWA President 2007</vt:lpstr>
      <vt:lpstr>Yu-Ting Guilaran (OGWDW), Ed Hallock (DE) “The problem with being Regulatory Committee chair is that you always have to sit through the boring regulatory sessions”</vt:lpstr>
      <vt:lpstr>Bridget O’Grady (ASDWA), Chi Ho Sham (Cadmus), Melissa Parker (MS) “And the winner is…”</vt:lpstr>
      <vt:lpstr>Lance Nielsen (ID) – ASDWA President 2008</vt:lpstr>
      <vt:lpstr>Mike Baker (OH), ASDWA President Introduces EPA Administrator Lisa Jackson at the 2009 Member Meeting</vt:lpstr>
      <vt:lpstr>2009 Summer Board Meeting  Leaving for a 3 hour tour, a 3 hour tour….. </vt:lpstr>
      <vt:lpstr>Darrell Osterhoudt (ASDWA)  “their tiny ship was tossed….” </vt:lpstr>
      <vt:lpstr>Jill Jonas (WI) – ASDWA President 2011</vt:lpstr>
      <vt:lpstr>Wes Kleene (VA)</vt:lpstr>
      <vt:lpstr>Denise Clifford (WA), Lance Nielsen (ID), John Calkins (AZ), Mike Baker (OH)  “Then the police told me to face left,  like this” </vt:lpstr>
      <vt:lpstr>Denise Clifford (WA), Lance Nielsen (ID), John Calkins (AZ)  “No matter how funny you think it is, being seasick is no joke”</vt:lpstr>
      <vt:lpstr>Karen Irion (LA) “ Don’t ask what I had to do to get all these”</vt:lpstr>
      <vt:lpstr>Peter Silva – EPA AA for Water (2009) Seriously – does anyone really remember him?</vt:lpstr>
      <vt:lpstr>Chuck Job (EPA), Jon Dilliard (MT)</vt:lpstr>
      <vt:lpstr>Denise Clifford (WA) –  ASDWA President Queen 2010</vt:lpstr>
      <vt:lpstr>Ed Hallock (DE) –  ASDWA President 2012</vt:lpstr>
      <vt:lpstr>PowerPoint Presentation</vt:lpstr>
      <vt:lpstr>Sarah Pillsbury –  ASDWA President 2013</vt:lpstr>
      <vt:lpstr>Dorothy Taft (musical spouse) “Hummmm………..”</vt:lpstr>
      <vt:lpstr>John Calkins (AZ) –  ASDWA President 2014</vt:lpstr>
      <vt:lpstr>SDWIS Pool Championship!</vt:lpstr>
      <vt:lpstr>PowerPoint Presentation</vt:lpstr>
      <vt:lpstr>Steve Sturgess (MO) –  ASDWA President 2015 </vt:lpstr>
      <vt:lpstr>PowerPoint Presentation</vt:lpstr>
      <vt:lpstr>PowerPoint Presentation</vt:lpstr>
      <vt:lpstr>ASDWA Board of Directors 2017</vt:lpstr>
      <vt:lpstr>PowerPoint Presentation</vt:lpstr>
      <vt:lpstr>Team ASDWA (2023) at Bealeton</vt:lpstr>
      <vt:lpstr>ASDWA’s Executive Directors</vt:lpstr>
      <vt:lpstr>PowerPoint Presentation</vt:lpstr>
      <vt:lpstr>Welcome Carsen and Holly!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an Idea or a Product</dc:title>
  <dc:creator>Anthony R. DeRosa</dc:creator>
  <cp:lastModifiedBy>Anthony DeRosa</cp:lastModifiedBy>
  <cp:revision>106</cp:revision>
  <cp:lastPrinted>1601-01-01T00:00:00Z</cp:lastPrinted>
  <dcterms:created xsi:type="dcterms:W3CDTF">2005-09-02T16:05:35Z</dcterms:created>
  <dcterms:modified xsi:type="dcterms:W3CDTF">2024-12-13T19:28:29Z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0x010100840ACF44DD843F4B942F5D8982D0CBC9</vt:lpwstr>
  </property>
  <property fmtid="{D5CDD505-2E9C-101B-9397-08002B2CF9AE}" pid="3" name="MediaServiceImageTags">
    <vt:lpwstr/>
  </property>
</Properties>
</file>