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8"/>
  </p:notesMasterIdLst>
  <p:sldIdLst>
    <p:sldId id="364" r:id="rId3"/>
    <p:sldId id="257" r:id="rId4"/>
    <p:sldId id="297" r:id="rId5"/>
    <p:sldId id="304" r:id="rId6"/>
    <p:sldId id="305" r:id="rId7"/>
    <p:sldId id="306" r:id="rId8"/>
    <p:sldId id="307" r:id="rId9"/>
    <p:sldId id="308" r:id="rId10"/>
    <p:sldId id="309" r:id="rId11"/>
    <p:sldId id="310" r:id="rId12"/>
    <p:sldId id="482" r:id="rId13"/>
    <p:sldId id="483" r:id="rId14"/>
    <p:sldId id="484" r:id="rId15"/>
    <p:sldId id="490" r:id="rId16"/>
    <p:sldId id="486" r:id="rId17"/>
    <p:sldId id="287" r:id="rId18"/>
    <p:sldId id="506" r:id="rId19"/>
    <p:sldId id="497" r:id="rId20"/>
    <p:sldId id="507" r:id="rId21"/>
    <p:sldId id="508" r:id="rId22"/>
    <p:sldId id="505" r:id="rId23"/>
    <p:sldId id="509" r:id="rId24"/>
    <p:sldId id="504" r:id="rId25"/>
    <p:sldId id="511" r:id="rId26"/>
    <p:sldId id="52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85" d="100"/>
          <a:sy n="85" d="100"/>
        </p:scale>
        <p:origin x="48"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evinLetterly\AppData\Local\Microsoft\Windows\INetCache\Content.Outlook\92F2X7P8\National%20DBP%20and%20Turbidity%20Data%20Charts%202012%20-%20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evinLetterly\AppData\Local\Microsoft\Windows\INetCache\Content.Outlook\92F2X7P8\National%20DBP%20and%20Turbidity%20Data%20Charts%202012%20-%20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20" normalizeH="0" baseline="0">
                <a:solidFill>
                  <a:sysClr val="windowText" lastClr="000000"/>
                </a:solidFill>
                <a:latin typeface="+mn-lt"/>
                <a:ea typeface="+mn-ea"/>
                <a:cs typeface="+mn-cs"/>
              </a:defRPr>
            </a:pPr>
            <a:r>
              <a:rPr lang="en-US" sz="1400" cap="none" spc="0" baseline="0">
                <a:solidFill>
                  <a:sysClr val="windowText" lastClr="000000"/>
                </a:solidFill>
              </a:rPr>
              <a:t>Percentage of AWOP state population served water at 95th percentile turbidity levels</a:t>
            </a:r>
          </a:p>
          <a:p>
            <a:pPr>
              <a:defRPr sz="1400">
                <a:solidFill>
                  <a:sysClr val="windowText" lastClr="000000"/>
                </a:solidFill>
              </a:defRPr>
            </a:pPr>
            <a:endParaRPr lang="en-US" sz="1400" cap="none" spc="0" baseline="0">
              <a:solidFill>
                <a:sysClr val="windowText" lastClr="000000"/>
              </a:solidFill>
            </a:endParaRPr>
          </a:p>
        </c:rich>
      </c:tx>
      <c:layout>
        <c:manualLayout>
          <c:xMode val="edge"/>
          <c:yMode val="edge"/>
          <c:x val="0.20624101768058975"/>
          <c:y val="2.0236935903916609E-2"/>
        </c:manualLayout>
      </c:layout>
      <c:overlay val="0"/>
      <c:spPr>
        <a:noFill/>
        <a:ln>
          <a:noFill/>
        </a:ln>
        <a:effectLst/>
      </c:spPr>
      <c:txPr>
        <a:bodyPr rot="0" spcFirstLastPara="1" vertOverflow="ellipsis" vert="horz" wrap="square" anchor="ctr" anchorCtr="1"/>
        <a:lstStyle/>
        <a:p>
          <a:pPr>
            <a:defRPr sz="1400" b="1" i="0" u="none" strike="noStrike" kern="1200" cap="all" spc="120" normalizeH="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Turbidity!$I$2:$I$3</c:f>
              <c:strCache>
                <c:ptCount val="2"/>
                <c:pt idx="0">
                  <c:v>Percent Population Served</c:v>
                </c:pt>
                <c:pt idx="1">
                  <c:v>≤0.10 NTU</c:v>
                </c:pt>
              </c:strCache>
            </c:strRef>
          </c:tx>
          <c:spPr>
            <a:solidFill>
              <a:schemeClr val="accent1"/>
            </a:solidFill>
            <a:ln>
              <a:noFill/>
            </a:ln>
            <a:effectLst/>
          </c:spPr>
          <c:invertIfNegative val="0"/>
          <c:dLbls>
            <c:numFmt formatCode="#,##0" sourceLinked="0"/>
            <c:spPr>
              <a:noFill/>
              <a:ln>
                <a:no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Turbidity!$H$4:$H$11</c:f>
              <c:numCache>
                <c:formatCode>General</c:formatCode>
                <c:ptCount val="8"/>
                <c:pt idx="0">
                  <c:v>2012</c:v>
                </c:pt>
                <c:pt idx="1">
                  <c:v>2013</c:v>
                </c:pt>
                <c:pt idx="2">
                  <c:v>2014</c:v>
                </c:pt>
                <c:pt idx="3">
                  <c:v>2015</c:v>
                </c:pt>
                <c:pt idx="4">
                  <c:v>2016</c:v>
                </c:pt>
                <c:pt idx="5">
                  <c:v>2017</c:v>
                </c:pt>
                <c:pt idx="6">
                  <c:v>2018</c:v>
                </c:pt>
                <c:pt idx="7" formatCode="0">
                  <c:v>2019</c:v>
                </c:pt>
              </c:numCache>
            </c:numRef>
          </c:cat>
          <c:val>
            <c:numRef>
              <c:f>Turbidity!$I$4:$I$11</c:f>
              <c:numCache>
                <c:formatCode>0</c:formatCode>
                <c:ptCount val="8"/>
                <c:pt idx="0">
                  <c:v>53</c:v>
                </c:pt>
                <c:pt idx="1">
                  <c:v>48.152352709664079</c:v>
                </c:pt>
                <c:pt idx="2">
                  <c:v>56.68962564779482</c:v>
                </c:pt>
                <c:pt idx="3">
                  <c:v>58</c:v>
                </c:pt>
                <c:pt idx="4">
                  <c:v>62.160969999999999</c:v>
                </c:pt>
                <c:pt idx="5">
                  <c:v>78</c:v>
                </c:pt>
                <c:pt idx="6">
                  <c:v>78.927199999999999</c:v>
                </c:pt>
                <c:pt idx="7">
                  <c:v>81</c:v>
                </c:pt>
              </c:numCache>
            </c:numRef>
          </c:val>
          <c:extLst>
            <c:ext xmlns:c16="http://schemas.microsoft.com/office/drawing/2014/chart" uri="{C3380CC4-5D6E-409C-BE32-E72D297353CC}">
              <c16:uniqueId val="{00000000-0648-4F4B-A9F9-AA4BCF422B5A}"/>
            </c:ext>
          </c:extLst>
        </c:ser>
        <c:ser>
          <c:idx val="1"/>
          <c:order val="1"/>
          <c:tx>
            <c:strRef>
              <c:f>Turbidity!$J$2:$J$3</c:f>
              <c:strCache>
                <c:ptCount val="2"/>
                <c:pt idx="0">
                  <c:v>Percent Population Served</c:v>
                </c:pt>
                <c:pt idx="1">
                  <c:v>≤0.20 NTU</c:v>
                </c:pt>
              </c:strCache>
            </c:strRef>
          </c:tx>
          <c:spPr>
            <a:solidFill>
              <a:schemeClr val="accent2"/>
            </a:solidFill>
            <a:ln>
              <a:noFill/>
            </a:ln>
            <a:effectLst/>
          </c:spPr>
          <c:invertIfNegative val="0"/>
          <c:dLbls>
            <c:numFmt formatCode="#,##0" sourceLinked="0"/>
            <c:spPr>
              <a:noFill/>
              <a:ln>
                <a:no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Turbidity!$H$4:$H$11</c:f>
              <c:numCache>
                <c:formatCode>General</c:formatCode>
                <c:ptCount val="8"/>
                <c:pt idx="0">
                  <c:v>2012</c:v>
                </c:pt>
                <c:pt idx="1">
                  <c:v>2013</c:v>
                </c:pt>
                <c:pt idx="2">
                  <c:v>2014</c:v>
                </c:pt>
                <c:pt idx="3">
                  <c:v>2015</c:v>
                </c:pt>
                <c:pt idx="4">
                  <c:v>2016</c:v>
                </c:pt>
                <c:pt idx="5">
                  <c:v>2017</c:v>
                </c:pt>
                <c:pt idx="6">
                  <c:v>2018</c:v>
                </c:pt>
                <c:pt idx="7" formatCode="0">
                  <c:v>2019</c:v>
                </c:pt>
              </c:numCache>
            </c:numRef>
          </c:cat>
          <c:val>
            <c:numRef>
              <c:f>Turbidity!$J$4:$J$11</c:f>
              <c:numCache>
                <c:formatCode>0</c:formatCode>
                <c:ptCount val="8"/>
                <c:pt idx="0">
                  <c:v>93</c:v>
                </c:pt>
                <c:pt idx="1">
                  <c:v>96.069519052982571</c:v>
                </c:pt>
                <c:pt idx="2">
                  <c:v>96.212990274314436</c:v>
                </c:pt>
                <c:pt idx="3">
                  <c:v>80.948219122832526</c:v>
                </c:pt>
                <c:pt idx="4">
                  <c:v>84.104330000000004</c:v>
                </c:pt>
                <c:pt idx="5">
                  <c:v>95.904499999999999</c:v>
                </c:pt>
                <c:pt idx="6">
                  <c:v>96.666300000000007</c:v>
                </c:pt>
                <c:pt idx="7">
                  <c:v>97</c:v>
                </c:pt>
              </c:numCache>
            </c:numRef>
          </c:val>
          <c:extLst>
            <c:ext xmlns:c16="http://schemas.microsoft.com/office/drawing/2014/chart" uri="{C3380CC4-5D6E-409C-BE32-E72D297353CC}">
              <c16:uniqueId val="{00000001-0648-4F4B-A9F9-AA4BCF422B5A}"/>
            </c:ext>
          </c:extLst>
        </c:ser>
        <c:ser>
          <c:idx val="2"/>
          <c:order val="2"/>
          <c:tx>
            <c:strRef>
              <c:f>Turbidity!$K$2:$K$3</c:f>
              <c:strCache>
                <c:ptCount val="2"/>
                <c:pt idx="0">
                  <c:v>Percent Population Served</c:v>
                </c:pt>
                <c:pt idx="1">
                  <c:v>≤0.30NTU</c:v>
                </c:pt>
              </c:strCache>
            </c:strRef>
          </c:tx>
          <c:spPr>
            <a:solidFill>
              <a:schemeClr val="accent6"/>
            </a:solidFill>
            <a:ln>
              <a:solidFill>
                <a:schemeClr val="accent6"/>
              </a:solidFill>
            </a:ln>
            <a:effectLst/>
          </c:spPr>
          <c:invertIfNegative val="0"/>
          <c:dLbls>
            <c:numFmt formatCode="#,##0" sourceLinked="0"/>
            <c:spPr>
              <a:noFill/>
              <a:ln>
                <a:no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Turbidity!$H$4:$H$11</c:f>
              <c:numCache>
                <c:formatCode>General</c:formatCode>
                <c:ptCount val="8"/>
                <c:pt idx="0">
                  <c:v>2012</c:v>
                </c:pt>
                <c:pt idx="1">
                  <c:v>2013</c:v>
                </c:pt>
                <c:pt idx="2">
                  <c:v>2014</c:v>
                </c:pt>
                <c:pt idx="3">
                  <c:v>2015</c:v>
                </c:pt>
                <c:pt idx="4">
                  <c:v>2016</c:v>
                </c:pt>
                <c:pt idx="5">
                  <c:v>2017</c:v>
                </c:pt>
                <c:pt idx="6">
                  <c:v>2018</c:v>
                </c:pt>
                <c:pt idx="7" formatCode="0">
                  <c:v>2019</c:v>
                </c:pt>
              </c:numCache>
            </c:numRef>
          </c:cat>
          <c:val>
            <c:numRef>
              <c:f>Turbidity!$K$4:$K$11</c:f>
              <c:numCache>
                <c:formatCode>0</c:formatCode>
                <c:ptCount val="8"/>
                <c:pt idx="0">
                  <c:v>100</c:v>
                </c:pt>
                <c:pt idx="1">
                  <c:v>99.817686865088291</c:v>
                </c:pt>
                <c:pt idx="2">
                  <c:v>99.827192768724032</c:v>
                </c:pt>
                <c:pt idx="3">
                  <c:v>96.177492603583758</c:v>
                </c:pt>
                <c:pt idx="4">
                  <c:v>98.661580000000001</c:v>
                </c:pt>
                <c:pt idx="5">
                  <c:v>99.725700000000003</c:v>
                </c:pt>
                <c:pt idx="6">
                  <c:v>99.730419999999995</c:v>
                </c:pt>
                <c:pt idx="7">
                  <c:v>100</c:v>
                </c:pt>
              </c:numCache>
            </c:numRef>
          </c:val>
          <c:extLst>
            <c:ext xmlns:c16="http://schemas.microsoft.com/office/drawing/2014/chart" uri="{C3380CC4-5D6E-409C-BE32-E72D297353CC}">
              <c16:uniqueId val="{00000002-0648-4F4B-A9F9-AA4BCF422B5A}"/>
            </c:ext>
          </c:extLst>
        </c:ser>
        <c:ser>
          <c:idx val="3"/>
          <c:order val="3"/>
          <c:tx>
            <c:strRef>
              <c:f>Turbidity!$L$2:$L$3</c:f>
              <c:strCache>
                <c:ptCount val="2"/>
                <c:pt idx="0">
                  <c:v>Percent Population Served</c:v>
                </c:pt>
                <c:pt idx="1">
                  <c:v>&gt;0.30 NTU</c:v>
                </c:pt>
              </c:strCache>
            </c:strRef>
          </c:tx>
          <c:spPr>
            <a:solidFill>
              <a:srgbClr val="C00000"/>
            </a:solidFill>
            <a:ln>
              <a:solidFill>
                <a:srgbClr val="C00000"/>
              </a:solidFill>
            </a:ln>
            <a:effectLst/>
          </c:spPr>
          <c:invertIfNegative val="0"/>
          <c:dLbls>
            <c:numFmt formatCode="#,##0" sourceLinked="0"/>
            <c:spPr>
              <a:noFill/>
              <a:ln>
                <a:no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Turbidity!$H$4:$H$11</c:f>
              <c:numCache>
                <c:formatCode>General</c:formatCode>
                <c:ptCount val="8"/>
                <c:pt idx="0">
                  <c:v>2012</c:v>
                </c:pt>
                <c:pt idx="1">
                  <c:v>2013</c:v>
                </c:pt>
                <c:pt idx="2">
                  <c:v>2014</c:v>
                </c:pt>
                <c:pt idx="3">
                  <c:v>2015</c:v>
                </c:pt>
                <c:pt idx="4">
                  <c:v>2016</c:v>
                </c:pt>
                <c:pt idx="5">
                  <c:v>2017</c:v>
                </c:pt>
                <c:pt idx="6">
                  <c:v>2018</c:v>
                </c:pt>
                <c:pt idx="7" formatCode="0">
                  <c:v>2019</c:v>
                </c:pt>
              </c:numCache>
            </c:numRef>
          </c:cat>
          <c:val>
            <c:numRef>
              <c:f>Turbidity!$L$4:$L$11</c:f>
              <c:numCache>
                <c:formatCode>0</c:formatCode>
                <c:ptCount val="8"/>
                <c:pt idx="0">
                  <c:v>0</c:v>
                </c:pt>
                <c:pt idx="1">
                  <c:v>0.18231313491170908</c:v>
                </c:pt>
                <c:pt idx="2">
                  <c:v>0.17280723127596787</c:v>
                </c:pt>
                <c:pt idx="3">
                  <c:v>3.8225073964162419</c:v>
                </c:pt>
                <c:pt idx="4">
                  <c:v>1.3384199999999993</c:v>
                </c:pt>
                <c:pt idx="5">
                  <c:v>0.27429999999999666</c:v>
                </c:pt>
                <c:pt idx="6">
                  <c:v>0.26958000000000482</c:v>
                </c:pt>
                <c:pt idx="7">
                  <c:v>0</c:v>
                </c:pt>
              </c:numCache>
            </c:numRef>
          </c:val>
          <c:extLst>
            <c:ext xmlns:c16="http://schemas.microsoft.com/office/drawing/2014/chart" uri="{C3380CC4-5D6E-409C-BE32-E72D297353CC}">
              <c16:uniqueId val="{00000003-0648-4F4B-A9F9-AA4BCF422B5A}"/>
            </c:ext>
          </c:extLst>
        </c:ser>
        <c:dLbls>
          <c:dLblPos val="outEnd"/>
          <c:showLegendKey val="0"/>
          <c:showVal val="1"/>
          <c:showCatName val="0"/>
          <c:showSerName val="0"/>
          <c:showPercent val="0"/>
          <c:showBubbleSize val="0"/>
        </c:dLbls>
        <c:gapWidth val="444"/>
        <c:overlap val="-90"/>
        <c:axId val="713242928"/>
        <c:axId val="543457744"/>
      </c:barChart>
      <c:catAx>
        <c:axId val="713242928"/>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ysClr val="windowText" lastClr="000000"/>
                </a:solidFill>
                <a:latin typeface="+mn-lt"/>
                <a:ea typeface="+mn-ea"/>
                <a:cs typeface="+mn-cs"/>
              </a:defRPr>
            </a:pPr>
            <a:endParaRPr lang="en-US"/>
          </a:p>
        </c:txPr>
        <c:crossAx val="543457744"/>
        <c:crosses val="autoZero"/>
        <c:auto val="1"/>
        <c:lblAlgn val="ctr"/>
        <c:lblOffset val="100"/>
        <c:noMultiLvlLbl val="0"/>
      </c:catAx>
      <c:valAx>
        <c:axId val="543457744"/>
        <c:scaling>
          <c:orientation val="minMax"/>
        </c:scaling>
        <c:delete val="1"/>
        <c:axPos val="l"/>
        <c:numFmt formatCode="0" sourceLinked="1"/>
        <c:majorTickMark val="none"/>
        <c:minorTickMark val="none"/>
        <c:tickLblPos val="nextTo"/>
        <c:crossAx val="713242928"/>
        <c:crosses val="autoZero"/>
        <c:crossBetween val="between"/>
      </c:valAx>
      <c:spPr>
        <a:noFill/>
        <a:ln>
          <a:noFill/>
        </a:ln>
        <a:effectLst/>
      </c:spPr>
    </c:plotArea>
    <c:legend>
      <c:legendPos val="t"/>
      <c:layout>
        <c:manualLayout>
          <c:xMode val="edge"/>
          <c:yMode val="edge"/>
          <c:x val="5.4757676345523913E-2"/>
          <c:y val="0.1868076109936575"/>
          <c:w val="0.91269644047848952"/>
          <c:h val="9.0909756787801096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b="1">
                <a:solidFill>
                  <a:sysClr val="windowText" lastClr="000000"/>
                </a:solidFill>
              </a:rPr>
              <a:t>Percent Population Served by Systems Meeting AWOP Goals</a:t>
            </a:r>
          </a:p>
        </c:rich>
      </c:tx>
      <c:layout>
        <c:manualLayout>
          <c:xMode val="edge"/>
          <c:yMode val="edge"/>
          <c:x val="0.25513532275856821"/>
          <c:y val="2.7149120569351311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DBPs!$C$16</c:f>
              <c:strCache>
                <c:ptCount val="1"/>
                <c:pt idx="0">
                  <c:v>TTHM</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DBPs!$B$17:$B$23</c:f>
              <c:numCache>
                <c:formatCode>General</c:formatCode>
                <c:ptCount val="7"/>
                <c:pt idx="0">
                  <c:v>2013</c:v>
                </c:pt>
                <c:pt idx="1">
                  <c:v>2014</c:v>
                </c:pt>
                <c:pt idx="2">
                  <c:v>2015</c:v>
                </c:pt>
                <c:pt idx="3">
                  <c:v>2016</c:v>
                </c:pt>
                <c:pt idx="4">
                  <c:v>2017</c:v>
                </c:pt>
                <c:pt idx="5">
                  <c:v>2018</c:v>
                </c:pt>
                <c:pt idx="6">
                  <c:v>2019</c:v>
                </c:pt>
              </c:numCache>
            </c:numRef>
          </c:cat>
          <c:val>
            <c:numRef>
              <c:f>DBPs!$C$17:$C$23</c:f>
              <c:numCache>
                <c:formatCode>0</c:formatCode>
                <c:ptCount val="7"/>
                <c:pt idx="0">
                  <c:v>92</c:v>
                </c:pt>
                <c:pt idx="1">
                  <c:v>92</c:v>
                </c:pt>
                <c:pt idx="2">
                  <c:v>82</c:v>
                </c:pt>
                <c:pt idx="3">
                  <c:v>94</c:v>
                </c:pt>
                <c:pt idx="4">
                  <c:v>90</c:v>
                </c:pt>
                <c:pt idx="5">
                  <c:v>96</c:v>
                </c:pt>
                <c:pt idx="6">
                  <c:v>93</c:v>
                </c:pt>
              </c:numCache>
            </c:numRef>
          </c:val>
          <c:extLst>
            <c:ext xmlns:c16="http://schemas.microsoft.com/office/drawing/2014/chart" uri="{C3380CC4-5D6E-409C-BE32-E72D297353CC}">
              <c16:uniqueId val="{00000000-6452-4BC1-8A69-B498DEA09752}"/>
            </c:ext>
          </c:extLst>
        </c:ser>
        <c:ser>
          <c:idx val="1"/>
          <c:order val="1"/>
          <c:tx>
            <c:strRef>
              <c:f>DBPs!$D$16</c:f>
              <c:strCache>
                <c:ptCount val="1"/>
                <c:pt idx="0">
                  <c:v>HAA5</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DBPs!$B$17:$B$23</c:f>
              <c:numCache>
                <c:formatCode>General</c:formatCode>
                <c:ptCount val="7"/>
                <c:pt idx="0">
                  <c:v>2013</c:v>
                </c:pt>
                <c:pt idx="1">
                  <c:v>2014</c:v>
                </c:pt>
                <c:pt idx="2">
                  <c:v>2015</c:v>
                </c:pt>
                <c:pt idx="3">
                  <c:v>2016</c:v>
                </c:pt>
                <c:pt idx="4">
                  <c:v>2017</c:v>
                </c:pt>
                <c:pt idx="5">
                  <c:v>2018</c:v>
                </c:pt>
                <c:pt idx="6">
                  <c:v>2019</c:v>
                </c:pt>
              </c:numCache>
            </c:numRef>
          </c:cat>
          <c:val>
            <c:numRef>
              <c:f>DBPs!$D$17:$D$23</c:f>
              <c:numCache>
                <c:formatCode>0</c:formatCode>
                <c:ptCount val="7"/>
                <c:pt idx="0">
                  <c:v>96</c:v>
                </c:pt>
                <c:pt idx="1">
                  <c:v>98</c:v>
                </c:pt>
                <c:pt idx="2">
                  <c:v>90</c:v>
                </c:pt>
                <c:pt idx="3">
                  <c:v>81</c:v>
                </c:pt>
                <c:pt idx="4">
                  <c:v>94</c:v>
                </c:pt>
                <c:pt idx="5">
                  <c:v>81</c:v>
                </c:pt>
                <c:pt idx="6">
                  <c:v>93</c:v>
                </c:pt>
              </c:numCache>
            </c:numRef>
          </c:val>
          <c:extLst>
            <c:ext xmlns:c16="http://schemas.microsoft.com/office/drawing/2014/chart" uri="{C3380CC4-5D6E-409C-BE32-E72D297353CC}">
              <c16:uniqueId val="{00000001-6452-4BC1-8A69-B498DEA09752}"/>
            </c:ext>
          </c:extLst>
        </c:ser>
        <c:dLbls>
          <c:dLblPos val="inEnd"/>
          <c:showLegendKey val="0"/>
          <c:showVal val="1"/>
          <c:showCatName val="0"/>
          <c:showSerName val="0"/>
          <c:showPercent val="0"/>
          <c:showBubbleSize val="0"/>
        </c:dLbls>
        <c:gapWidth val="194"/>
        <c:overlap val="-24"/>
        <c:axId val="766143312"/>
        <c:axId val="689577728"/>
      </c:barChart>
      <c:catAx>
        <c:axId val="76614331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689577728"/>
        <c:crosses val="autoZero"/>
        <c:auto val="1"/>
        <c:lblAlgn val="ctr"/>
        <c:lblOffset val="100"/>
        <c:noMultiLvlLbl val="0"/>
      </c:catAx>
      <c:valAx>
        <c:axId val="689577728"/>
        <c:scaling>
          <c:orientation val="minMax"/>
          <c:max val="100"/>
        </c:scaling>
        <c:delete val="1"/>
        <c:axPos val="l"/>
        <c:majorGridlines>
          <c:spPr>
            <a:ln w="9525" cap="flat" cmpd="sng" algn="ctr">
              <a:solidFill>
                <a:schemeClr val="tx2">
                  <a:lumMod val="15000"/>
                  <a:lumOff val="85000"/>
                </a:schemeClr>
              </a:solidFill>
              <a:round/>
            </a:ln>
            <a:effectLst/>
          </c:spPr>
        </c:majorGridlines>
        <c:numFmt formatCode="0" sourceLinked="1"/>
        <c:majorTickMark val="out"/>
        <c:minorTickMark val="none"/>
        <c:tickLblPos val="nextTo"/>
        <c:crossAx val="766143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dirty="0"/>
              <a:t>DBP Optimized System Population Served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clustered"/>
        <c:varyColors val="0"/>
        <c:ser>
          <c:idx val="0"/>
          <c:order val="0"/>
          <c:tx>
            <c:strRef>
              <c:f>'Population Served'!$F$243</c:f>
              <c:strCache>
                <c:ptCount val="1"/>
                <c:pt idx="0">
                  <c:v>Population</c:v>
                </c:pt>
              </c:strCache>
            </c:strRef>
          </c:tx>
          <c:spPr>
            <a:solidFill>
              <a:srgbClr val="17406D"/>
            </a:solidFill>
            <a:ln>
              <a:noFill/>
            </a:ln>
            <a:effectLst/>
          </c:spPr>
          <c:invertIfNegative val="0"/>
          <c:cat>
            <c:numRef>
              <c:f>'Population Served'!$G$242:$I$242</c:f>
              <c:numCache>
                <c:formatCode>General</c:formatCode>
                <c:ptCount val="3"/>
                <c:pt idx="0">
                  <c:v>2018</c:v>
                </c:pt>
                <c:pt idx="1">
                  <c:v>2019</c:v>
                </c:pt>
                <c:pt idx="2">
                  <c:v>2020</c:v>
                </c:pt>
              </c:numCache>
            </c:numRef>
          </c:cat>
          <c:val>
            <c:numRef>
              <c:f>'Population Served'!$G$243:$I$243</c:f>
              <c:numCache>
                <c:formatCode>General</c:formatCode>
                <c:ptCount val="3"/>
                <c:pt idx="0">
                  <c:v>3838067</c:v>
                </c:pt>
                <c:pt idx="1">
                  <c:v>2569138</c:v>
                </c:pt>
                <c:pt idx="2">
                  <c:v>2832941</c:v>
                </c:pt>
              </c:numCache>
            </c:numRef>
          </c:val>
          <c:extLst>
            <c:ext xmlns:c16="http://schemas.microsoft.com/office/drawing/2014/chart" uri="{C3380CC4-5D6E-409C-BE32-E72D297353CC}">
              <c16:uniqueId val="{00000000-756E-48CB-B22F-8FBEF87F030A}"/>
            </c:ext>
          </c:extLst>
        </c:ser>
        <c:dLbls>
          <c:showLegendKey val="0"/>
          <c:showVal val="0"/>
          <c:showCatName val="0"/>
          <c:showSerName val="0"/>
          <c:showPercent val="0"/>
          <c:showBubbleSize val="0"/>
        </c:dLbls>
        <c:gapWidth val="219"/>
        <c:overlap val="-27"/>
        <c:axId val="220561384"/>
        <c:axId val="220555896"/>
      </c:barChart>
      <c:lineChart>
        <c:grouping val="standard"/>
        <c:varyColors val="0"/>
        <c:ser>
          <c:idx val="1"/>
          <c:order val="1"/>
          <c:tx>
            <c:strRef>
              <c:f>'Population Served'!$F$244</c:f>
              <c:strCache>
                <c:ptCount val="1"/>
                <c:pt idx="0">
                  <c:v># Systems</c:v>
                </c:pt>
              </c:strCache>
            </c:strRef>
          </c:tx>
          <c:spPr>
            <a:ln w="28575" cap="rnd">
              <a:solidFill>
                <a:srgbClr val="F1C575"/>
              </a:solidFill>
              <a:round/>
            </a:ln>
            <a:effectLst/>
          </c:spPr>
          <c:marker>
            <c:symbol val="none"/>
          </c:marker>
          <c:cat>
            <c:numRef>
              <c:f>'Population Served'!$G$242:$I$242</c:f>
              <c:numCache>
                <c:formatCode>General</c:formatCode>
                <c:ptCount val="3"/>
                <c:pt idx="0">
                  <c:v>2018</c:v>
                </c:pt>
                <c:pt idx="1">
                  <c:v>2019</c:v>
                </c:pt>
                <c:pt idx="2">
                  <c:v>2020</c:v>
                </c:pt>
              </c:numCache>
            </c:numRef>
          </c:cat>
          <c:val>
            <c:numRef>
              <c:f>'Population Served'!$G$244:$I$244</c:f>
              <c:numCache>
                <c:formatCode>General</c:formatCode>
                <c:ptCount val="3"/>
                <c:pt idx="0">
                  <c:v>323</c:v>
                </c:pt>
                <c:pt idx="1">
                  <c:v>227</c:v>
                </c:pt>
                <c:pt idx="2">
                  <c:v>247</c:v>
                </c:pt>
              </c:numCache>
            </c:numRef>
          </c:val>
          <c:smooth val="0"/>
          <c:extLst>
            <c:ext xmlns:c16="http://schemas.microsoft.com/office/drawing/2014/chart" uri="{C3380CC4-5D6E-409C-BE32-E72D297353CC}">
              <c16:uniqueId val="{00000001-756E-48CB-B22F-8FBEF87F030A}"/>
            </c:ext>
          </c:extLst>
        </c:ser>
        <c:dLbls>
          <c:showLegendKey val="0"/>
          <c:showVal val="0"/>
          <c:showCatName val="0"/>
          <c:showSerName val="0"/>
          <c:showPercent val="0"/>
          <c:showBubbleSize val="0"/>
        </c:dLbls>
        <c:marker val="1"/>
        <c:smooth val="0"/>
        <c:axId val="98798040"/>
        <c:axId val="98793336"/>
      </c:lineChart>
      <c:catAx>
        <c:axId val="220561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220555896"/>
        <c:crosses val="autoZero"/>
        <c:auto val="1"/>
        <c:lblAlgn val="ctr"/>
        <c:lblOffset val="100"/>
        <c:noMultiLvlLbl val="0"/>
      </c:catAx>
      <c:valAx>
        <c:axId val="220555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220561384"/>
        <c:crosses val="autoZero"/>
        <c:crossBetween val="between"/>
      </c:valAx>
      <c:valAx>
        <c:axId val="9879333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98798040"/>
        <c:crosses val="max"/>
        <c:crossBetween val="between"/>
      </c:valAx>
      <c:catAx>
        <c:axId val="98798040"/>
        <c:scaling>
          <c:orientation val="minMax"/>
        </c:scaling>
        <c:delete val="1"/>
        <c:axPos val="b"/>
        <c:numFmt formatCode="General" sourceLinked="1"/>
        <c:majorTickMark val="out"/>
        <c:minorTickMark val="none"/>
        <c:tickLblPos val="nextTo"/>
        <c:crossAx val="987933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legend>
    <c:plotVisOnly val="1"/>
    <c:dispBlanksAs val="gap"/>
    <c:showDLblsOverMax val="0"/>
  </c:chart>
  <c:spPr>
    <a:noFill/>
    <a:ln>
      <a:solidFill>
        <a:sysClr val="window" lastClr="FFFFFF">
          <a:lumMod val="85000"/>
        </a:sysClr>
      </a:solidFill>
    </a:ln>
    <a:effectLst/>
  </c:spPr>
  <c:txPr>
    <a:bodyPr/>
    <a:lstStyle/>
    <a:p>
      <a:pPr>
        <a:defRPr>
          <a:latin typeface="Cambria" panose="02040503050406030204" pitchFamily="18" charset="0"/>
          <a:ea typeface="Cambria" panose="020405030504060302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087D0-E0CC-4A0A-B32D-A45BAE5C2A12}" type="datetimeFigureOut">
              <a:rPr lang="en-US" smtClean="0"/>
              <a:t>7/29/2021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45109-80AA-44EC-A437-6E4D061063E0}" type="slidenum">
              <a:rPr lang="en-US" smtClean="0"/>
              <a:t>‹#›</a:t>
            </a:fld>
            <a:endParaRPr lang="en-US"/>
          </a:p>
        </p:txBody>
      </p:sp>
    </p:spTree>
    <p:extLst>
      <p:ext uri="{BB962C8B-B14F-4D97-AF65-F5344CB8AC3E}">
        <p14:creationId xmlns:p14="http://schemas.microsoft.com/office/powerpoint/2010/main" val="280038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BC840-171E-4A28-AE29-294C5B09FB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33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TSC tracks performance across the entire national AWOP network.</a:t>
            </a:r>
          </a:p>
          <a:p>
            <a:pPr marL="171450" indent="-171450">
              <a:buFont typeface="Arial" panose="020B0604020202020204" pitchFamily="34" charset="0"/>
              <a:buChar char="•"/>
            </a:pPr>
            <a:r>
              <a:rPr lang="en-US" dirty="0"/>
              <a:t>We also develop an “X-Graph” similar to the WA DOH, but instead of plotting the average NTU of all measurements, we plot the percentage of the population that is served by water that has met the CFE optimization goal for turbidity.  This is signified by the blue line and is trending up.  The 2020 data point reveals a value of 77% of the population – down slightly from the 2019 value of 81%.</a:t>
            </a:r>
          </a:p>
          <a:p>
            <a:pPr marL="171450" indent="-171450">
              <a:buFont typeface="Arial" panose="020B0604020202020204" pitchFamily="34" charset="0"/>
              <a:buChar char="•"/>
            </a:pPr>
            <a:r>
              <a:rPr lang="en-US" dirty="0"/>
              <a:t>The orange line (trending downward) depicts the meant 95</a:t>
            </a:r>
            <a:r>
              <a:rPr lang="en-US" baseline="30000" dirty="0"/>
              <a:t>th</a:t>
            </a:r>
            <a:r>
              <a:rPr lang="en-US" dirty="0"/>
              <a:t> percentile of CFE turbidity values, just like the WA DOH “X-graph.”  The 2019 and 2020 values were 0.11 NTU each year, which was slightly elevated from the 2018 value of 0.10.</a:t>
            </a:r>
          </a:p>
          <a:p>
            <a:pPr marL="171450" indent="-171450">
              <a:buFont typeface="Arial" panose="020B0604020202020204" pitchFamily="34" charset="0"/>
              <a:buChar char="•"/>
            </a:pPr>
            <a:r>
              <a:rPr lang="en-US" dirty="0"/>
              <a:t>These trends continue to show the positive impact of the program on the microbial quality of the water being served to the public over the areas represented by these data.  It will be more effective to analyze the network-wide data once we achieve consistent contributions from our network of AWOP agencies.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EABFF9-EEA7-4EA8-81E1-43A67755F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778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Switching from turbidity to DBP performance, this slide shows state-wide performance in the state of KY over the </a:t>
            </a:r>
            <a:r>
              <a:rPr lang="en-US"/>
              <a:t>past three years.</a:t>
            </a:r>
            <a:endParaRPr lang="en-US" dirty="0"/>
          </a:p>
          <a:p>
            <a:pPr marL="171450" indent="-171450">
              <a:buFont typeface="Arial" panose="020B0604020202020204" pitchFamily="34" charset="0"/>
              <a:buChar char="•"/>
            </a:pPr>
            <a:r>
              <a:rPr lang="en-US" dirty="0"/>
              <a:t>The bars represent the population served by systems in KY that meet the DBP optimization goals.  The line represents the number of water systems meeting those goals.</a:t>
            </a:r>
          </a:p>
          <a:p>
            <a:pPr marL="171450" indent="-171450">
              <a:buFont typeface="Arial" panose="020B0604020202020204" pitchFamily="34" charset="0"/>
              <a:buChar char="•"/>
            </a:pPr>
            <a:r>
              <a:rPr lang="en-US" dirty="0"/>
              <a:t>The number of water systems and associated population served, in relation to DBPs, were first calculated in 2018. Due to data tracking limitations, the Individual Site LRAA goals were the only goals used for this determination. Since the development of the DBP Ranking Tool in 2019, the Individual Site LRAA goals </a:t>
            </a:r>
            <a:r>
              <a:rPr lang="en-US" b="1" dirty="0"/>
              <a:t>and Long-Term distribution system goals</a:t>
            </a:r>
            <a:r>
              <a:rPr lang="en-US" dirty="0"/>
              <a:t> are now tracked; the expanded data capabilities resulted in a decrease in the number of systems and population served between 2018 and 2019.  Between 2019 and 2020, the performance data is trending up again.</a:t>
            </a:r>
          </a:p>
          <a:p>
            <a:pPr marL="171450" indent="-171450">
              <a:buFont typeface="Arial" panose="020B0604020202020204" pitchFamily="34" charset="0"/>
              <a:buChar char="•"/>
            </a:pPr>
            <a:r>
              <a:rPr lang="en-US" dirty="0"/>
              <a:t>Goals:</a:t>
            </a:r>
          </a:p>
          <a:p>
            <a:pPr marL="628650" lvl="1" indent="-171450">
              <a:buFont typeface="Arial" panose="020B0604020202020204" pitchFamily="34" charset="0"/>
              <a:buChar char="•"/>
            </a:pPr>
            <a:r>
              <a:rPr lang="en-US" dirty="0"/>
              <a:t>Individual site goals: Quarterly maximum LRAA TTHM/HAA5 values not to exceed 70/50 ppb.</a:t>
            </a:r>
          </a:p>
          <a:p>
            <a:pPr marL="628650" lvl="1" indent="-171450">
              <a:buFont typeface="Arial" panose="020B0604020202020204" pitchFamily="34" charset="0"/>
              <a:buChar char="•"/>
            </a:pPr>
            <a:r>
              <a:rPr lang="en-US" dirty="0"/>
              <a:t>Long-Term System Goal: Average of maximum LRAA TTHM/HAA5 values not to exceed 60/40 ppb (the average of the last 8 quarters cannot exceed 60/40 ppb). </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EABFF9-EEA7-4EA8-81E1-43A67755F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099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TSC tracks DBP performance across the entire national AWOP network.</a:t>
            </a:r>
          </a:p>
          <a:p>
            <a:pPr marL="171450" indent="-171450">
              <a:buFont typeface="Arial" panose="020B0604020202020204" pitchFamily="34" charset="0"/>
              <a:buChar char="•"/>
            </a:pPr>
            <a:r>
              <a:rPr lang="en-US" dirty="0"/>
              <a:t>This reveals that the % of PWSs meeting AWOP goals for individual site LRAA over the past 7 years have hovered around 90% for both TTHM and HAA5 values.</a:t>
            </a:r>
          </a:p>
          <a:p>
            <a:pPr marL="171450" indent="-171450">
              <a:buFont typeface="Arial" panose="020B0604020202020204" pitchFamily="34" charset="0"/>
              <a:buChar char="•"/>
            </a:pPr>
            <a:r>
              <a:rPr lang="en-US" dirty="0"/>
              <a:t>TSC also tracks these data against population served by water meeting the individual site LRAA DBP goals.  The trend is very similar to the graph shown above.</a:t>
            </a:r>
          </a:p>
          <a:p>
            <a:pPr marL="171450" indent="-171450">
              <a:buFont typeface="Arial" panose="020B0604020202020204" pitchFamily="34" charset="0"/>
              <a:buChar char="•"/>
            </a:pPr>
            <a:r>
              <a:rPr lang="en-US" dirty="0"/>
              <a:t>It is difficult to make too many conclusions regarding these data due to the low number and intermittent contributions of AWOP state data to this graph.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EABFF9-EEA7-4EA8-81E1-43A67755F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721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AWOP is a data-driven program that is based on data-based decision-making.</a:t>
            </a:r>
          </a:p>
          <a:p>
            <a:pPr marL="628650" lvl="1" indent="-171450">
              <a:buFont typeface="Arial" panose="020B0604020202020204" pitchFamily="34" charset="0"/>
              <a:buChar char="•"/>
            </a:pPr>
            <a:r>
              <a:rPr lang="en-US" dirty="0"/>
              <a:t>Performance data showing the results of program activities is fundamental to a fully functional AWOP.  The vision is maintained that AWOP impacts such as the graphs shown previously will be developed by each participating agency AWOP.</a:t>
            </a:r>
          </a:p>
          <a:p>
            <a:pPr marL="628650" lvl="1" indent="-171450">
              <a:buFont typeface="Arial" panose="020B0604020202020204" pitchFamily="34" charset="0"/>
              <a:buChar char="•"/>
            </a:pPr>
            <a:r>
              <a:rPr lang="en-US" dirty="0"/>
              <a:t>Several PWSS programs continue to face significant obstacles when attempting to collect performance data for AWOP.  Creative solutions are needed to overcome these obstacles.</a:t>
            </a:r>
          </a:p>
          <a:p>
            <a:pPr marL="171450" indent="-171450">
              <a:buFont typeface="Arial" panose="020B0604020202020204" pitchFamily="34" charset="0"/>
              <a:buChar char="•"/>
            </a:pPr>
            <a:r>
              <a:rPr lang="en-US" dirty="0"/>
              <a:t>AWOP participation by all PWSS agencies continues to trend upward.  Resources needed to accommodate increased participation continue to be assessed.</a:t>
            </a:r>
          </a:p>
          <a:p>
            <a:pPr marL="171450" indent="-171450">
              <a:buFont typeface="Arial" panose="020B0604020202020204" pitchFamily="34" charset="0"/>
              <a:buChar char="•"/>
            </a:pPr>
            <a:r>
              <a:rPr lang="en-US" dirty="0"/>
              <a:t>Optimization program collaboration has many potential benefits and has been trending upward.  This meeting is testament to that effort as we are benefitting from participation by representatives of the PSW, PCW and the wastewater optimization community.</a:t>
            </a:r>
          </a:p>
          <a:p>
            <a:pPr marL="171450" indent="-171450">
              <a:buFont typeface="Arial" panose="020B0604020202020204" pitchFamily="34" charset="0"/>
              <a:buChar char="•"/>
            </a:pPr>
            <a:r>
              <a:rPr lang="en-US" dirty="0"/>
              <a:t>Documented AWOP impacts have focused on M/DBP water quality.  New technical areas should also involve development of approaches to document impacts and performance improvements.  Resource availability will need to be considered when expanding the technical scope of AWOP.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EABFF9-EEA7-4EA8-81E1-43A67755F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374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have been using this quote as we look to the future when we can safely work together in the same space again. The drinking water agencies and industry didn’t waste the 1993 crisis; they initiated actions to improve public health protection.</a:t>
            </a:r>
          </a:p>
          <a:p>
            <a:pPr marL="171450" indent="-171450">
              <a:buFont typeface="Arial" panose="020B0604020202020204" pitchFamily="34" charset="0"/>
              <a:buChar char="•"/>
            </a:pPr>
            <a:r>
              <a:rPr lang="en-US" dirty="0"/>
              <a:t>The virus and associated illness of the pandemic created an instant demand for enhanced virtual work platforms.  We adjusted our Implementation approach to  take advantage of the online technology advancements.</a:t>
            </a:r>
          </a:p>
          <a:p>
            <a:pPr marL="171450" indent="-171450">
              <a:buFont typeface="Arial" panose="020B0604020202020204" pitchFamily="34" charset="0"/>
              <a:buChar char="•"/>
            </a:pPr>
            <a:r>
              <a:rPr lang="en-US" dirty="0"/>
              <a:t>As we look to envision AWOP in the future, approach to develop, demonstrate and implement optimization tools can be maintained and the moto of “Making a Difference at the Water System Level” will be preserved.</a:t>
            </a:r>
          </a:p>
          <a:p>
            <a:pPr marL="171450" indent="-171450">
              <a:buFont typeface="Arial" panose="020B0604020202020204" pitchFamily="34" charset="0"/>
              <a:buChar char="•"/>
            </a:pPr>
            <a:r>
              <a:rPr lang="en-US" dirty="0"/>
              <a:t>We will strive to </a:t>
            </a:r>
            <a:r>
              <a:rPr lang="en-US" b="1" dirty="0"/>
              <a:t>optimize</a:t>
            </a:r>
            <a:r>
              <a:rPr lang="en-US" dirty="0"/>
              <a:t> our use of online and in-person AWOP events to improve access to AWOP events, enhance flexibility for addressing the needs of the Agency, the program and the participants.  The National Optimization Leadership Team has already initiated discussion on how best to proceed and will be continually soliciting feedback from the AWOP network participants as we implement new ideas.  AWOP started from the ideas and efforts of a few visionaries, but the passion and commitment of many were required to build the value-added program that exists today.  We will move forward together as we adapt the program to new opportunities, as we always have.  We will not waste this current tragedy.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EABFF9-EEA7-4EA8-81E1-43A67755F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166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EABFF9-EEA7-4EA8-81E1-43A67755F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948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presentation will describe the current status of the Area-Wide Optimization Program by a review of activities since our last biennial meeting and sharing some examples of AWOP impacts on water quality using AWOP M/DBP data.  Note that most of this occurred while we were all dealing with the pandemic.</a:t>
            </a:r>
          </a:p>
          <a:p>
            <a:pPr marL="171450" indent="-171450">
              <a:buFont typeface="Arial" panose="020B0604020202020204" pitchFamily="34" charset="0"/>
              <a:buChar char="•"/>
            </a:pPr>
            <a:r>
              <a:rPr lang="en-US" dirty="0"/>
              <a:t>Examples of AWOP impacts will draw upon data collected by the AWOP network and shared during AWOP multistate meetings.  These are only a few examples of AWOP impacts that have been reported. </a:t>
            </a:r>
          </a:p>
          <a:p>
            <a:pPr marL="171450" indent="-171450">
              <a:buFont typeface="Arial" panose="020B0604020202020204" pitchFamily="34" charset="0"/>
              <a:buChar char="•"/>
            </a:pPr>
            <a:r>
              <a:rPr lang="en-US" dirty="0"/>
              <a:t>Data will reveal AWOP impacts for an example water system, an example of state-wide impacts and also the national AWOP graphs.</a:t>
            </a:r>
          </a:p>
          <a:p>
            <a:pPr marL="171450" indent="-171450">
              <a:buFont typeface="Arial" panose="020B0604020202020204" pitchFamily="34" charset="0"/>
              <a:buChar char="•"/>
            </a:pPr>
            <a:r>
              <a:rPr lang="en-US" dirty="0"/>
              <a:t>I will then talk about the future of the program and how the pandemic has resulted in challenges and potential opportunities for AWOP going forward.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EABFF9-EEA7-4EA8-81E1-43A67755F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549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map depicts states that are participating in AWOP.  It doesn’t reflect all the states hosting AWOP tools and training events, but the coloration on the map recognizes the states that routinely participate in AWOP events.  Those exhibit solid colors have committed to implementation of AWOP in their respective states.  </a:t>
            </a:r>
            <a:r>
              <a:rPr lang="en-US" i="1" dirty="0"/>
              <a:t>Implementation begins with state administrators &amp; staff adopting optimized performance goals and emphasizing the importance of meeting those goals</a:t>
            </a:r>
          </a:p>
          <a:p>
            <a:pPr marL="171450" indent="-171450">
              <a:buFont typeface="Arial" panose="020B0604020202020204" pitchFamily="34" charset="0"/>
              <a:buChar char="•"/>
            </a:pPr>
            <a:r>
              <a:rPr lang="en-US" dirty="0"/>
              <a:t>I encourage you to visit the ASDWA AWOP web pages (see link on slide) and utilize the interactive AWOP map which links to state AWOP web pages.</a:t>
            </a:r>
          </a:p>
          <a:p>
            <a:pPr marL="171450" indent="-171450">
              <a:buFont typeface="Arial" panose="020B0604020202020204" pitchFamily="34" charset="0"/>
              <a:buChar char="•"/>
            </a:pPr>
            <a:r>
              <a:rPr lang="en-US" dirty="0"/>
              <a:t>Since the 2019 biennial meeting, six states have changed their status on this AWOP map.  Four (MA, MN, MS &amp; NJ)have been routinely participating in AWOP events without fully committing to program implementation, as indicated by the hash marks.  One has fully committed to AWOP implementation (TN) and one has dropped out of the network (GA) for now.</a:t>
            </a:r>
          </a:p>
          <a:p>
            <a:pPr marL="171450" indent="-171450">
              <a:buFont typeface="Arial" panose="020B0604020202020204" pitchFamily="34" charset="0"/>
              <a:buChar char="•"/>
            </a:pPr>
            <a:r>
              <a:rPr lang="en-US" dirty="0"/>
              <a:t>Changes in state AWOP programs are a direct result of the impact of “Champions of Optimization” in state drinking water programs.  Staff turnover in PWSS programs (EPA Regions and States) impact the focus on optimization – both positively and negatively.  Overall, the program has experienced growth in the last 24 years, with indications that it will continue on that trajectory.</a:t>
            </a:r>
          </a:p>
          <a:p>
            <a:pPr marL="171450" indent="-171450">
              <a:buFont typeface="Arial" panose="020B0604020202020204" pitchFamily="34" charset="0"/>
              <a:buChar char="•"/>
            </a:pPr>
            <a:r>
              <a:rPr lang="en-US" sz="1000" dirty="0"/>
              <a:t>James Nusrala, Regional Engineer with the OREGON HEALTH AUTHORITY announced his retirement during last week’s R10 AWOP mtg.  James provided the following via email during the meeting:  This is a quick note to a few of you in our region 8/10 AWOP group to thank you for sharing your time, knowledge, and experience in this exciting and important work of assisting our drinking water community and advancing public health in Oregon and throughout the country. I personally, have learned and gained so much through informal networking with other states and EPA, and the hands-on and innovate approaches of the optimization program. Our collaborations have improved the capacity of not only the operators of water systems, but also our state program. Thanks to Evan, Jay, and Rebecca, for partnering in our state activities and trainings.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EABFF9-EEA7-4EA8-81E1-43A67755F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790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Onsite AWOP events occurred from summer 2019 to early March 2020.  From that time on, most work was conducted remotely.  Average attendance (across all multi-state groups) for on-site events is roughly 31; for online events it is ~50</a:t>
            </a:r>
          </a:p>
          <a:p>
            <a:pPr marL="171450" indent="-171450">
              <a:buFont typeface="Arial" panose="020B0604020202020204" pitchFamily="34" charset="0"/>
              <a:buChar char="•"/>
            </a:pPr>
            <a:r>
              <a:rPr lang="en-US" dirty="0"/>
              <a:t>DBP optimization activities included training focused directly with water system staff in KS &amp; OK and via the PBT format led by KY with water systems in KY &amp; TN</a:t>
            </a:r>
          </a:p>
          <a:p>
            <a:pPr marL="171450" indent="-171450">
              <a:buFont typeface="Arial" panose="020B0604020202020204" pitchFamily="34" charset="0"/>
              <a:buChar char="•"/>
            </a:pPr>
            <a:r>
              <a:rPr lang="en-US" dirty="0"/>
              <a:t>DBP training in R9 relied heavily on AWOP, including TSC DBP webinars hosted by ASDWA in early 2019, additional presentations by TSC staff and a panel of representatives from four AWOP states.</a:t>
            </a:r>
          </a:p>
          <a:p>
            <a:pPr marL="171450" indent="-171450">
              <a:buFont typeface="Arial" panose="020B0604020202020204" pitchFamily="34" charset="0"/>
              <a:buChar char="•"/>
            </a:pPr>
            <a:r>
              <a:rPr lang="en-US" dirty="0"/>
              <a:t>In addition, TSC responded to international interest in AWOP – El Salvador had requested technical assistance of TSC  for HAB issues in February 2020.</a:t>
            </a:r>
          </a:p>
          <a:p>
            <a:pPr marL="171450" indent="-171450">
              <a:buFont typeface="Arial" panose="020B0604020202020204" pitchFamily="34" charset="0"/>
              <a:buChar char="•"/>
            </a:pPr>
            <a:r>
              <a:rPr lang="en-US" dirty="0"/>
              <a:t>During this time, the National Optimization Leadership team also continued its strategic planning process.</a:t>
            </a:r>
          </a:p>
          <a:p>
            <a:pPr marL="171450" indent="-171450">
              <a:buFont typeface="Arial" panose="020B0604020202020204" pitchFamily="34" charset="0"/>
              <a:buChar char="•"/>
            </a:pPr>
            <a:r>
              <a:rPr lang="en-US" dirty="0"/>
              <a:t>A new support contract was awarded in May 2021.</a:t>
            </a:r>
          </a:p>
          <a:p>
            <a:pPr marL="171450" indent="-171450">
              <a:buFont typeface="Arial" panose="020B0604020202020204" pitchFamily="34" charset="0"/>
              <a:buChar char="•"/>
            </a:pPr>
            <a:r>
              <a:rPr lang="en-US" dirty="0"/>
              <a:t>A national AWOP Meeting Planning Committee was chaired by ASDWA and included participation from AL, KY, OK, VA &amp; R4.</a:t>
            </a:r>
          </a:p>
          <a:p>
            <a:pPr marL="171450" indent="-171450">
              <a:buFont typeface="Arial" panose="020B0604020202020204" pitchFamily="34" charset="0"/>
              <a:buChar char="•"/>
            </a:pPr>
            <a:r>
              <a:rPr lang="en-US" dirty="0"/>
              <a:t>In spite of COVID, the AWOP community showed up </a:t>
            </a:r>
            <a:r>
              <a:rPr lang="en-US" b="1" dirty="0"/>
              <a:t>in force</a:t>
            </a:r>
            <a:r>
              <a:rPr lang="en-US" dirty="0"/>
              <a:t> for online training and strategic implementation meetings. Implementing the AWOP concepts with PWSs that were demonstrated during AWOP meetings were difficult during COVID, but some of you even came up with online approaches.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EABFF9-EEA7-4EA8-81E1-43A67755F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011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AWOP continued to impact water quality, even during the pandemic.  The proactive focus of the program to build long-term capability with water system personnel helped water systems weather the stress of the pandemic.</a:t>
            </a:r>
          </a:p>
          <a:p>
            <a:pPr marL="171450" indent="-171450">
              <a:buFont typeface="Arial" panose="020B0604020202020204" pitchFamily="34" charset="0"/>
              <a:buChar char="•"/>
            </a:pPr>
            <a:r>
              <a:rPr lang="en-US" dirty="0"/>
              <a:t>This example of AWOP impacts results from implementation of an AWOP Targeted Performance Improvement tool known as Performance-Based Training.  The graph reveals filter performance that does not meet the AWOP filtered water turbidity goal (green line).  Also noted is the location of the filtered water sampling tap on top of the filter effluent line.  Operators thought that a quill was present at the sampling location to pull water from the center of the pipe.</a:t>
            </a:r>
          </a:p>
          <a:p>
            <a:pPr marL="171450" indent="-171450">
              <a:buFont typeface="Arial" panose="020B0604020202020204" pitchFamily="34" charset="0"/>
              <a:buChar char="•"/>
            </a:pPr>
            <a:r>
              <a:rPr lang="en-US" dirty="0"/>
              <a:t>This PBT project began in late 2018 and continued through 2019, so was conducted onsite prior to the pandemic.</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EABFF9-EEA7-4EA8-81E1-43A67755F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616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completing their PBT homework, water system staff identified several potential data integrity issues. Some of the identified issues were long sample lines, large diameter sample lines (1/2‐inch copper), numerous bends in sample lines and the quill for top mount sample taps were missing. After replacing the sample lines with small diameter and short length lines, installing the quill and other items, the filter performance dramatically improved. This improvement is demonstrated in the performance graph for 2019 (top left) and through continued participation in PBT, was maintained in 2020.  This WTP was able to achieve optimized performance for the</a:t>
            </a:r>
            <a:r>
              <a:rPr lang="en-US" b="1" dirty="0"/>
              <a:t> first‐time </a:t>
            </a:r>
            <a:r>
              <a:rPr lang="en-US" dirty="0"/>
              <a:t>during calendar year 2019 and maintained that performance during calendar year 2020.  Optimized performance continued during the pandemic.</a:t>
            </a:r>
          </a:p>
          <a:p>
            <a:endParaRPr lang="en-US" b="1" dirty="0"/>
          </a:p>
          <a:p>
            <a:r>
              <a:rPr lang="en-US" dirty="0"/>
              <a:t>The same type of performance data obtained used for these individual water system graphs can be used to assess state-wide performance, as shown on the next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EABFF9-EEA7-4EA8-81E1-43A67755F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380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Jumping from the southeast to the other corner of the country, here is an example of state-wide performance from the state of WA:</a:t>
            </a:r>
          </a:p>
          <a:p>
            <a:pPr marL="171450" indent="-171450">
              <a:buFont typeface="Arial" panose="020B0604020202020204" pitchFamily="34" charset="0"/>
              <a:buChar char="•"/>
            </a:pPr>
            <a:r>
              <a:rPr lang="en-US" dirty="0"/>
              <a:t>This graphical method has been fondly dubbed as the “X-graph” although it is </a:t>
            </a:r>
            <a:r>
              <a:rPr lang="en-US" dirty="0" err="1"/>
              <a:t>apprearing</a:t>
            </a:r>
            <a:r>
              <a:rPr lang="en-US" dirty="0"/>
              <a:t> less like an “X” over time.  It is developed from WA DOH performance data, as measured by CFE turbidity for surface water treatment plants over the past 20 years. The source of data used to produce this graph are the daily maximum CFE values that DOH obtains from monthly operating reports (MORs).</a:t>
            </a:r>
          </a:p>
          <a:p>
            <a:pPr marL="171450" indent="-171450">
              <a:buFont typeface="Arial" panose="020B0604020202020204" pitchFamily="34" charset="0"/>
              <a:buChar char="•"/>
            </a:pPr>
            <a:r>
              <a:rPr lang="en-US" dirty="0"/>
              <a:t>The blue line (trending up) signifies the percent of daily maximum turbidity measurements meeting the goal of ≤0.10 NTU or less.  In 2020, this percentage reached 91%.  The red line (trending down) signifies the average 95</a:t>
            </a:r>
            <a:r>
              <a:rPr lang="en-US" baseline="30000" dirty="0"/>
              <a:t>th</a:t>
            </a:r>
            <a:r>
              <a:rPr lang="en-US" dirty="0"/>
              <a:t> percentile value state-wide. In 2020, it maintained the value of 0.11 NTU.</a:t>
            </a:r>
          </a:p>
          <a:p>
            <a:pPr marL="171450" indent="-171450">
              <a:buFont typeface="Arial" panose="020B0604020202020204" pitchFamily="34" charset="0"/>
              <a:buChar char="•"/>
            </a:pPr>
            <a:r>
              <a:rPr lang="en-US" dirty="0"/>
              <a:t>AWOP discussions often center around reasons for changes in the trajectory of these graphs to better understand how the program can be more effective.</a:t>
            </a:r>
          </a:p>
          <a:p>
            <a:pPr marL="171450" indent="-171450">
              <a:buFont typeface="Arial" panose="020B0604020202020204" pitchFamily="34" charset="0"/>
              <a:buChar char="•"/>
            </a:pPr>
            <a:r>
              <a:rPr lang="en-US" dirty="0"/>
              <a:t>This is but one example of AWOP impacts.  We have similar graphs for many of the participating AWOP agencies.  We also track performance across the entire national AWOP network.</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EABFF9-EEA7-4EA8-81E1-43A67755F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825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AWOP multi-state meetings are structured strategic implementation meetings and focus on assessing methods to make the program more effective.</a:t>
            </a:r>
          </a:p>
          <a:p>
            <a:pPr marL="171450" indent="-171450">
              <a:buFont typeface="Arial" panose="020B0604020202020204" pitchFamily="34" charset="0"/>
              <a:buChar char="•"/>
            </a:pPr>
            <a:r>
              <a:rPr lang="en-US" dirty="0"/>
              <a:t>Data used for the WA “X-graph” in the previous slide can also be used to develop a graph such as the one depicted here.</a:t>
            </a:r>
          </a:p>
          <a:p>
            <a:pPr marL="171450" indent="-171450">
              <a:buFont typeface="Arial" panose="020B0604020202020204" pitchFamily="34" charset="0"/>
              <a:buChar char="•"/>
            </a:pPr>
            <a:r>
              <a:rPr lang="en-US" dirty="0"/>
              <a:t>This graph supports the development of a strategy to apply different approaches to the plants in the different performance categories.  The light blue stacked bars show the number of WTPs meeting optimization goals, the green portion of each bar represents the number of WTPs close to meeting the goals and the orange portion of each bar represents  WTPs with poor performance.  Different strategies are used with the different categories of WTPs to ultimately maintain the optimized Cat 1 WTPs, move the Cat 2 plants to achieve optimized performance and reduce the numbers of Cat 3 plants.</a:t>
            </a:r>
          </a:p>
          <a:p>
            <a:pPr marL="171450" indent="-171450">
              <a:buFont typeface="Arial" panose="020B0604020202020204" pitchFamily="34" charset="0"/>
              <a:buChar char="•"/>
            </a:pPr>
            <a:r>
              <a:rPr lang="en-US" dirty="0"/>
              <a:t>The OR Health Authority used this approach with its systems and found that 40% of its Cat 3 WTPs had no auto-shutdown set point for high turbidity resulting in the plants continuing to run unattended during those times.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EABFF9-EEA7-4EA8-81E1-43A67755F8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64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hasCustomPrompt="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A56F31-819E-1E46-BD86-D67966D3E8D0}"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072EB-A24F-5643-802A-166850F4782F}" type="slidenum">
              <a:rPr lang="en-US" smtClean="0"/>
              <a:t>‹#›</a:t>
            </a:fld>
            <a:endParaRPr lang="en-US"/>
          </a:p>
        </p:txBody>
      </p:sp>
    </p:spTree>
    <p:extLst>
      <p:ext uri="{BB962C8B-B14F-4D97-AF65-F5344CB8AC3E}">
        <p14:creationId xmlns:p14="http://schemas.microsoft.com/office/powerpoint/2010/main" val="27347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2901F2-6CE1-A041-84EC-333CC1DFC91B}"/>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54259204-7483-294D-961C-819A95A40D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719F59-5E26-D149-A6B0-563EE15099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90CE9E-9E35-834D-B166-84F84B318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18D6C-4313-0A46-B8E2-DD56394B3209}"/>
              </a:ext>
            </a:extLst>
          </p:cNvPr>
          <p:cNvSpPr>
            <a:spLocks noGrp="1"/>
          </p:cNvSpPr>
          <p:nvPr>
            <p:ph type="dt" sz="half" idx="10"/>
          </p:nvPr>
        </p:nvSpPr>
        <p:spPr/>
        <p:txBody>
          <a:bodyPr/>
          <a:lstStyle/>
          <a:p>
            <a:fld id="{12E26F16-EBF7-4414-BD8E-7AD17117AA18}" type="datetime1">
              <a:rPr lang="en-US" smtClean="0"/>
              <a:t>7/29/2021</a:t>
            </a:fld>
            <a:endParaRPr lang="en-US" dirty="0"/>
          </a:p>
        </p:txBody>
      </p:sp>
      <p:sp>
        <p:nvSpPr>
          <p:cNvPr id="6" name="Footer Placeholder 5">
            <a:extLst>
              <a:ext uri="{FF2B5EF4-FFF2-40B4-BE49-F238E27FC236}">
                <a16:creationId xmlns:a16="http://schemas.microsoft.com/office/drawing/2014/main" id="{87A92945-F5A7-4644-B576-E5EAF28EEDA1}"/>
              </a:ext>
            </a:extLst>
          </p:cNvPr>
          <p:cNvSpPr>
            <a:spLocks noGrp="1"/>
          </p:cNvSpPr>
          <p:nvPr>
            <p:ph type="ftr" sz="quarter" idx="11"/>
          </p:nvPr>
        </p:nvSpPr>
        <p:spPr/>
        <p:txBody>
          <a:bodyPr/>
          <a:lstStyle/>
          <a:p>
            <a:r>
              <a:rPr lang="en-US"/>
              <a:t>9th Biennial National AWOP Mtg - July 2021</a:t>
            </a:r>
            <a:endParaRPr lang="en-US" dirty="0"/>
          </a:p>
        </p:txBody>
      </p:sp>
      <p:sp>
        <p:nvSpPr>
          <p:cNvPr id="7" name="Slide Number Placeholder 6">
            <a:extLst>
              <a:ext uri="{FF2B5EF4-FFF2-40B4-BE49-F238E27FC236}">
                <a16:creationId xmlns:a16="http://schemas.microsoft.com/office/drawing/2014/main" id="{C4FDBDCE-4783-4941-9BCF-7833A952E9F3}"/>
              </a:ext>
            </a:extLst>
          </p:cNvPr>
          <p:cNvSpPr>
            <a:spLocks noGrp="1"/>
          </p:cNvSpPr>
          <p:nvPr>
            <p:ph type="sldNum" sz="quarter" idx="12"/>
          </p:nvPr>
        </p:nvSpPr>
        <p:spPr/>
        <p:txBody>
          <a:bodyPr/>
          <a:lstStyle/>
          <a:p>
            <a:fld id="{8D9C3B4F-4B7B-9A4F-9F3C-3A4901A33979}" type="slidenum">
              <a:rPr lang="en-US" smtClean="0"/>
              <a:t>‹#›</a:t>
            </a:fld>
            <a:endParaRPr lang="en-US" dirty="0"/>
          </a:p>
        </p:txBody>
      </p:sp>
    </p:spTree>
    <p:extLst>
      <p:ext uri="{BB962C8B-B14F-4D97-AF65-F5344CB8AC3E}">
        <p14:creationId xmlns:p14="http://schemas.microsoft.com/office/powerpoint/2010/main" val="182955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C63F8A-8D36-A640-A4E6-82496FA47BEF}"/>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B5401600-E6B4-984A-B2A7-329622914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25A47C-6047-3A4D-B702-B2FAA41ED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8D86539-2168-C047-AAE5-42B1BC666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AF43B-FE1D-7247-A1EC-1682FB3AEB8A}"/>
              </a:ext>
            </a:extLst>
          </p:cNvPr>
          <p:cNvSpPr>
            <a:spLocks noGrp="1"/>
          </p:cNvSpPr>
          <p:nvPr>
            <p:ph type="dt" sz="half" idx="10"/>
          </p:nvPr>
        </p:nvSpPr>
        <p:spPr/>
        <p:txBody>
          <a:bodyPr/>
          <a:lstStyle/>
          <a:p>
            <a:fld id="{CB3E89C4-6953-4196-A513-14E19D0BBA65}" type="datetime1">
              <a:rPr lang="en-US" smtClean="0"/>
              <a:t>7/29/2021</a:t>
            </a:fld>
            <a:endParaRPr lang="en-US" dirty="0"/>
          </a:p>
        </p:txBody>
      </p:sp>
      <p:sp>
        <p:nvSpPr>
          <p:cNvPr id="6" name="Footer Placeholder 5">
            <a:extLst>
              <a:ext uri="{FF2B5EF4-FFF2-40B4-BE49-F238E27FC236}">
                <a16:creationId xmlns:a16="http://schemas.microsoft.com/office/drawing/2014/main" id="{A13D83DA-5F27-A24B-87B2-C611D580E927}"/>
              </a:ext>
            </a:extLst>
          </p:cNvPr>
          <p:cNvSpPr>
            <a:spLocks noGrp="1"/>
          </p:cNvSpPr>
          <p:nvPr>
            <p:ph type="ftr" sz="quarter" idx="11"/>
          </p:nvPr>
        </p:nvSpPr>
        <p:spPr/>
        <p:txBody>
          <a:bodyPr/>
          <a:lstStyle/>
          <a:p>
            <a:r>
              <a:rPr lang="en-US"/>
              <a:t>9th Biennial National AWOP Mtg - July 2021</a:t>
            </a:r>
            <a:endParaRPr lang="en-US" dirty="0"/>
          </a:p>
        </p:txBody>
      </p:sp>
      <p:sp>
        <p:nvSpPr>
          <p:cNvPr id="7" name="Slide Number Placeholder 6">
            <a:extLst>
              <a:ext uri="{FF2B5EF4-FFF2-40B4-BE49-F238E27FC236}">
                <a16:creationId xmlns:a16="http://schemas.microsoft.com/office/drawing/2014/main" id="{6C985125-34C8-B444-B874-9ABE0F9D2EDD}"/>
              </a:ext>
            </a:extLst>
          </p:cNvPr>
          <p:cNvSpPr>
            <a:spLocks noGrp="1"/>
          </p:cNvSpPr>
          <p:nvPr>
            <p:ph type="sldNum" sz="quarter" idx="12"/>
          </p:nvPr>
        </p:nvSpPr>
        <p:spPr/>
        <p:txBody>
          <a:bodyPr/>
          <a:lstStyle/>
          <a:p>
            <a:fld id="{8D9C3B4F-4B7B-9A4F-9F3C-3A4901A33979}" type="slidenum">
              <a:rPr lang="en-US" smtClean="0"/>
              <a:t>‹#›</a:t>
            </a:fld>
            <a:endParaRPr lang="en-US" dirty="0"/>
          </a:p>
        </p:txBody>
      </p:sp>
    </p:spTree>
    <p:extLst>
      <p:ext uri="{BB962C8B-B14F-4D97-AF65-F5344CB8AC3E}">
        <p14:creationId xmlns:p14="http://schemas.microsoft.com/office/powerpoint/2010/main" val="354425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BDFCEA-5941-F648-93F9-FB3C43505AB2}"/>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CD463EEF-3D13-9C47-8C3E-E737BCF21E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ED78D3-D604-184B-8FBC-4247540C5F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F22EC-0E2A-D941-BFF1-E5C2AAEECC87}"/>
              </a:ext>
            </a:extLst>
          </p:cNvPr>
          <p:cNvSpPr>
            <a:spLocks noGrp="1"/>
          </p:cNvSpPr>
          <p:nvPr>
            <p:ph type="dt" sz="half" idx="10"/>
          </p:nvPr>
        </p:nvSpPr>
        <p:spPr/>
        <p:txBody>
          <a:bodyPr/>
          <a:lstStyle/>
          <a:p>
            <a:fld id="{E15C89AF-7F46-4B99-822A-E43F37CA1227}" type="datetime1">
              <a:rPr lang="en-US" smtClean="0"/>
              <a:t>7/29/2021</a:t>
            </a:fld>
            <a:endParaRPr lang="en-US" dirty="0"/>
          </a:p>
        </p:txBody>
      </p:sp>
      <p:sp>
        <p:nvSpPr>
          <p:cNvPr id="5" name="Footer Placeholder 4">
            <a:extLst>
              <a:ext uri="{FF2B5EF4-FFF2-40B4-BE49-F238E27FC236}">
                <a16:creationId xmlns:a16="http://schemas.microsoft.com/office/drawing/2014/main" id="{0B565B96-A44A-BF42-9011-6627A7778930}"/>
              </a:ext>
            </a:extLst>
          </p:cNvPr>
          <p:cNvSpPr>
            <a:spLocks noGrp="1"/>
          </p:cNvSpPr>
          <p:nvPr>
            <p:ph type="ftr" sz="quarter" idx="11"/>
          </p:nvPr>
        </p:nvSpPr>
        <p:spPr/>
        <p:txBody>
          <a:bodyPr/>
          <a:lstStyle/>
          <a:p>
            <a:r>
              <a:rPr lang="en-US"/>
              <a:t>9th Biennial National AWOP Mtg - July 2021</a:t>
            </a:r>
            <a:endParaRPr lang="en-US" dirty="0"/>
          </a:p>
        </p:txBody>
      </p:sp>
      <p:sp>
        <p:nvSpPr>
          <p:cNvPr id="6" name="Slide Number Placeholder 5">
            <a:extLst>
              <a:ext uri="{FF2B5EF4-FFF2-40B4-BE49-F238E27FC236}">
                <a16:creationId xmlns:a16="http://schemas.microsoft.com/office/drawing/2014/main" id="{01076543-C031-AD47-BDCE-4DCC474DDB27}"/>
              </a:ext>
            </a:extLst>
          </p:cNvPr>
          <p:cNvSpPr>
            <a:spLocks noGrp="1"/>
          </p:cNvSpPr>
          <p:nvPr>
            <p:ph type="sldNum" sz="quarter" idx="12"/>
          </p:nvPr>
        </p:nvSpPr>
        <p:spPr/>
        <p:txBody>
          <a:bodyPr/>
          <a:lstStyle/>
          <a:p>
            <a:fld id="{8D9C3B4F-4B7B-9A4F-9F3C-3A4901A33979}" type="slidenum">
              <a:rPr lang="en-US" smtClean="0"/>
              <a:t>‹#›</a:t>
            </a:fld>
            <a:endParaRPr lang="en-US" dirty="0"/>
          </a:p>
        </p:txBody>
      </p:sp>
    </p:spTree>
    <p:extLst>
      <p:ext uri="{BB962C8B-B14F-4D97-AF65-F5344CB8AC3E}">
        <p14:creationId xmlns:p14="http://schemas.microsoft.com/office/powerpoint/2010/main" val="3680536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A4555C-AFA3-724F-9A39-E4AE290220AB}"/>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Vertical Title 1">
            <a:extLst>
              <a:ext uri="{FF2B5EF4-FFF2-40B4-BE49-F238E27FC236}">
                <a16:creationId xmlns:a16="http://schemas.microsoft.com/office/drawing/2014/main" id="{FE66A9C8-C6ED-2E45-BE97-0827984A23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4E3A35-A859-9D4D-B8AA-4C7F942C28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F7D102-0EAC-8843-B8E8-710E67B95EAC}"/>
              </a:ext>
            </a:extLst>
          </p:cNvPr>
          <p:cNvSpPr>
            <a:spLocks noGrp="1"/>
          </p:cNvSpPr>
          <p:nvPr>
            <p:ph type="dt" sz="half" idx="10"/>
          </p:nvPr>
        </p:nvSpPr>
        <p:spPr/>
        <p:txBody>
          <a:bodyPr/>
          <a:lstStyle/>
          <a:p>
            <a:fld id="{872325C2-4DBC-4AC7-A907-E0A24A481B13}" type="datetime1">
              <a:rPr lang="en-US" smtClean="0"/>
              <a:t>7/29/2021</a:t>
            </a:fld>
            <a:endParaRPr lang="en-US" dirty="0"/>
          </a:p>
        </p:txBody>
      </p:sp>
      <p:sp>
        <p:nvSpPr>
          <p:cNvPr id="5" name="Footer Placeholder 4">
            <a:extLst>
              <a:ext uri="{FF2B5EF4-FFF2-40B4-BE49-F238E27FC236}">
                <a16:creationId xmlns:a16="http://schemas.microsoft.com/office/drawing/2014/main" id="{6F8E110C-580C-B44B-8862-98AFF17C48C5}"/>
              </a:ext>
            </a:extLst>
          </p:cNvPr>
          <p:cNvSpPr>
            <a:spLocks noGrp="1"/>
          </p:cNvSpPr>
          <p:nvPr>
            <p:ph type="ftr" sz="quarter" idx="11"/>
          </p:nvPr>
        </p:nvSpPr>
        <p:spPr/>
        <p:txBody>
          <a:bodyPr/>
          <a:lstStyle/>
          <a:p>
            <a:r>
              <a:rPr lang="en-US"/>
              <a:t>9th Biennial National AWOP Mtg - July 2021</a:t>
            </a:r>
            <a:endParaRPr lang="en-US" dirty="0"/>
          </a:p>
        </p:txBody>
      </p:sp>
      <p:sp>
        <p:nvSpPr>
          <p:cNvPr id="6" name="Slide Number Placeholder 5">
            <a:extLst>
              <a:ext uri="{FF2B5EF4-FFF2-40B4-BE49-F238E27FC236}">
                <a16:creationId xmlns:a16="http://schemas.microsoft.com/office/drawing/2014/main" id="{F5345A76-0C8C-D54F-A0BB-DA0F6838B2DC}"/>
              </a:ext>
            </a:extLst>
          </p:cNvPr>
          <p:cNvSpPr>
            <a:spLocks noGrp="1"/>
          </p:cNvSpPr>
          <p:nvPr>
            <p:ph type="sldNum" sz="quarter" idx="12"/>
          </p:nvPr>
        </p:nvSpPr>
        <p:spPr/>
        <p:txBody>
          <a:bodyPr/>
          <a:lstStyle/>
          <a:p>
            <a:fld id="{8D9C3B4F-4B7B-9A4F-9F3C-3A4901A33979}" type="slidenum">
              <a:rPr lang="en-US" smtClean="0"/>
              <a:t>‹#›</a:t>
            </a:fld>
            <a:endParaRPr lang="en-US" dirty="0"/>
          </a:p>
        </p:txBody>
      </p:sp>
    </p:spTree>
    <p:extLst>
      <p:ext uri="{BB962C8B-B14F-4D97-AF65-F5344CB8AC3E}">
        <p14:creationId xmlns:p14="http://schemas.microsoft.com/office/powerpoint/2010/main" val="191394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4_Title and Content">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810FD89-C021-414F-B22F-37231E9400E9}"/>
              </a:ext>
            </a:extLst>
          </p:cNvPr>
          <p:cNvPicPr>
            <a:picLocks noChangeAspect="1"/>
          </p:cNvPicPr>
          <p:nvPr userDrawn="1"/>
        </p:nvPicPr>
        <p:blipFill>
          <a:blip r:embed="rId2"/>
          <a:stretch>
            <a:fillRect/>
          </a:stretch>
        </p:blipFill>
        <p:spPr>
          <a:xfrm>
            <a:off x="0" y="3796953"/>
            <a:ext cx="12192000" cy="3109467"/>
          </a:xfrm>
          <a:prstGeom prst="rect">
            <a:avLst/>
          </a:prstGeom>
        </p:spPr>
      </p:pic>
      <p:sp>
        <p:nvSpPr>
          <p:cNvPr id="2" name="Title 1"/>
          <p:cNvSpPr>
            <a:spLocks noGrp="1"/>
          </p:cNvSpPr>
          <p:nvPr>
            <p:ph type="title" hasCustomPrompt="1"/>
          </p:nvPr>
        </p:nvSpPr>
        <p:spPr/>
        <p:txBody>
          <a:bodyPr/>
          <a:lstStyle>
            <a:lvl1pPr algn="ctr">
              <a:defRPr cap="all" baseline="0">
                <a:solidFill>
                  <a:srgbClr val="167CB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2">
                    <a:lumMod val="10000"/>
                  </a:schemeClr>
                </a:solidFill>
              </a:defRPr>
            </a:lvl1pPr>
            <a:lvl2pPr marL="685783" indent="-228594">
              <a:buSzPct val="95000"/>
              <a:buFont typeface="Cambria" panose="02040503050406030204" pitchFamily="18" charset="0"/>
              <a:buChar char="⎻"/>
              <a:defRPr>
                <a:solidFill>
                  <a:schemeClr val="bg2">
                    <a:lumMod val="25000"/>
                  </a:schemeClr>
                </a:solidFill>
              </a:defRPr>
            </a:lvl2pPr>
            <a:lvl3pPr marL="1142971" indent="-228594">
              <a:buSzPct val="60000"/>
              <a:buFont typeface="Wingdings" pitchFamily="2" charset="2"/>
              <a:buChar char="Ø"/>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56F31-819E-1E46-BD86-D67966D3E8D0}"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072EB-A24F-5643-802A-166850F4782F}" type="slidenum">
              <a:rPr lang="en-US" smtClean="0"/>
              <a:t>‹#›</a:t>
            </a:fld>
            <a:endParaRPr lang="en-US"/>
          </a:p>
        </p:txBody>
      </p:sp>
      <p:pic>
        <p:nvPicPr>
          <p:cNvPr id="9" name="Picture 8">
            <a:extLst>
              <a:ext uri="{FF2B5EF4-FFF2-40B4-BE49-F238E27FC236}">
                <a16:creationId xmlns:a16="http://schemas.microsoft.com/office/drawing/2014/main" id="{18DDD50C-3B08-0047-BC46-9A9D8BCEC4CE}"/>
              </a:ext>
            </a:extLst>
          </p:cNvPr>
          <p:cNvPicPr>
            <a:picLocks noChangeAspect="1"/>
          </p:cNvPicPr>
          <p:nvPr userDrawn="1"/>
        </p:nvPicPr>
        <p:blipFill>
          <a:blip r:embed="rId3">
            <a:alphaModFix amt="26000"/>
            <a:extLst>
              <a:ext uri="{28A0092B-C50C-407E-A947-70E740481C1C}">
                <a14:useLocalDpi xmlns:a14="http://schemas.microsoft.com/office/drawing/2010/main" val="0"/>
              </a:ext>
            </a:extLst>
          </a:blip>
          <a:stretch>
            <a:fillRect/>
          </a:stretch>
        </p:blipFill>
        <p:spPr>
          <a:xfrm>
            <a:off x="113034" y="6027858"/>
            <a:ext cx="612135" cy="705829"/>
          </a:xfrm>
          <a:prstGeom prst="rect">
            <a:avLst/>
          </a:prstGeom>
        </p:spPr>
      </p:pic>
    </p:spTree>
    <p:extLst>
      <p:ext uri="{BB962C8B-B14F-4D97-AF65-F5344CB8AC3E}">
        <p14:creationId xmlns:p14="http://schemas.microsoft.com/office/powerpoint/2010/main" val="3185058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D5A82F-9704-2949-ACDC-27DB1C94C1C5}"/>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7BD74531-806C-954B-BA72-BACD7EF5F6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655E4B-61F1-EF4C-9B2F-C6AC4D9A7F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BF0D4A-B8A1-AA42-A7B2-6AE1B02DBCBA}"/>
              </a:ext>
            </a:extLst>
          </p:cNvPr>
          <p:cNvSpPr>
            <a:spLocks noGrp="1"/>
          </p:cNvSpPr>
          <p:nvPr>
            <p:ph type="dt" sz="half" idx="10"/>
          </p:nvPr>
        </p:nvSpPr>
        <p:spPr/>
        <p:txBody>
          <a:bodyPr/>
          <a:lstStyle/>
          <a:p>
            <a:fld id="{FA613C27-7EA0-4080-AF8C-07EDD8DF6EE8}" type="datetime1">
              <a:rPr lang="en-US" smtClean="0"/>
              <a:t>7/29/2021</a:t>
            </a:fld>
            <a:endParaRPr lang="en-US" dirty="0"/>
          </a:p>
        </p:txBody>
      </p:sp>
      <p:sp>
        <p:nvSpPr>
          <p:cNvPr id="5" name="Footer Placeholder 4">
            <a:extLst>
              <a:ext uri="{FF2B5EF4-FFF2-40B4-BE49-F238E27FC236}">
                <a16:creationId xmlns:a16="http://schemas.microsoft.com/office/drawing/2014/main" id="{45F253A5-BCA4-D441-96DF-1607CD7EB64C}"/>
              </a:ext>
            </a:extLst>
          </p:cNvPr>
          <p:cNvSpPr>
            <a:spLocks noGrp="1"/>
          </p:cNvSpPr>
          <p:nvPr>
            <p:ph type="ftr" sz="quarter" idx="11"/>
          </p:nvPr>
        </p:nvSpPr>
        <p:spPr/>
        <p:txBody>
          <a:bodyPr/>
          <a:lstStyle/>
          <a:p>
            <a:r>
              <a:rPr lang="en-US"/>
              <a:t>9th Biennial National AWOP Mtg - July 2021</a:t>
            </a:r>
            <a:endParaRPr lang="en-US" dirty="0"/>
          </a:p>
        </p:txBody>
      </p:sp>
      <p:sp>
        <p:nvSpPr>
          <p:cNvPr id="6" name="Slide Number Placeholder 5">
            <a:extLst>
              <a:ext uri="{FF2B5EF4-FFF2-40B4-BE49-F238E27FC236}">
                <a16:creationId xmlns:a16="http://schemas.microsoft.com/office/drawing/2014/main" id="{63F3F65C-D98E-A34E-9D72-195E9DA581A5}"/>
              </a:ext>
            </a:extLst>
          </p:cNvPr>
          <p:cNvSpPr>
            <a:spLocks noGrp="1"/>
          </p:cNvSpPr>
          <p:nvPr>
            <p:ph type="sldNum" sz="quarter" idx="12"/>
          </p:nvPr>
        </p:nvSpPr>
        <p:spPr/>
        <p:txBody>
          <a:bodyPr/>
          <a:lstStyle/>
          <a:p>
            <a:fld id="{8D9C3B4F-4B7B-9A4F-9F3C-3A4901A33979}" type="slidenum">
              <a:rPr lang="en-US" smtClean="0"/>
              <a:t>‹#›</a:t>
            </a:fld>
            <a:endParaRPr lang="en-US" dirty="0"/>
          </a:p>
        </p:txBody>
      </p:sp>
    </p:spTree>
    <p:extLst>
      <p:ext uri="{BB962C8B-B14F-4D97-AF65-F5344CB8AC3E}">
        <p14:creationId xmlns:p14="http://schemas.microsoft.com/office/powerpoint/2010/main" val="329022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A820A6-B377-6244-9FBF-4C325C95E1CC}"/>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A702A74D-ABC9-DA43-B9E5-273F903F2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B64E6-AD2A-2943-A9A1-E2D88AA3EAD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DB8648F-9467-884A-93DD-C81D8F719FF5}"/>
              </a:ext>
            </a:extLst>
          </p:cNvPr>
          <p:cNvSpPr>
            <a:spLocks noGrp="1"/>
          </p:cNvSpPr>
          <p:nvPr>
            <p:ph type="dt" sz="half" idx="10"/>
          </p:nvPr>
        </p:nvSpPr>
        <p:spPr/>
        <p:txBody>
          <a:bodyPr/>
          <a:lstStyle>
            <a:lvl1pPr>
              <a:defRPr>
                <a:solidFill>
                  <a:schemeClr val="bg1"/>
                </a:solidFill>
              </a:defRPr>
            </a:lvl1pPr>
          </a:lstStyle>
          <a:p>
            <a:fld id="{516BF60F-49B9-4D21-89FA-873D0C595E6F}" type="datetime1">
              <a:rPr lang="en-US" smtClean="0"/>
              <a:t>7/29/2021</a:t>
            </a:fld>
            <a:endParaRPr lang="en-US" dirty="0"/>
          </a:p>
        </p:txBody>
      </p:sp>
      <p:sp>
        <p:nvSpPr>
          <p:cNvPr id="5" name="Footer Placeholder 4">
            <a:extLst>
              <a:ext uri="{FF2B5EF4-FFF2-40B4-BE49-F238E27FC236}">
                <a16:creationId xmlns:a16="http://schemas.microsoft.com/office/drawing/2014/main" id="{B8FEA4F9-0225-7842-ADAC-D59F7D5F77D9}"/>
              </a:ext>
            </a:extLst>
          </p:cNvPr>
          <p:cNvSpPr>
            <a:spLocks noGrp="1"/>
          </p:cNvSpPr>
          <p:nvPr>
            <p:ph type="ftr" sz="quarter" idx="11"/>
          </p:nvPr>
        </p:nvSpPr>
        <p:spPr/>
        <p:txBody>
          <a:bodyPr/>
          <a:lstStyle>
            <a:lvl1pPr>
              <a:defRPr>
                <a:solidFill>
                  <a:schemeClr val="bg1"/>
                </a:solidFill>
              </a:defRPr>
            </a:lvl1pPr>
          </a:lstStyle>
          <a:p>
            <a:r>
              <a:rPr lang="en-US"/>
              <a:t>9th Biennial National AWOP Mtg - July 2021</a:t>
            </a:r>
            <a:endParaRPr lang="en-US" dirty="0"/>
          </a:p>
        </p:txBody>
      </p:sp>
      <p:sp>
        <p:nvSpPr>
          <p:cNvPr id="6" name="Slide Number Placeholder 5">
            <a:extLst>
              <a:ext uri="{FF2B5EF4-FFF2-40B4-BE49-F238E27FC236}">
                <a16:creationId xmlns:a16="http://schemas.microsoft.com/office/drawing/2014/main" id="{3C059BBD-A90D-9C49-A03B-2825559B92DE}"/>
              </a:ext>
            </a:extLst>
          </p:cNvPr>
          <p:cNvSpPr>
            <a:spLocks noGrp="1"/>
          </p:cNvSpPr>
          <p:nvPr>
            <p:ph type="sldNum" sz="quarter" idx="12"/>
          </p:nvPr>
        </p:nvSpPr>
        <p:spPr/>
        <p:txBody>
          <a:bodyPr/>
          <a:lstStyle>
            <a:lvl1pPr>
              <a:defRPr>
                <a:solidFill>
                  <a:schemeClr val="bg1"/>
                </a:solidFill>
              </a:defRPr>
            </a:lvl1pPr>
          </a:lstStyle>
          <a:p>
            <a:fld id="{8D9C3B4F-4B7B-9A4F-9F3C-3A4901A33979}" type="slidenum">
              <a:rPr lang="en-US" smtClean="0"/>
              <a:pPr/>
              <a:t>‹#›</a:t>
            </a:fld>
            <a:endParaRPr lang="en-US" dirty="0"/>
          </a:p>
        </p:txBody>
      </p:sp>
    </p:spTree>
    <p:extLst>
      <p:ext uri="{BB962C8B-B14F-4D97-AF65-F5344CB8AC3E}">
        <p14:creationId xmlns:p14="http://schemas.microsoft.com/office/powerpoint/2010/main" val="324372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71FD5A-6B7F-524B-9ED1-5A8C30B82C3B}"/>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23E42182-9BCC-EA43-8F60-B2D72BC8A2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1D92C2-FFA6-5F45-8B64-DE2D66449E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BCCFE-C477-0D43-AD60-E853E721FD8E}"/>
              </a:ext>
            </a:extLst>
          </p:cNvPr>
          <p:cNvSpPr>
            <a:spLocks noGrp="1"/>
          </p:cNvSpPr>
          <p:nvPr>
            <p:ph type="dt" sz="half" idx="10"/>
          </p:nvPr>
        </p:nvSpPr>
        <p:spPr/>
        <p:txBody>
          <a:bodyPr/>
          <a:lstStyle/>
          <a:p>
            <a:fld id="{25C6B95E-B9EF-43EB-A12B-99E4A1A715A3}" type="datetime1">
              <a:rPr lang="en-US" smtClean="0"/>
              <a:t>7/29/2021</a:t>
            </a:fld>
            <a:endParaRPr lang="en-US" dirty="0"/>
          </a:p>
        </p:txBody>
      </p:sp>
      <p:sp>
        <p:nvSpPr>
          <p:cNvPr id="5" name="Footer Placeholder 4">
            <a:extLst>
              <a:ext uri="{FF2B5EF4-FFF2-40B4-BE49-F238E27FC236}">
                <a16:creationId xmlns:a16="http://schemas.microsoft.com/office/drawing/2014/main" id="{36821D9C-B28F-7449-90BE-DDD501CE0091}"/>
              </a:ext>
            </a:extLst>
          </p:cNvPr>
          <p:cNvSpPr>
            <a:spLocks noGrp="1"/>
          </p:cNvSpPr>
          <p:nvPr>
            <p:ph type="ftr" sz="quarter" idx="11"/>
          </p:nvPr>
        </p:nvSpPr>
        <p:spPr/>
        <p:txBody>
          <a:bodyPr/>
          <a:lstStyle/>
          <a:p>
            <a:r>
              <a:rPr lang="en-US"/>
              <a:t>9th Biennial National AWOP Mtg - July 2021</a:t>
            </a:r>
            <a:endParaRPr lang="en-US" dirty="0"/>
          </a:p>
        </p:txBody>
      </p:sp>
      <p:sp>
        <p:nvSpPr>
          <p:cNvPr id="6" name="Slide Number Placeholder 5">
            <a:extLst>
              <a:ext uri="{FF2B5EF4-FFF2-40B4-BE49-F238E27FC236}">
                <a16:creationId xmlns:a16="http://schemas.microsoft.com/office/drawing/2014/main" id="{FF674F31-C832-F343-A511-B32610000789}"/>
              </a:ext>
            </a:extLst>
          </p:cNvPr>
          <p:cNvSpPr>
            <a:spLocks noGrp="1"/>
          </p:cNvSpPr>
          <p:nvPr>
            <p:ph type="sldNum" sz="quarter" idx="12"/>
          </p:nvPr>
        </p:nvSpPr>
        <p:spPr/>
        <p:txBody>
          <a:bodyPr/>
          <a:lstStyle/>
          <a:p>
            <a:fld id="{8D9C3B4F-4B7B-9A4F-9F3C-3A4901A33979}" type="slidenum">
              <a:rPr lang="en-US" smtClean="0"/>
              <a:t>‹#›</a:t>
            </a:fld>
            <a:endParaRPr lang="en-US" dirty="0"/>
          </a:p>
        </p:txBody>
      </p:sp>
    </p:spTree>
    <p:extLst>
      <p:ext uri="{BB962C8B-B14F-4D97-AF65-F5344CB8AC3E}">
        <p14:creationId xmlns:p14="http://schemas.microsoft.com/office/powerpoint/2010/main" val="3205870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631D77-1A94-8B40-AEEA-DBA79C39B96B}"/>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CD6DF934-BE9E-674B-89BB-9F85225D2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A19420-E610-9442-BD7A-322F6D60DB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DE696A-8D11-5A47-AC31-DFCA6D35F4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9525E7-D225-DF49-BDC0-7D7F25BEA39F}"/>
              </a:ext>
            </a:extLst>
          </p:cNvPr>
          <p:cNvSpPr>
            <a:spLocks noGrp="1"/>
          </p:cNvSpPr>
          <p:nvPr>
            <p:ph type="dt" sz="half" idx="10"/>
          </p:nvPr>
        </p:nvSpPr>
        <p:spPr/>
        <p:txBody>
          <a:bodyPr/>
          <a:lstStyle/>
          <a:p>
            <a:fld id="{1DE3181A-213F-49E0-A038-0A14C5293AE9}" type="datetime1">
              <a:rPr lang="en-US" smtClean="0"/>
              <a:t>7/29/2021</a:t>
            </a:fld>
            <a:endParaRPr lang="en-US" dirty="0"/>
          </a:p>
        </p:txBody>
      </p:sp>
      <p:sp>
        <p:nvSpPr>
          <p:cNvPr id="6" name="Footer Placeholder 5">
            <a:extLst>
              <a:ext uri="{FF2B5EF4-FFF2-40B4-BE49-F238E27FC236}">
                <a16:creationId xmlns:a16="http://schemas.microsoft.com/office/drawing/2014/main" id="{9E3173F0-5FE9-804A-A7C5-2440A8275827}"/>
              </a:ext>
            </a:extLst>
          </p:cNvPr>
          <p:cNvSpPr>
            <a:spLocks noGrp="1"/>
          </p:cNvSpPr>
          <p:nvPr>
            <p:ph type="ftr" sz="quarter" idx="11"/>
          </p:nvPr>
        </p:nvSpPr>
        <p:spPr/>
        <p:txBody>
          <a:bodyPr/>
          <a:lstStyle/>
          <a:p>
            <a:r>
              <a:rPr lang="en-US"/>
              <a:t>9th Biennial National AWOP Mtg - July 2021</a:t>
            </a:r>
            <a:endParaRPr lang="en-US" dirty="0"/>
          </a:p>
        </p:txBody>
      </p:sp>
      <p:sp>
        <p:nvSpPr>
          <p:cNvPr id="7" name="Slide Number Placeholder 6">
            <a:extLst>
              <a:ext uri="{FF2B5EF4-FFF2-40B4-BE49-F238E27FC236}">
                <a16:creationId xmlns:a16="http://schemas.microsoft.com/office/drawing/2014/main" id="{B49B1D08-A637-4442-836E-58D664E3361D}"/>
              </a:ext>
            </a:extLst>
          </p:cNvPr>
          <p:cNvSpPr>
            <a:spLocks noGrp="1"/>
          </p:cNvSpPr>
          <p:nvPr>
            <p:ph type="sldNum" sz="quarter" idx="12"/>
          </p:nvPr>
        </p:nvSpPr>
        <p:spPr/>
        <p:txBody>
          <a:bodyPr/>
          <a:lstStyle/>
          <a:p>
            <a:fld id="{8D9C3B4F-4B7B-9A4F-9F3C-3A4901A33979}" type="slidenum">
              <a:rPr lang="en-US" smtClean="0"/>
              <a:t>‹#›</a:t>
            </a:fld>
            <a:endParaRPr lang="en-US" dirty="0"/>
          </a:p>
        </p:txBody>
      </p:sp>
    </p:spTree>
    <p:extLst>
      <p:ext uri="{BB962C8B-B14F-4D97-AF65-F5344CB8AC3E}">
        <p14:creationId xmlns:p14="http://schemas.microsoft.com/office/powerpoint/2010/main" val="2143720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1076B7-FF70-0E40-B5ED-6C26709AEAE3}"/>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AC652A70-6D81-9147-A6B2-0133A152E3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DF13A5-8058-CF4D-98C7-9A9A5F36C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A25D36-FF3E-7449-A928-4F9C0EB2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BD1356-A70C-BE47-82F0-A52F31D298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4ED689-3D40-284F-BC42-54A139A2D0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094458-A111-8247-A174-115CE0272605}"/>
              </a:ext>
            </a:extLst>
          </p:cNvPr>
          <p:cNvSpPr>
            <a:spLocks noGrp="1"/>
          </p:cNvSpPr>
          <p:nvPr>
            <p:ph type="dt" sz="half" idx="10"/>
          </p:nvPr>
        </p:nvSpPr>
        <p:spPr/>
        <p:txBody>
          <a:bodyPr/>
          <a:lstStyle/>
          <a:p>
            <a:fld id="{DC60F452-FFEE-4372-B2F1-7841CF6E8740}" type="datetime1">
              <a:rPr lang="en-US" smtClean="0"/>
              <a:t>7/29/2021</a:t>
            </a:fld>
            <a:endParaRPr lang="en-US" dirty="0"/>
          </a:p>
        </p:txBody>
      </p:sp>
      <p:sp>
        <p:nvSpPr>
          <p:cNvPr id="8" name="Footer Placeholder 7">
            <a:extLst>
              <a:ext uri="{FF2B5EF4-FFF2-40B4-BE49-F238E27FC236}">
                <a16:creationId xmlns:a16="http://schemas.microsoft.com/office/drawing/2014/main" id="{94151088-0972-A54C-A0C0-9412B04BE1E7}"/>
              </a:ext>
            </a:extLst>
          </p:cNvPr>
          <p:cNvSpPr>
            <a:spLocks noGrp="1"/>
          </p:cNvSpPr>
          <p:nvPr>
            <p:ph type="ftr" sz="quarter" idx="11"/>
          </p:nvPr>
        </p:nvSpPr>
        <p:spPr/>
        <p:txBody>
          <a:bodyPr/>
          <a:lstStyle/>
          <a:p>
            <a:r>
              <a:rPr lang="en-US"/>
              <a:t>9th Biennial National AWOP Mtg - July 2021</a:t>
            </a:r>
            <a:endParaRPr lang="en-US" dirty="0"/>
          </a:p>
        </p:txBody>
      </p:sp>
      <p:sp>
        <p:nvSpPr>
          <p:cNvPr id="9" name="Slide Number Placeholder 8">
            <a:extLst>
              <a:ext uri="{FF2B5EF4-FFF2-40B4-BE49-F238E27FC236}">
                <a16:creationId xmlns:a16="http://schemas.microsoft.com/office/drawing/2014/main" id="{BD6F65B1-1811-CC44-A2F7-78C7A7BE8C84}"/>
              </a:ext>
            </a:extLst>
          </p:cNvPr>
          <p:cNvSpPr>
            <a:spLocks noGrp="1"/>
          </p:cNvSpPr>
          <p:nvPr>
            <p:ph type="sldNum" sz="quarter" idx="12"/>
          </p:nvPr>
        </p:nvSpPr>
        <p:spPr/>
        <p:txBody>
          <a:bodyPr/>
          <a:lstStyle/>
          <a:p>
            <a:fld id="{8D9C3B4F-4B7B-9A4F-9F3C-3A4901A33979}" type="slidenum">
              <a:rPr lang="en-US" smtClean="0"/>
              <a:t>‹#›</a:t>
            </a:fld>
            <a:endParaRPr lang="en-US" dirty="0"/>
          </a:p>
        </p:txBody>
      </p:sp>
    </p:spTree>
    <p:extLst>
      <p:ext uri="{BB962C8B-B14F-4D97-AF65-F5344CB8AC3E}">
        <p14:creationId xmlns:p14="http://schemas.microsoft.com/office/powerpoint/2010/main" val="3804498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826202-0F66-4C4E-B1C8-8D1EF92010A9}"/>
              </a:ext>
            </a:extLst>
          </p:cNvPr>
          <p:cNvPicPr>
            <a:picLocks noChangeAspect="1"/>
          </p:cNvPicPr>
          <p:nvPr userDrawn="1"/>
        </p:nvPicPr>
        <p:blipFill>
          <a:blip r:embed="rId2"/>
          <a:stretch>
            <a:fillRect/>
          </a:stretch>
        </p:blipFill>
        <p:spPr>
          <a:xfrm>
            <a:off x="0" y="0"/>
            <a:ext cx="12213603" cy="6858000"/>
          </a:xfrm>
          <a:prstGeom prst="rect">
            <a:avLst/>
          </a:prstGeom>
        </p:spPr>
      </p:pic>
      <p:sp>
        <p:nvSpPr>
          <p:cNvPr id="2" name="Title 1">
            <a:extLst>
              <a:ext uri="{FF2B5EF4-FFF2-40B4-BE49-F238E27FC236}">
                <a16:creationId xmlns:a16="http://schemas.microsoft.com/office/drawing/2014/main" id="{6ABDD63C-2253-704C-A0A5-B596C23F95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53528A-694A-BF41-8F48-95BB5315FA6A}"/>
              </a:ext>
            </a:extLst>
          </p:cNvPr>
          <p:cNvSpPr>
            <a:spLocks noGrp="1"/>
          </p:cNvSpPr>
          <p:nvPr>
            <p:ph type="dt" sz="half" idx="10"/>
          </p:nvPr>
        </p:nvSpPr>
        <p:spPr/>
        <p:txBody>
          <a:bodyPr/>
          <a:lstStyle/>
          <a:p>
            <a:fld id="{FB65820A-3E1D-45A2-B88B-A13D95ED8C27}" type="datetime1">
              <a:rPr lang="en-US" smtClean="0"/>
              <a:t>7/29/2021</a:t>
            </a:fld>
            <a:endParaRPr lang="en-US" dirty="0"/>
          </a:p>
        </p:txBody>
      </p:sp>
      <p:sp>
        <p:nvSpPr>
          <p:cNvPr id="4" name="Footer Placeholder 3">
            <a:extLst>
              <a:ext uri="{FF2B5EF4-FFF2-40B4-BE49-F238E27FC236}">
                <a16:creationId xmlns:a16="http://schemas.microsoft.com/office/drawing/2014/main" id="{F37CE9E9-76B2-C148-AA8C-53536E9E7EEC}"/>
              </a:ext>
            </a:extLst>
          </p:cNvPr>
          <p:cNvSpPr>
            <a:spLocks noGrp="1"/>
          </p:cNvSpPr>
          <p:nvPr>
            <p:ph type="ftr" sz="quarter" idx="11"/>
          </p:nvPr>
        </p:nvSpPr>
        <p:spPr/>
        <p:txBody>
          <a:bodyPr/>
          <a:lstStyle/>
          <a:p>
            <a:r>
              <a:rPr lang="en-US"/>
              <a:t>9th Biennial National AWOP Mtg - July 2021</a:t>
            </a:r>
            <a:endParaRPr lang="en-US" dirty="0"/>
          </a:p>
        </p:txBody>
      </p:sp>
      <p:sp>
        <p:nvSpPr>
          <p:cNvPr id="5" name="Slide Number Placeholder 4">
            <a:extLst>
              <a:ext uri="{FF2B5EF4-FFF2-40B4-BE49-F238E27FC236}">
                <a16:creationId xmlns:a16="http://schemas.microsoft.com/office/drawing/2014/main" id="{3F719A9D-6B82-024B-BD5C-CE72B4854134}"/>
              </a:ext>
            </a:extLst>
          </p:cNvPr>
          <p:cNvSpPr>
            <a:spLocks noGrp="1"/>
          </p:cNvSpPr>
          <p:nvPr>
            <p:ph type="sldNum" sz="quarter" idx="12"/>
          </p:nvPr>
        </p:nvSpPr>
        <p:spPr/>
        <p:txBody>
          <a:bodyPr/>
          <a:lstStyle/>
          <a:p>
            <a:fld id="{8D9C3B4F-4B7B-9A4F-9F3C-3A4901A33979}" type="slidenum">
              <a:rPr lang="en-US" smtClean="0"/>
              <a:t>‹#›</a:t>
            </a:fld>
            <a:endParaRPr lang="en-US" dirty="0"/>
          </a:p>
        </p:txBody>
      </p:sp>
    </p:spTree>
    <p:extLst>
      <p:ext uri="{BB962C8B-B14F-4D97-AF65-F5344CB8AC3E}">
        <p14:creationId xmlns:p14="http://schemas.microsoft.com/office/powerpoint/2010/main" val="25361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64E484-5D7F-0143-8D15-DB44A7DE0630}"/>
              </a:ext>
            </a:extLst>
          </p:cNvPr>
          <p:cNvPicPr>
            <a:picLocks noChangeAspect="1"/>
          </p:cNvPicPr>
          <p:nvPr userDrawn="1"/>
        </p:nvPicPr>
        <p:blipFill>
          <a:blip r:embed="rId2"/>
          <a:stretch>
            <a:fillRect/>
          </a:stretch>
        </p:blipFill>
        <p:spPr>
          <a:xfrm>
            <a:off x="-1" y="0"/>
            <a:ext cx="12213603" cy="6858000"/>
          </a:xfrm>
          <a:prstGeom prst="rect">
            <a:avLst/>
          </a:prstGeom>
        </p:spPr>
      </p:pic>
      <p:sp>
        <p:nvSpPr>
          <p:cNvPr id="2" name="Date Placeholder 1">
            <a:extLst>
              <a:ext uri="{FF2B5EF4-FFF2-40B4-BE49-F238E27FC236}">
                <a16:creationId xmlns:a16="http://schemas.microsoft.com/office/drawing/2014/main" id="{E9D688B0-8B0F-E44F-A305-E971E4584E6E}"/>
              </a:ext>
            </a:extLst>
          </p:cNvPr>
          <p:cNvSpPr>
            <a:spLocks noGrp="1"/>
          </p:cNvSpPr>
          <p:nvPr>
            <p:ph type="dt" sz="half" idx="10"/>
          </p:nvPr>
        </p:nvSpPr>
        <p:spPr/>
        <p:txBody>
          <a:bodyPr/>
          <a:lstStyle/>
          <a:p>
            <a:fld id="{7A82DC9C-3605-48B4-B641-D28194A88CCC}" type="datetime1">
              <a:rPr lang="en-US" smtClean="0"/>
              <a:t>7/29/2021</a:t>
            </a:fld>
            <a:endParaRPr lang="en-US" dirty="0"/>
          </a:p>
        </p:txBody>
      </p:sp>
      <p:sp>
        <p:nvSpPr>
          <p:cNvPr id="3" name="Footer Placeholder 2">
            <a:extLst>
              <a:ext uri="{FF2B5EF4-FFF2-40B4-BE49-F238E27FC236}">
                <a16:creationId xmlns:a16="http://schemas.microsoft.com/office/drawing/2014/main" id="{5D677BA4-34DD-F949-8D9E-F6E1B58C7DAA}"/>
              </a:ext>
            </a:extLst>
          </p:cNvPr>
          <p:cNvSpPr>
            <a:spLocks noGrp="1"/>
          </p:cNvSpPr>
          <p:nvPr>
            <p:ph type="ftr" sz="quarter" idx="11"/>
          </p:nvPr>
        </p:nvSpPr>
        <p:spPr/>
        <p:txBody>
          <a:bodyPr/>
          <a:lstStyle/>
          <a:p>
            <a:r>
              <a:rPr lang="en-US"/>
              <a:t>9th Biennial National AWOP Mtg - July 2021</a:t>
            </a:r>
            <a:endParaRPr lang="en-US" dirty="0"/>
          </a:p>
        </p:txBody>
      </p:sp>
      <p:sp>
        <p:nvSpPr>
          <p:cNvPr id="4" name="Slide Number Placeholder 3">
            <a:extLst>
              <a:ext uri="{FF2B5EF4-FFF2-40B4-BE49-F238E27FC236}">
                <a16:creationId xmlns:a16="http://schemas.microsoft.com/office/drawing/2014/main" id="{74011E4A-8C69-084D-88A1-ECB23714C5C9}"/>
              </a:ext>
            </a:extLst>
          </p:cNvPr>
          <p:cNvSpPr>
            <a:spLocks noGrp="1"/>
          </p:cNvSpPr>
          <p:nvPr>
            <p:ph type="sldNum" sz="quarter" idx="12"/>
          </p:nvPr>
        </p:nvSpPr>
        <p:spPr/>
        <p:txBody>
          <a:bodyPr/>
          <a:lstStyle/>
          <a:p>
            <a:fld id="{8D9C3B4F-4B7B-9A4F-9F3C-3A4901A33979}" type="slidenum">
              <a:rPr lang="en-US" smtClean="0"/>
              <a:t>‹#›</a:t>
            </a:fld>
            <a:endParaRPr lang="en-US" dirty="0"/>
          </a:p>
        </p:txBody>
      </p:sp>
    </p:spTree>
    <p:extLst>
      <p:ext uri="{BB962C8B-B14F-4D97-AF65-F5344CB8AC3E}">
        <p14:creationId xmlns:p14="http://schemas.microsoft.com/office/powerpoint/2010/main" val="13062019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69872"/>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56F31-819E-1E46-BD86-D67966D3E8D0}" type="datetimeFigureOut">
              <a:rPr lang="en-US" smtClean="0"/>
              <a:pPr/>
              <a:t>7/29/2021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072EB-A24F-5643-802A-166850F4782F}" type="slidenum">
              <a:rPr lang="en-US" smtClean="0"/>
              <a:pPr/>
              <a:t>‹#›</a:t>
            </a:fld>
            <a:endParaRPr lang="en-US"/>
          </a:p>
        </p:txBody>
      </p:sp>
    </p:spTree>
    <p:extLst>
      <p:ext uri="{BB962C8B-B14F-4D97-AF65-F5344CB8AC3E}">
        <p14:creationId xmlns:p14="http://schemas.microsoft.com/office/powerpoint/2010/main" val="290503435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685800" rtl="0" eaLnBrk="1" latinLnBrk="0" hangingPunct="1">
        <a:lnSpc>
          <a:spcPct val="90000"/>
        </a:lnSpc>
        <a:spcBef>
          <a:spcPct val="0"/>
        </a:spcBef>
        <a:buNone/>
        <a:defRPr sz="3300" b="1" kern="1200">
          <a:solidFill>
            <a:srgbClr val="167CB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85000"/>
              <a:lumOff val="15000"/>
            </a:schemeClr>
          </a:solidFill>
          <a:latin typeface="+mn-lt"/>
          <a:ea typeface="+mn-ea"/>
          <a:cs typeface="+mn-cs"/>
        </a:defRPr>
      </a:lvl1pPr>
      <a:lvl2pPr marL="514350" indent="-171450" algn="l" defTabSz="685800" rtl="0" eaLnBrk="1" latinLnBrk="0" hangingPunct="1">
        <a:lnSpc>
          <a:spcPct val="90000"/>
        </a:lnSpc>
        <a:spcBef>
          <a:spcPts val="375"/>
        </a:spcBef>
        <a:buFont typeface="Cambria" panose="02040503050406030204" pitchFamily="18" charset="0"/>
        <a:buChar char="⎻"/>
        <a:defRPr sz="1800" kern="1200">
          <a:solidFill>
            <a:schemeClr val="tx1">
              <a:lumMod val="85000"/>
              <a:lumOff val="15000"/>
            </a:schemeClr>
          </a:solidFill>
          <a:latin typeface="+mn-lt"/>
          <a:ea typeface="+mn-ea"/>
          <a:cs typeface="+mn-cs"/>
        </a:defRPr>
      </a:lvl2pPr>
      <a:lvl3pPr marL="857250" indent="-171450" algn="l" defTabSz="685800" rtl="0" eaLnBrk="1" latinLnBrk="0" hangingPunct="1">
        <a:lnSpc>
          <a:spcPct val="90000"/>
        </a:lnSpc>
        <a:spcBef>
          <a:spcPts val="375"/>
        </a:spcBef>
        <a:buSzPct val="60000"/>
        <a:buFont typeface="Wingdings" pitchFamily="2" charset="2"/>
        <a:buChar char="Ø"/>
        <a:defRPr sz="15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9B5DF8-78FD-5841-BD28-013B751C26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CEF579-F39A-5544-9409-0394F3A99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CAFEA-DB91-8848-88FE-0F2D2FFA0D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4B2AC-42BF-4EDD-9E54-F3013B15DE19}" type="datetime1">
              <a:rPr lang="en-US" smtClean="0"/>
              <a:t>7/29/2021</a:t>
            </a:fld>
            <a:endParaRPr lang="en-US" dirty="0"/>
          </a:p>
        </p:txBody>
      </p:sp>
      <p:sp>
        <p:nvSpPr>
          <p:cNvPr id="5" name="Footer Placeholder 4">
            <a:extLst>
              <a:ext uri="{FF2B5EF4-FFF2-40B4-BE49-F238E27FC236}">
                <a16:creationId xmlns:a16="http://schemas.microsoft.com/office/drawing/2014/main" id="{2B4B3497-91C7-1048-BCE6-DC58EBE31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9th Biennial National AWOP Mtg - July 2021</a:t>
            </a:r>
            <a:endParaRPr lang="en-US" dirty="0"/>
          </a:p>
        </p:txBody>
      </p:sp>
      <p:sp>
        <p:nvSpPr>
          <p:cNvPr id="6" name="Slide Number Placeholder 5">
            <a:extLst>
              <a:ext uri="{FF2B5EF4-FFF2-40B4-BE49-F238E27FC236}">
                <a16:creationId xmlns:a16="http://schemas.microsoft.com/office/drawing/2014/main" id="{7064A5EE-3E3D-B348-A4A0-7369138FC5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C3B4F-4B7B-9A4F-9F3C-3A4901A33979}" type="slidenum">
              <a:rPr lang="en-US" smtClean="0"/>
              <a:t>‹#›</a:t>
            </a:fld>
            <a:endParaRPr lang="en-US" dirty="0"/>
          </a:p>
        </p:txBody>
      </p:sp>
    </p:spTree>
    <p:extLst>
      <p:ext uri="{BB962C8B-B14F-4D97-AF65-F5344CB8AC3E}">
        <p14:creationId xmlns:p14="http://schemas.microsoft.com/office/powerpoint/2010/main" val="166827950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www.asdwa.org/awop/"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epa.gov/sdwa/optimization-program-drinking-water-system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hyperlink" Target="mailto:aroberson@asdwa.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asdwa.org/awo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72000"/>
          </a:schemeClr>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312CB6-E6D0-A440-8E94-A04609637CF4}"/>
              </a:ext>
            </a:extLst>
          </p:cNvPr>
          <p:cNvSpPr>
            <a:spLocks noGrp="1"/>
          </p:cNvSpPr>
          <p:nvPr>
            <p:ph type="ctrTitle"/>
          </p:nvPr>
        </p:nvSpPr>
        <p:spPr>
          <a:xfrm>
            <a:off x="1264044" y="2471993"/>
            <a:ext cx="4248318" cy="1952947"/>
          </a:xfrm>
          <a:noFill/>
        </p:spPr>
        <p:txBody>
          <a:bodyPr anchor="ctr">
            <a:normAutofit fontScale="9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br>
              <a:rPr lang="en-US" sz="4000" b="0" i="0" u="none" strike="noStrike" baseline="0">
                <a:solidFill>
                  <a:srgbClr val="080808"/>
                </a:solidFill>
                <a:latin typeface="Calibri" panose="020F0502020204030204" pitchFamily="34" charset="0"/>
              </a:rPr>
            </a:br>
            <a:r>
              <a:rPr lang="en-US" sz="4000" i="0" u="none" strike="noStrike" baseline="0">
                <a:solidFill>
                  <a:schemeClr val="accent1"/>
                </a:solidFill>
              </a:rPr>
              <a:t>9th Biennial </a:t>
            </a:r>
            <a:r>
              <a:rPr lang="en-US" sz="4000">
                <a:solidFill>
                  <a:schemeClr val="accent1"/>
                </a:solidFill>
              </a:rPr>
              <a:t>AWOP   National Meeting </a:t>
            </a:r>
            <a:br>
              <a:rPr lang="en-US" sz="3300">
                <a:solidFill>
                  <a:srgbClr val="080808"/>
                </a:solidFill>
              </a:rPr>
            </a:br>
            <a:endParaRPr lang="en-US" sz="3300">
              <a:solidFill>
                <a:srgbClr val="080808"/>
              </a:solidFill>
            </a:endParaRPr>
          </a:p>
        </p:txBody>
      </p:sp>
      <p:sp>
        <p:nvSpPr>
          <p:cNvPr id="6" name="Subtitle 5">
            <a:extLst>
              <a:ext uri="{FF2B5EF4-FFF2-40B4-BE49-F238E27FC236}">
                <a16:creationId xmlns:a16="http://schemas.microsoft.com/office/drawing/2014/main" id="{F2DE24DA-FE85-48B4-82EF-1E1385026396}"/>
              </a:ext>
            </a:extLst>
          </p:cNvPr>
          <p:cNvSpPr>
            <a:spLocks noGrp="1"/>
          </p:cNvSpPr>
          <p:nvPr>
            <p:ph type="subTitle" idx="1"/>
          </p:nvPr>
        </p:nvSpPr>
        <p:spPr>
          <a:xfrm>
            <a:off x="2575693" y="4047122"/>
            <a:ext cx="2442690" cy="915772"/>
          </a:xfrm>
          <a:noFill/>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a:solidFill>
                  <a:schemeClr val="accent1"/>
                </a:solidFill>
              </a:rPr>
              <a:t>July 19-21</a:t>
            </a:r>
          </a:p>
        </p:txBody>
      </p:sp>
      <p:sp>
        <p:nvSpPr>
          <p:cNvPr id="79" name="Isosceles Triangle 78">
            <a:extLst>
              <a:ext uri="{FF2B5EF4-FFF2-40B4-BE49-F238E27FC236}">
                <a16:creationId xmlns:a16="http://schemas.microsoft.com/office/drawing/2014/main" id="{CB64814D-A361-44E1-8D97-B83E41C8B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0" y="-2"/>
            <a:ext cx="1248189" cy="1248189"/>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852A6879-032A-4946-9CCA-44D38BEDF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96832" y="24664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56AB08D7-F0FB-4965-B730-8B874214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93049" y="367194"/>
            <a:ext cx="999162" cy="99916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148D9297-49FA-43ED-AC6B-E2F153B3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9187" y="946949"/>
            <a:ext cx="352820" cy="35282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77C2D141-F73C-4BF3-B3DF-D3BA74B8B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7826" y="1350438"/>
            <a:ext cx="4160520" cy="4157124"/>
          </a:xfrm>
          <a:custGeom>
            <a:avLst/>
            <a:gdLst>
              <a:gd name="connsiteX0" fmla="*/ 2080261 w 4160520"/>
              <a:gd name="connsiteY0" fmla="*/ 0 h 4157124"/>
              <a:gd name="connsiteX1" fmla="*/ 4160520 w 4160520"/>
              <a:gd name="connsiteY1" fmla="*/ 2078563 h 4157124"/>
              <a:gd name="connsiteX2" fmla="*/ 2080261 w 4160520"/>
              <a:gd name="connsiteY2" fmla="*/ 4157124 h 4157124"/>
              <a:gd name="connsiteX3" fmla="*/ 0 w 4160520"/>
              <a:gd name="connsiteY3" fmla="*/ 2078563 h 4157124"/>
            </a:gdLst>
            <a:ahLst/>
            <a:cxnLst>
              <a:cxn ang="0">
                <a:pos x="connsiteX0" y="connsiteY0"/>
              </a:cxn>
              <a:cxn ang="0">
                <a:pos x="connsiteX1" y="connsiteY1"/>
              </a:cxn>
              <a:cxn ang="0">
                <a:pos x="connsiteX2" y="connsiteY2"/>
              </a:cxn>
              <a:cxn ang="0">
                <a:pos x="connsiteX3" y="connsiteY3"/>
              </a:cxn>
            </a:cxnLst>
            <a:rect l="l" t="t" r="r" b="b"/>
            <a:pathLst>
              <a:path w="4160520" h="4157124">
                <a:moveTo>
                  <a:pt x="2080261" y="0"/>
                </a:moveTo>
                <a:lnTo>
                  <a:pt x="4160520" y="2078563"/>
                </a:lnTo>
                <a:lnTo>
                  <a:pt x="2080261" y="4157124"/>
                </a:lnTo>
                <a:lnTo>
                  <a:pt x="0" y="20785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DB456AC5-2DFE-4E00-B0CE-30AAA2A3D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7566" y="1"/>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Isosceles Triangle 90">
            <a:extLst>
              <a:ext uri="{FF2B5EF4-FFF2-40B4-BE49-F238E27FC236}">
                <a16:creationId xmlns:a16="http://schemas.microsoft.com/office/drawing/2014/main" id="{D3EB41F8-8868-4FC3-8553-94FEE5A8B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972" y="6102888"/>
            <a:ext cx="1510228" cy="755112"/>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39671820-9967-4806-B0A7-4944C2A4A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447566" y="3562194"/>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677ADC-F646-544C-8EB9-ECE464EBB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660" y="5091160"/>
            <a:ext cx="2524866" cy="953137"/>
          </a:xfrm>
          <a:prstGeom prst="rect">
            <a:avLst/>
          </a:prstGeom>
          <a:noFill/>
        </p:spPr>
      </p:pic>
      <p:pic>
        <p:nvPicPr>
          <p:cNvPr id="1028" name="Picture 4">
            <a:extLst>
              <a:ext uri="{FF2B5EF4-FFF2-40B4-BE49-F238E27FC236}">
                <a16:creationId xmlns:a16="http://schemas.microsoft.com/office/drawing/2014/main" id="{3F1159C9-3B0C-416C-9259-D11DD03BF17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45374" y="516526"/>
            <a:ext cx="1667086" cy="166708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DB8E1D65-CA10-48B9-BA57-C9196500CB94}"/>
              </a:ext>
            </a:extLst>
          </p:cNvPr>
          <p:cNvGrpSpPr/>
          <p:nvPr/>
        </p:nvGrpSpPr>
        <p:grpSpPr>
          <a:xfrm>
            <a:off x="8225169" y="2168616"/>
            <a:ext cx="2786027" cy="2024618"/>
            <a:chOff x="2221385" y="1036454"/>
            <a:chExt cx="4747827" cy="3649284"/>
          </a:xfrm>
        </p:grpSpPr>
        <p:sp>
          <p:nvSpPr>
            <p:cNvPr id="30" name="Flowchart: Connector 29">
              <a:extLst>
                <a:ext uri="{FF2B5EF4-FFF2-40B4-BE49-F238E27FC236}">
                  <a16:creationId xmlns:a16="http://schemas.microsoft.com/office/drawing/2014/main" id="{B67CEC0B-30A5-4C53-B8A6-80860AE3353D}"/>
                </a:ext>
              </a:extLst>
            </p:cNvPr>
            <p:cNvSpPr/>
            <p:nvPr/>
          </p:nvSpPr>
          <p:spPr>
            <a:xfrm>
              <a:off x="3783227" y="1036454"/>
              <a:ext cx="1577546" cy="1535296"/>
            </a:xfrm>
            <a:prstGeom prst="flowChartConnector">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lowchart: Connector 30">
              <a:extLst>
                <a:ext uri="{FF2B5EF4-FFF2-40B4-BE49-F238E27FC236}">
                  <a16:creationId xmlns:a16="http://schemas.microsoft.com/office/drawing/2014/main" id="{CC911485-D5B4-4A62-AA2D-78A56D9955DE}"/>
                </a:ext>
              </a:extLst>
            </p:cNvPr>
            <p:cNvSpPr/>
            <p:nvPr/>
          </p:nvSpPr>
          <p:spPr>
            <a:xfrm>
              <a:off x="2221385" y="3150442"/>
              <a:ext cx="1577546" cy="1535296"/>
            </a:xfrm>
            <a:prstGeom prst="flowChartConnector">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lowchart: Connector 31">
              <a:extLst>
                <a:ext uri="{FF2B5EF4-FFF2-40B4-BE49-F238E27FC236}">
                  <a16:creationId xmlns:a16="http://schemas.microsoft.com/office/drawing/2014/main" id="{9D6B6A3C-6B51-41E6-AC2E-9B1B0A65CEAD}"/>
                </a:ext>
              </a:extLst>
            </p:cNvPr>
            <p:cNvSpPr/>
            <p:nvPr/>
          </p:nvSpPr>
          <p:spPr>
            <a:xfrm>
              <a:off x="5391666" y="3150442"/>
              <a:ext cx="1577546" cy="1535296"/>
            </a:xfrm>
            <a:prstGeom prst="flowChartConnector">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Arrow: Up-Down 32">
              <a:extLst>
                <a:ext uri="{FF2B5EF4-FFF2-40B4-BE49-F238E27FC236}">
                  <a16:creationId xmlns:a16="http://schemas.microsoft.com/office/drawing/2014/main" id="{85C76EED-CA42-43C8-A5DC-D44E45470161}"/>
                </a:ext>
              </a:extLst>
            </p:cNvPr>
            <p:cNvSpPr/>
            <p:nvPr/>
          </p:nvSpPr>
          <p:spPr>
            <a:xfrm rot="19361275" flipH="1">
              <a:off x="5368806" y="2421568"/>
              <a:ext cx="45719" cy="8790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Arrow: Up-Down 33">
              <a:extLst>
                <a:ext uri="{FF2B5EF4-FFF2-40B4-BE49-F238E27FC236}">
                  <a16:creationId xmlns:a16="http://schemas.microsoft.com/office/drawing/2014/main" id="{99260833-CDAB-4683-B4FA-4B3A19D2F4A5}"/>
                </a:ext>
              </a:extLst>
            </p:cNvPr>
            <p:cNvSpPr/>
            <p:nvPr/>
          </p:nvSpPr>
          <p:spPr>
            <a:xfrm rot="2598179" flipH="1">
              <a:off x="3615731" y="2375374"/>
              <a:ext cx="45719" cy="8790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Arrow: Up-Down 34">
              <a:extLst>
                <a:ext uri="{FF2B5EF4-FFF2-40B4-BE49-F238E27FC236}">
                  <a16:creationId xmlns:a16="http://schemas.microsoft.com/office/drawing/2014/main" id="{E2747D95-8301-407A-B830-98ED3EA2EA79}"/>
                </a:ext>
              </a:extLst>
            </p:cNvPr>
            <p:cNvSpPr/>
            <p:nvPr/>
          </p:nvSpPr>
          <p:spPr>
            <a:xfrm rot="5400000" flipH="1">
              <a:off x="4509010" y="3531856"/>
              <a:ext cx="45719" cy="11503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4D6F3AB0-413E-44D6-8A65-2E202134F127}"/>
                </a:ext>
              </a:extLst>
            </p:cNvPr>
            <p:cNvSpPr txBox="1"/>
            <p:nvPr/>
          </p:nvSpPr>
          <p:spPr>
            <a:xfrm>
              <a:off x="4204586" y="1606321"/>
              <a:ext cx="1313935" cy="408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Status</a:t>
              </a:r>
            </a:p>
          </p:txBody>
        </p:sp>
        <p:sp>
          <p:nvSpPr>
            <p:cNvPr id="37" name="TextBox 36">
              <a:extLst>
                <a:ext uri="{FF2B5EF4-FFF2-40B4-BE49-F238E27FC236}">
                  <a16:creationId xmlns:a16="http://schemas.microsoft.com/office/drawing/2014/main" id="{3A4B47B3-CEC0-42C6-B853-824E80B54EAA}"/>
                </a:ext>
              </a:extLst>
            </p:cNvPr>
            <p:cNvSpPr txBox="1"/>
            <p:nvPr/>
          </p:nvSpPr>
          <p:spPr>
            <a:xfrm>
              <a:off x="2279892" y="3733424"/>
              <a:ext cx="1760838" cy="408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Maintenance</a:t>
              </a:r>
            </a:p>
          </p:txBody>
        </p:sp>
        <p:sp>
          <p:nvSpPr>
            <p:cNvPr id="38" name="TextBox 37">
              <a:extLst>
                <a:ext uri="{FF2B5EF4-FFF2-40B4-BE49-F238E27FC236}">
                  <a16:creationId xmlns:a16="http://schemas.microsoft.com/office/drawing/2014/main" id="{810820D6-CD20-4D12-9A7D-09E83A1FC55D}"/>
                </a:ext>
              </a:extLst>
            </p:cNvPr>
            <p:cNvSpPr txBox="1"/>
            <p:nvPr/>
          </p:nvSpPr>
          <p:spPr>
            <a:xfrm>
              <a:off x="5360773" y="3415646"/>
              <a:ext cx="1598540" cy="9185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Targeted Performance Improvement </a:t>
              </a:r>
            </a:p>
          </p:txBody>
        </p:sp>
      </p:grpSp>
    </p:spTree>
    <p:extLst>
      <p:ext uri="{BB962C8B-B14F-4D97-AF65-F5344CB8AC3E}">
        <p14:creationId xmlns:p14="http://schemas.microsoft.com/office/powerpoint/2010/main" val="327783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9FE9-F0A9-4CD7-8AA9-3CF46E786A40}"/>
              </a:ext>
            </a:extLst>
          </p:cNvPr>
          <p:cNvSpPr>
            <a:spLocks noGrp="1"/>
          </p:cNvSpPr>
          <p:nvPr>
            <p:ph type="title"/>
          </p:nvPr>
        </p:nvSpPr>
        <p:spPr/>
        <p:txBody>
          <a:bodyPr/>
          <a:lstStyle/>
          <a:p>
            <a:r>
              <a:rPr lang="en-US"/>
              <a:t>ASDWA Support of AWOP will Continue</a:t>
            </a:r>
          </a:p>
        </p:txBody>
      </p:sp>
      <p:sp>
        <p:nvSpPr>
          <p:cNvPr id="3" name="Content Placeholder 2">
            <a:extLst>
              <a:ext uri="{FF2B5EF4-FFF2-40B4-BE49-F238E27FC236}">
                <a16:creationId xmlns:a16="http://schemas.microsoft.com/office/drawing/2014/main" id="{AE5A6C26-21C9-455C-AF47-9E081D7D9808}"/>
              </a:ext>
            </a:extLst>
          </p:cNvPr>
          <p:cNvSpPr>
            <a:spLocks noGrp="1"/>
          </p:cNvSpPr>
          <p:nvPr>
            <p:ph idx="1"/>
          </p:nvPr>
        </p:nvSpPr>
        <p:spPr>
          <a:xfrm>
            <a:off x="838200" y="1419283"/>
            <a:ext cx="10515600" cy="4757681"/>
          </a:xfrm>
        </p:spPr>
        <p:txBody>
          <a:bodyPr/>
          <a:lstStyle/>
          <a:p>
            <a:r>
              <a:rPr lang="en-US"/>
              <a:t>Although some of the successes of AWOP can be shown graphically – DBPs and turbidity, there are many more that cannot.</a:t>
            </a:r>
          </a:p>
          <a:p>
            <a:endParaRPr lang="en-US"/>
          </a:p>
          <a:p>
            <a:r>
              <a:rPr lang="en-US"/>
              <a:t>The teamwork and relationships the Program has built are an invaluable benefit and tool that cannot be measured but can be directly tied to the continual and evident improvement in the nation’s drinking water.</a:t>
            </a:r>
          </a:p>
          <a:p>
            <a:endParaRPr lang="en-US"/>
          </a:p>
          <a:p>
            <a:r>
              <a:rPr lang="en-US"/>
              <a:t>AWOP transcends geographic and federal boundaries and acts as a bridge to state and regional collaboration in improving public health across the country. The Program’s success is the direct result of the hard work and perseverance that you all, the states and EPA, have shown in the support of a voluntary program in the name of protecting public health.</a:t>
            </a:r>
          </a:p>
          <a:p>
            <a:endParaRPr lang="en-US"/>
          </a:p>
          <a:p>
            <a:r>
              <a:rPr lang="en-US"/>
              <a:t>These countless benefits reinforce ASDWA’s mission, and we look forward to continuing to support AWOP in any way we can.</a:t>
            </a:r>
          </a:p>
        </p:txBody>
      </p:sp>
    </p:spTree>
    <p:extLst>
      <p:ext uri="{BB962C8B-B14F-4D97-AF65-F5344CB8AC3E}">
        <p14:creationId xmlns:p14="http://schemas.microsoft.com/office/powerpoint/2010/main" val="2840829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a:xfrm>
            <a:off x="138305" y="2218059"/>
            <a:ext cx="6000750" cy="1338263"/>
          </a:xfrm>
        </p:spPr>
        <p:txBody>
          <a:bodyPr>
            <a:normAutofit/>
          </a:bodyPr>
          <a:lstStyle/>
          <a:p>
            <a:r>
              <a:rPr lang="en-US" sz="4000" b="1" dirty="0"/>
              <a:t>AWOP: Current Status &amp; Vision for the Future</a:t>
            </a:r>
          </a:p>
        </p:txBody>
      </p:sp>
      <p:sp>
        <p:nvSpPr>
          <p:cNvPr id="18" name="Subtitle 17"/>
          <p:cNvSpPr>
            <a:spLocks noGrp="1"/>
          </p:cNvSpPr>
          <p:nvPr>
            <p:ph type="subTitle" idx="1"/>
          </p:nvPr>
        </p:nvSpPr>
        <p:spPr>
          <a:xfrm>
            <a:off x="138305" y="3970809"/>
            <a:ext cx="7421273" cy="2105479"/>
          </a:xfrm>
        </p:spPr>
        <p:txBody>
          <a:bodyPr>
            <a:normAutofit/>
          </a:bodyPr>
          <a:lstStyle/>
          <a:p>
            <a:r>
              <a:rPr lang="en-US" sz="2800" b="1" dirty="0"/>
              <a:t>Rick Lieberman </a:t>
            </a:r>
          </a:p>
          <a:p>
            <a:pPr>
              <a:spcBef>
                <a:spcPts val="0"/>
              </a:spcBef>
            </a:pPr>
            <a:r>
              <a:rPr lang="en-US" sz="2800" dirty="0"/>
              <a:t>Office of Ground Water and Drinking Water</a:t>
            </a:r>
          </a:p>
          <a:p>
            <a:pPr>
              <a:spcBef>
                <a:spcPts val="0"/>
              </a:spcBef>
            </a:pPr>
            <a:r>
              <a:rPr lang="en-US" sz="2800" dirty="0"/>
              <a:t>Standards and Risk Management Division</a:t>
            </a:r>
          </a:p>
          <a:p>
            <a:pPr>
              <a:spcBef>
                <a:spcPts val="0"/>
              </a:spcBef>
            </a:pPr>
            <a:r>
              <a:rPr lang="en-US" sz="2800" dirty="0"/>
              <a:t>Technical Support Center</a:t>
            </a:r>
          </a:p>
          <a:p>
            <a:pPr>
              <a:spcBef>
                <a:spcPts val="0"/>
              </a:spcBef>
            </a:pPr>
            <a:r>
              <a:rPr lang="en-US" sz="2800" dirty="0"/>
              <a:t>Cincinnati, OH</a:t>
            </a:r>
            <a:endParaRPr lang="en-US" dirty="0"/>
          </a:p>
        </p:txBody>
      </p:sp>
      <p:pic>
        <p:nvPicPr>
          <p:cNvPr id="51" name="Picture 50">
            <a:extLst>
              <a:ext uri="{FF2B5EF4-FFF2-40B4-BE49-F238E27FC236}">
                <a16:creationId xmlns:a16="http://schemas.microsoft.com/office/drawing/2014/main" id="{5AD21B04-B8F8-4D15-998A-C5CE61386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4917" y="767764"/>
            <a:ext cx="1382577" cy="1450295"/>
          </a:xfrm>
          <a:prstGeom prst="rect">
            <a:avLst/>
          </a:prstGeom>
        </p:spPr>
      </p:pic>
    </p:spTree>
    <p:extLst>
      <p:ext uri="{BB962C8B-B14F-4D97-AF65-F5344CB8AC3E}">
        <p14:creationId xmlns:p14="http://schemas.microsoft.com/office/powerpoint/2010/main" val="2483824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BF5CC-084F-ED45-BE3C-E4BAC1FCD4CE}"/>
              </a:ext>
            </a:extLst>
          </p:cNvPr>
          <p:cNvSpPr>
            <a:spLocks noGrp="1"/>
          </p:cNvSpPr>
          <p:nvPr>
            <p:ph type="title"/>
          </p:nvPr>
        </p:nvSpPr>
        <p:spPr/>
        <p:txBody>
          <a:bodyPr/>
          <a:lstStyle/>
          <a:p>
            <a:r>
              <a:rPr lang="en-US" dirty="0"/>
              <a:t>Disclaimer</a:t>
            </a:r>
          </a:p>
        </p:txBody>
      </p:sp>
      <p:sp>
        <p:nvSpPr>
          <p:cNvPr id="5" name="Content Placeholder 4">
            <a:extLst>
              <a:ext uri="{FF2B5EF4-FFF2-40B4-BE49-F238E27FC236}">
                <a16:creationId xmlns:a16="http://schemas.microsoft.com/office/drawing/2014/main" id="{4E465DCF-847C-2345-99A0-4071D1879182}"/>
              </a:ext>
            </a:extLst>
          </p:cNvPr>
          <p:cNvSpPr>
            <a:spLocks noGrp="1"/>
          </p:cNvSpPr>
          <p:nvPr>
            <p:ph idx="1"/>
          </p:nvPr>
        </p:nvSpPr>
        <p:spPr>
          <a:xfrm>
            <a:off x="838200" y="1825625"/>
            <a:ext cx="10515600" cy="3589213"/>
          </a:xfrm>
        </p:spPr>
        <p:txBody>
          <a:bodyPr/>
          <a:lstStyle/>
          <a:p>
            <a:pPr marL="0" indent="0">
              <a:buNone/>
            </a:pPr>
            <a:r>
              <a:rPr lang="en-US" dirty="0"/>
              <a:t>The information in this presentation has been reviewed and approved for public dissemination in accordance with U.S. Environmental Protection Agency (EPA). The views expressed in this presentation are those of the author and do not necessarily represent the views or policies of the Agency. Any mention of trade names or commercial products does not constitute EPA endorsement or recommendation for use.</a:t>
            </a:r>
          </a:p>
        </p:txBody>
      </p:sp>
      <p:sp>
        <p:nvSpPr>
          <p:cNvPr id="2" name="Footer Placeholder 1">
            <a:extLst>
              <a:ext uri="{FF2B5EF4-FFF2-40B4-BE49-F238E27FC236}">
                <a16:creationId xmlns:a16="http://schemas.microsoft.com/office/drawing/2014/main" id="{0DA3EA7D-1FDD-41D6-BAD7-504E477337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9th Biennial National AWOP Mtg - July 2021</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375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BF5CC-084F-ED45-BE3C-E4BAC1FCD4CE}"/>
              </a:ext>
            </a:extLst>
          </p:cNvPr>
          <p:cNvSpPr>
            <a:spLocks noGrp="1"/>
          </p:cNvSpPr>
          <p:nvPr>
            <p:ph type="title"/>
          </p:nvPr>
        </p:nvSpPr>
        <p:spPr/>
        <p:txBody>
          <a:bodyPr/>
          <a:lstStyle/>
          <a:p>
            <a:r>
              <a:rPr lang="en-US" dirty="0"/>
              <a:t>Presentation Overview</a:t>
            </a:r>
          </a:p>
        </p:txBody>
      </p:sp>
      <p:sp>
        <p:nvSpPr>
          <p:cNvPr id="5" name="Content Placeholder 4">
            <a:extLst>
              <a:ext uri="{FF2B5EF4-FFF2-40B4-BE49-F238E27FC236}">
                <a16:creationId xmlns:a16="http://schemas.microsoft.com/office/drawing/2014/main" id="{4E465DCF-847C-2345-99A0-4071D1879182}"/>
              </a:ext>
            </a:extLst>
          </p:cNvPr>
          <p:cNvSpPr>
            <a:spLocks noGrp="1"/>
          </p:cNvSpPr>
          <p:nvPr>
            <p:ph idx="1"/>
          </p:nvPr>
        </p:nvSpPr>
        <p:spPr/>
        <p:txBody>
          <a:bodyPr/>
          <a:lstStyle/>
          <a:p>
            <a:r>
              <a:rPr lang="en-US" dirty="0"/>
              <a:t>Status of AWOP network</a:t>
            </a:r>
          </a:p>
          <a:p>
            <a:pPr lvl="1"/>
            <a:r>
              <a:rPr lang="en-US" dirty="0"/>
              <a:t>Recap of Activities since 2019</a:t>
            </a:r>
          </a:p>
          <a:p>
            <a:pPr lvl="1"/>
            <a:r>
              <a:rPr lang="en-US" dirty="0"/>
              <a:t>AWOP Impacts</a:t>
            </a:r>
          </a:p>
          <a:p>
            <a:r>
              <a:rPr lang="en-US" dirty="0"/>
              <a:t>Future AWOP Vision</a:t>
            </a:r>
          </a:p>
          <a:p>
            <a:pPr lvl="1"/>
            <a:r>
              <a:rPr lang="en-US" dirty="0"/>
              <a:t>Focus Areas</a:t>
            </a:r>
          </a:p>
          <a:p>
            <a:pPr lvl="1"/>
            <a:r>
              <a:rPr lang="en-US" dirty="0"/>
              <a:t>Implementation Strategies</a:t>
            </a:r>
          </a:p>
        </p:txBody>
      </p:sp>
      <p:sp>
        <p:nvSpPr>
          <p:cNvPr id="3" name="Footer Placeholder 2">
            <a:extLst>
              <a:ext uri="{FF2B5EF4-FFF2-40B4-BE49-F238E27FC236}">
                <a16:creationId xmlns:a16="http://schemas.microsoft.com/office/drawing/2014/main" id="{32A793CC-D2AA-47EC-B7C5-B318D6B854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9th Biennial National AWOP Mtg - July 2021</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645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BF5CC-084F-ED45-BE3C-E4BAC1FCD4CE}"/>
              </a:ext>
            </a:extLst>
          </p:cNvPr>
          <p:cNvSpPr>
            <a:spLocks noGrp="1"/>
          </p:cNvSpPr>
          <p:nvPr>
            <p:ph type="title"/>
          </p:nvPr>
        </p:nvSpPr>
        <p:spPr>
          <a:xfrm>
            <a:off x="838200" y="365126"/>
            <a:ext cx="10515600" cy="676158"/>
          </a:xfrm>
        </p:spPr>
        <p:txBody>
          <a:bodyPr>
            <a:normAutofit/>
          </a:bodyPr>
          <a:lstStyle/>
          <a:p>
            <a:r>
              <a:rPr lang="en-US" sz="2800" dirty="0">
                <a:solidFill>
                  <a:srgbClr val="0070C0"/>
                </a:solidFill>
              </a:rPr>
              <a:t>AWOP Network Status: </a:t>
            </a:r>
          </a:p>
        </p:txBody>
      </p:sp>
      <p:sp>
        <p:nvSpPr>
          <p:cNvPr id="3" name="Footer Placeholder 2">
            <a:extLst>
              <a:ext uri="{FF2B5EF4-FFF2-40B4-BE49-F238E27FC236}">
                <a16:creationId xmlns:a16="http://schemas.microsoft.com/office/drawing/2014/main" id="{32A793CC-D2AA-47EC-B7C5-B318D6B854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9th Biennial National AWOP Mtg - July 2021</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Map&#10;&#10;Description automatically generated">
            <a:extLst>
              <a:ext uri="{FF2B5EF4-FFF2-40B4-BE49-F238E27FC236}">
                <a16:creationId xmlns:a16="http://schemas.microsoft.com/office/drawing/2014/main" id="{B35F7076-6139-49DD-8E2F-D8AFAB08D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392" y="993516"/>
            <a:ext cx="6384982" cy="4933850"/>
          </a:xfrm>
          <a:prstGeom prst="rect">
            <a:avLst/>
          </a:prstGeom>
        </p:spPr>
      </p:pic>
      <p:sp>
        <p:nvSpPr>
          <p:cNvPr id="2" name="TextBox 1">
            <a:extLst>
              <a:ext uri="{FF2B5EF4-FFF2-40B4-BE49-F238E27FC236}">
                <a16:creationId xmlns:a16="http://schemas.microsoft.com/office/drawing/2014/main" id="{BB896FDC-F003-4DB6-8D1B-1EEDE1EF99E1}"/>
              </a:ext>
            </a:extLst>
          </p:cNvPr>
          <p:cNvSpPr txBox="1"/>
          <p:nvPr/>
        </p:nvSpPr>
        <p:spPr>
          <a:xfrm>
            <a:off x="8019058" y="561302"/>
            <a:ext cx="39837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ASDWA: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https://www.asdwa.org/awop/</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820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BF5CC-084F-ED45-BE3C-E4BAC1FCD4CE}"/>
              </a:ext>
            </a:extLst>
          </p:cNvPr>
          <p:cNvSpPr>
            <a:spLocks noGrp="1"/>
          </p:cNvSpPr>
          <p:nvPr>
            <p:ph type="title"/>
          </p:nvPr>
        </p:nvSpPr>
        <p:spPr>
          <a:xfrm>
            <a:off x="838200" y="365126"/>
            <a:ext cx="10515600" cy="509946"/>
          </a:xfrm>
        </p:spPr>
        <p:txBody>
          <a:bodyPr>
            <a:normAutofit/>
          </a:bodyPr>
          <a:lstStyle/>
          <a:p>
            <a:r>
              <a:rPr lang="en-US" sz="2800" dirty="0">
                <a:solidFill>
                  <a:srgbClr val="0070C0"/>
                </a:solidFill>
              </a:rPr>
              <a:t>AWOP Network Status: National AWOP Activities since July 2019</a:t>
            </a:r>
          </a:p>
        </p:txBody>
      </p:sp>
      <p:sp>
        <p:nvSpPr>
          <p:cNvPr id="5" name="Content Placeholder 4">
            <a:extLst>
              <a:ext uri="{FF2B5EF4-FFF2-40B4-BE49-F238E27FC236}">
                <a16:creationId xmlns:a16="http://schemas.microsoft.com/office/drawing/2014/main" id="{4E465DCF-847C-2345-99A0-4071D1879182}"/>
              </a:ext>
            </a:extLst>
          </p:cNvPr>
          <p:cNvSpPr>
            <a:spLocks noGrp="1"/>
          </p:cNvSpPr>
          <p:nvPr>
            <p:ph idx="1"/>
          </p:nvPr>
        </p:nvSpPr>
        <p:spPr>
          <a:xfrm>
            <a:off x="838200" y="1253331"/>
            <a:ext cx="10515600" cy="4351338"/>
          </a:xfrm>
        </p:spPr>
        <p:txBody>
          <a:bodyPr>
            <a:normAutofit fontScale="92500"/>
          </a:bodyPr>
          <a:lstStyle/>
          <a:p>
            <a:r>
              <a:rPr lang="en-US" dirty="0"/>
              <a:t>Multi-state AWOP Meetings &amp; Technical Workshops: 23 total</a:t>
            </a:r>
          </a:p>
          <a:p>
            <a:pPr lvl="1"/>
            <a:r>
              <a:rPr lang="en-US" dirty="0"/>
              <a:t>Five on-site</a:t>
            </a:r>
          </a:p>
          <a:p>
            <a:pPr lvl="1"/>
            <a:r>
              <a:rPr lang="en-US" dirty="0"/>
              <a:t>Eighteen remote, using online platforms (~60% increase in participation)</a:t>
            </a:r>
          </a:p>
          <a:p>
            <a:r>
              <a:rPr lang="en-US" dirty="0"/>
              <a:t>Additional AWOP Activities (mostly remote via online platforms)</a:t>
            </a:r>
          </a:p>
          <a:p>
            <a:pPr lvl="1"/>
            <a:r>
              <a:rPr lang="en-US" dirty="0"/>
              <a:t>DBP compliance assistance &amp; training focused on water systems in KS, KY, OK &amp; TN</a:t>
            </a:r>
          </a:p>
          <a:p>
            <a:pPr lvl="1"/>
            <a:r>
              <a:rPr lang="en-US" dirty="0"/>
              <a:t>DBP training focused on state staff during an EPA Region 9/CA hosted event.</a:t>
            </a:r>
          </a:p>
          <a:p>
            <a:pPr lvl="1"/>
            <a:r>
              <a:rPr lang="en-US" dirty="0"/>
              <a:t>Distribution System Optimization CPE for the Pittsburgh W&amp;S Authority</a:t>
            </a:r>
          </a:p>
          <a:p>
            <a:pPr lvl="1"/>
            <a:r>
              <a:rPr lang="en-US" dirty="0"/>
              <a:t>AWOP training via contract support of 4 states and 2 EPA Regional Tribal programs</a:t>
            </a:r>
          </a:p>
          <a:p>
            <a:pPr lvl="1"/>
            <a:r>
              <a:rPr lang="en-US" dirty="0"/>
              <a:t>EPA monochloramine method approval</a:t>
            </a:r>
          </a:p>
          <a:p>
            <a:r>
              <a:rPr lang="en-US" dirty="0"/>
              <a:t>AWOP updated documents and tools posted to the EPA Website:  </a:t>
            </a:r>
            <a:r>
              <a:rPr lang="en-US" dirty="0">
                <a:hlinkClick r:id="rId3"/>
              </a:rPr>
              <a:t>https://www.epa.gov/sdwa/optimization-program-drinking-water-systems</a:t>
            </a:r>
            <a:endParaRPr lang="en-US" dirty="0"/>
          </a:p>
          <a:p>
            <a:endParaRPr lang="en-US" dirty="0"/>
          </a:p>
        </p:txBody>
      </p:sp>
      <p:sp>
        <p:nvSpPr>
          <p:cNvPr id="3" name="Footer Placeholder 2">
            <a:extLst>
              <a:ext uri="{FF2B5EF4-FFF2-40B4-BE49-F238E27FC236}">
                <a16:creationId xmlns:a16="http://schemas.microsoft.com/office/drawing/2014/main" id="{273E2660-6F62-411E-BEAA-C5AF4A9DE752}"/>
              </a:ext>
            </a:extLst>
          </p:cNvPr>
          <p:cNvSpPr>
            <a:spLocks noGrp="1"/>
          </p:cNvSpPr>
          <p:nvPr>
            <p:ph type="ftr" sz="quarter" idx="11"/>
          </p:nvPr>
        </p:nvSpPr>
        <p:spPr>
          <a:xfrm>
            <a:off x="4412311"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9th Biennial National AWOP Mtg - July 2021</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557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317611"/>
            <a:ext cx="5126038" cy="3787307"/>
          </a:xfrm>
          <a:prstGeom prst="rect">
            <a:avLst/>
          </a:prstGeom>
          <a:noFill/>
        </p:spPr>
      </p:pic>
      <p:sp>
        <p:nvSpPr>
          <p:cNvPr id="10" name="TextBox 9"/>
          <p:cNvSpPr txBox="1"/>
          <p:nvPr/>
        </p:nvSpPr>
        <p:spPr>
          <a:xfrm>
            <a:off x="4182269" y="1995507"/>
            <a:ext cx="1447800" cy="304800"/>
          </a:xfrm>
          <a:prstGeom prst="rect">
            <a:avLst/>
          </a:prstGeom>
        </p:spPr>
        <p:txBody>
          <a:bodyPr vert="horz" wrap="square" lIns="91440" tIns="45720" rIns="91440" bIns="45720" rtlCol="0" anchor="ctr">
            <a:normAutofit fontScale="6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erpetua" pitchFamily="18" charset="0"/>
                <a:ea typeface="+mn-ea"/>
                <a:cs typeface="+mn-cs"/>
              </a:rPr>
              <a:t>M-PBT Session 1</a:t>
            </a:r>
          </a:p>
        </p:txBody>
      </p:sp>
      <p:sp>
        <p:nvSpPr>
          <p:cNvPr id="11" name="Right Arrow 10"/>
          <p:cNvSpPr/>
          <p:nvPr/>
        </p:nvSpPr>
        <p:spPr>
          <a:xfrm>
            <a:off x="5515769" y="2071707"/>
            <a:ext cx="228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p:cNvCxnSpPr/>
          <p:nvPr/>
        </p:nvCxnSpPr>
        <p:spPr>
          <a:xfrm flipV="1">
            <a:off x="5931906" y="1752600"/>
            <a:ext cx="0" cy="291732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1111" t="26196" r="26667" b="2693"/>
          <a:stretch/>
        </p:blipFill>
        <p:spPr>
          <a:xfrm rot="5400000">
            <a:off x="7443496" y="1600642"/>
            <a:ext cx="2451887" cy="3097122"/>
          </a:xfrm>
          <a:prstGeom prst="rect">
            <a:avLst/>
          </a:prstGeom>
        </p:spPr>
      </p:pic>
      <p:sp>
        <p:nvSpPr>
          <p:cNvPr id="14" name="TextBox 13"/>
          <p:cNvSpPr txBox="1"/>
          <p:nvPr/>
        </p:nvSpPr>
        <p:spPr>
          <a:xfrm>
            <a:off x="1752600" y="5078946"/>
            <a:ext cx="7924800" cy="758858"/>
          </a:xfrm>
          <a:prstGeom prst="rect">
            <a:avLst/>
          </a:prstGeom>
        </p:spPr>
        <p:txBody>
          <a:bodyPr vert="horz" wrap="square"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erpetua" pitchFamily="18" charset="0"/>
                <a:ea typeface="+mn-ea"/>
                <a:cs typeface="+mn-cs"/>
              </a:rPr>
              <a:t>Filtered turbidity issues were mainly at WTP startup each day</a:t>
            </a:r>
          </a:p>
        </p:txBody>
      </p:sp>
      <p:sp>
        <p:nvSpPr>
          <p:cNvPr id="15" name="Title 3">
            <a:extLst>
              <a:ext uri="{FF2B5EF4-FFF2-40B4-BE49-F238E27FC236}">
                <a16:creationId xmlns:a16="http://schemas.microsoft.com/office/drawing/2014/main" id="{7661BC72-A4D9-4DA8-8080-9DADAB582E8C}"/>
              </a:ext>
            </a:extLst>
          </p:cNvPr>
          <p:cNvSpPr>
            <a:spLocks noGrp="1"/>
          </p:cNvSpPr>
          <p:nvPr>
            <p:ph type="title"/>
          </p:nvPr>
        </p:nvSpPr>
        <p:spPr>
          <a:xfrm>
            <a:off x="838200" y="188556"/>
            <a:ext cx="10515600" cy="424713"/>
          </a:xfrm>
        </p:spPr>
        <p:txBody>
          <a:bodyPr>
            <a:noAutofit/>
          </a:bodyPr>
          <a:lstStyle/>
          <a:p>
            <a:r>
              <a:rPr lang="en-US" sz="2800" dirty="0">
                <a:solidFill>
                  <a:srgbClr val="0070C0"/>
                </a:solidFill>
              </a:rPr>
              <a:t>AWOP Impacts: Performance-Based Training in AL</a:t>
            </a:r>
          </a:p>
        </p:txBody>
      </p:sp>
    </p:spTree>
    <p:extLst>
      <p:ext uri="{BB962C8B-B14F-4D97-AF65-F5344CB8AC3E}">
        <p14:creationId xmlns:p14="http://schemas.microsoft.com/office/powerpoint/2010/main" val="1657831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BF5CC-084F-ED45-BE3C-E4BAC1FCD4CE}"/>
              </a:ext>
            </a:extLst>
          </p:cNvPr>
          <p:cNvSpPr>
            <a:spLocks noGrp="1"/>
          </p:cNvSpPr>
          <p:nvPr>
            <p:ph type="title"/>
          </p:nvPr>
        </p:nvSpPr>
        <p:spPr>
          <a:xfrm>
            <a:off x="838200" y="365126"/>
            <a:ext cx="10515600" cy="264140"/>
          </a:xfrm>
        </p:spPr>
        <p:txBody>
          <a:bodyPr>
            <a:noAutofit/>
          </a:bodyPr>
          <a:lstStyle/>
          <a:p>
            <a:r>
              <a:rPr lang="en-US" sz="2800" dirty="0">
                <a:solidFill>
                  <a:srgbClr val="0070C0"/>
                </a:solidFill>
              </a:rPr>
              <a:t>AWOP Impacts: Performance-Based Training in AL</a:t>
            </a:r>
          </a:p>
        </p:txBody>
      </p:sp>
      <p:sp>
        <p:nvSpPr>
          <p:cNvPr id="3" name="Footer Placeholder 2">
            <a:extLst>
              <a:ext uri="{FF2B5EF4-FFF2-40B4-BE49-F238E27FC236}">
                <a16:creationId xmlns:a16="http://schemas.microsoft.com/office/drawing/2014/main" id="{32A793CC-D2AA-47EC-B7C5-B318D6B854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9th Biennial National AWOP Mtg - July 2021</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DED8B9DC-9E08-48CE-9D91-FA2B3A7B30D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047" y="855407"/>
            <a:ext cx="5470423" cy="3687096"/>
          </a:xfrm>
          <a:prstGeom prst="rect">
            <a:avLst/>
          </a:prstGeom>
          <a:noFill/>
        </p:spPr>
      </p:pic>
      <p:pic>
        <p:nvPicPr>
          <p:cNvPr id="12" name="Picture 11">
            <a:extLst>
              <a:ext uri="{FF2B5EF4-FFF2-40B4-BE49-F238E27FC236}">
                <a16:creationId xmlns:a16="http://schemas.microsoft.com/office/drawing/2014/main" id="{17CC6E8A-4492-4E22-96F5-EEFF84CE59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1530" y="1764687"/>
            <a:ext cx="5773993" cy="3784792"/>
          </a:xfrm>
          <a:prstGeom prst="rect">
            <a:avLst/>
          </a:prstGeom>
          <a:noFill/>
        </p:spPr>
      </p:pic>
    </p:spTree>
    <p:extLst>
      <p:ext uri="{BB962C8B-B14F-4D97-AF65-F5344CB8AC3E}">
        <p14:creationId xmlns:p14="http://schemas.microsoft.com/office/powerpoint/2010/main" val="4162847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BF5CC-084F-ED45-BE3C-E4BAC1FCD4CE}"/>
              </a:ext>
            </a:extLst>
          </p:cNvPr>
          <p:cNvSpPr>
            <a:spLocks noGrp="1"/>
          </p:cNvSpPr>
          <p:nvPr>
            <p:ph type="title"/>
          </p:nvPr>
        </p:nvSpPr>
        <p:spPr>
          <a:xfrm>
            <a:off x="838200" y="365126"/>
            <a:ext cx="10515600" cy="264140"/>
          </a:xfrm>
        </p:spPr>
        <p:txBody>
          <a:bodyPr>
            <a:noAutofit/>
          </a:bodyPr>
          <a:lstStyle/>
          <a:p>
            <a:r>
              <a:rPr lang="en-US" sz="2800" dirty="0">
                <a:solidFill>
                  <a:srgbClr val="0070C0"/>
                </a:solidFill>
              </a:rPr>
              <a:t>AWOP Impacts: State-Wide Example – Tracking Turbidity in WA</a:t>
            </a:r>
          </a:p>
        </p:txBody>
      </p:sp>
      <p:sp>
        <p:nvSpPr>
          <p:cNvPr id="3" name="Footer Placeholder 2">
            <a:extLst>
              <a:ext uri="{FF2B5EF4-FFF2-40B4-BE49-F238E27FC236}">
                <a16:creationId xmlns:a16="http://schemas.microsoft.com/office/drawing/2014/main" id="{32A793CC-D2AA-47EC-B7C5-B318D6B854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9th Biennial National AWOP Mtg - July 2021</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04D7614C-57E7-4809-9EC0-805CB3C242D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94271" y="894736"/>
            <a:ext cx="7826477" cy="4837470"/>
          </a:xfrm>
          <a:prstGeom prst="rect">
            <a:avLst/>
          </a:prstGeom>
          <a:noFill/>
        </p:spPr>
      </p:pic>
    </p:spTree>
    <p:extLst>
      <p:ext uri="{BB962C8B-B14F-4D97-AF65-F5344CB8AC3E}">
        <p14:creationId xmlns:p14="http://schemas.microsoft.com/office/powerpoint/2010/main" val="1290216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BF5CC-084F-ED45-BE3C-E4BAC1FCD4CE}"/>
              </a:ext>
            </a:extLst>
          </p:cNvPr>
          <p:cNvSpPr>
            <a:spLocks noGrp="1"/>
          </p:cNvSpPr>
          <p:nvPr>
            <p:ph type="title"/>
          </p:nvPr>
        </p:nvSpPr>
        <p:spPr>
          <a:xfrm>
            <a:off x="838200" y="365126"/>
            <a:ext cx="10515600" cy="264140"/>
          </a:xfrm>
        </p:spPr>
        <p:txBody>
          <a:bodyPr>
            <a:noAutofit/>
          </a:bodyPr>
          <a:lstStyle/>
          <a:p>
            <a:r>
              <a:rPr lang="en-US" sz="2800" dirty="0">
                <a:solidFill>
                  <a:srgbClr val="0070C0"/>
                </a:solidFill>
              </a:rPr>
              <a:t>AWOP Impacts: State-Wide Example – Tracking Turbidity in WA</a:t>
            </a:r>
          </a:p>
        </p:txBody>
      </p:sp>
      <p:sp>
        <p:nvSpPr>
          <p:cNvPr id="3" name="Footer Placeholder 2">
            <a:extLst>
              <a:ext uri="{FF2B5EF4-FFF2-40B4-BE49-F238E27FC236}">
                <a16:creationId xmlns:a16="http://schemas.microsoft.com/office/drawing/2014/main" id="{32A793CC-D2AA-47EC-B7C5-B318D6B854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9th Biennial National AWOP Mtg - July 2021</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4" name="Picture 1">
            <a:extLst>
              <a:ext uri="{FF2B5EF4-FFF2-40B4-BE49-F238E27FC236}">
                <a16:creationId xmlns:a16="http://schemas.microsoft.com/office/drawing/2014/main" id="{350EE937-7E5D-4FCF-A5CD-24B93BE34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485" y="735627"/>
            <a:ext cx="7918926" cy="538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410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0CE005-719E-BF41-8043-D94CC7525340}"/>
              </a:ext>
            </a:extLst>
          </p:cNvPr>
          <p:cNvPicPr>
            <a:picLocks noChangeAspect="1"/>
          </p:cNvPicPr>
          <p:nvPr/>
        </p:nvPicPr>
        <p:blipFill>
          <a:blip r:embed="rId2">
            <a:alphaModFix amt="79000"/>
          </a:blip>
          <a:stretch>
            <a:fillRect/>
          </a:stretch>
        </p:blipFill>
        <p:spPr>
          <a:xfrm>
            <a:off x="2" y="0"/>
            <a:ext cx="12191997" cy="7095064"/>
          </a:xfrm>
          <a:prstGeom prst="rect">
            <a:avLst/>
          </a:prstGeom>
        </p:spPr>
      </p:pic>
      <p:pic>
        <p:nvPicPr>
          <p:cNvPr id="5" name="Picture 4">
            <a:extLst>
              <a:ext uri="{FF2B5EF4-FFF2-40B4-BE49-F238E27FC236}">
                <a16:creationId xmlns:a16="http://schemas.microsoft.com/office/drawing/2014/main" id="{DF677ADC-F646-544C-8EB9-ECE464EBB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3757" y="5098649"/>
            <a:ext cx="3052096" cy="1150791"/>
          </a:xfrm>
          <a:prstGeom prst="rect">
            <a:avLst/>
          </a:prstGeom>
        </p:spPr>
      </p:pic>
      <p:sp>
        <p:nvSpPr>
          <p:cNvPr id="2" name="Title 1">
            <a:extLst>
              <a:ext uri="{FF2B5EF4-FFF2-40B4-BE49-F238E27FC236}">
                <a16:creationId xmlns:a16="http://schemas.microsoft.com/office/drawing/2014/main" id="{87312CB6-E6D0-A440-8E94-A04609637CF4}"/>
              </a:ext>
            </a:extLst>
          </p:cNvPr>
          <p:cNvSpPr>
            <a:spLocks noGrp="1"/>
          </p:cNvSpPr>
          <p:nvPr>
            <p:ph type="ctrTitle"/>
          </p:nvPr>
        </p:nvSpPr>
        <p:spPr>
          <a:xfrm>
            <a:off x="798896" y="1523005"/>
            <a:ext cx="10594208" cy="1423988"/>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br>
              <a:rPr lang="en-US" sz="4400" b="0" i="0" u="none" strike="noStrike" baseline="0">
                <a:solidFill>
                  <a:srgbClr val="000000"/>
                </a:solidFill>
                <a:latin typeface="Calibri" panose="020F0502020204030204" pitchFamily="34" charset="0"/>
              </a:rPr>
            </a:br>
            <a:r>
              <a:rPr lang="en-US" sz="4400" b="0" i="0" u="none" strike="noStrike" baseline="0">
                <a:solidFill>
                  <a:srgbClr val="000000"/>
                </a:solidFill>
                <a:latin typeface="Calibri" panose="020F0502020204030204" pitchFamily="34" charset="0"/>
              </a:rPr>
              <a:t> </a:t>
            </a:r>
            <a:r>
              <a:rPr lang="en-US" sz="6000" i="0" u="none" strike="noStrike" baseline="0">
                <a:solidFill>
                  <a:schemeClr val="accent1"/>
                </a:solidFill>
              </a:rPr>
              <a:t>ASDWA Introduction</a:t>
            </a:r>
            <a:br>
              <a:rPr lang="en-US" sz="5867">
                <a:solidFill>
                  <a:schemeClr val="accent1"/>
                </a:solidFill>
              </a:rPr>
            </a:br>
            <a:r>
              <a:rPr lang="en-US" sz="5867">
                <a:solidFill>
                  <a:schemeClr val="accent1"/>
                </a:solidFill>
              </a:rPr>
              <a:t> </a:t>
            </a:r>
          </a:p>
        </p:txBody>
      </p:sp>
      <p:sp>
        <p:nvSpPr>
          <p:cNvPr id="6" name="Subtitle 5">
            <a:extLst>
              <a:ext uri="{FF2B5EF4-FFF2-40B4-BE49-F238E27FC236}">
                <a16:creationId xmlns:a16="http://schemas.microsoft.com/office/drawing/2014/main" id="{F2DE24DA-FE85-48B4-82EF-1E1385026396}"/>
              </a:ext>
            </a:extLst>
          </p:cNvPr>
          <p:cNvSpPr>
            <a:spLocks noGrp="1"/>
          </p:cNvSpPr>
          <p:nvPr>
            <p:ph type="subTitle" idx="1"/>
          </p:nvPr>
        </p:nvSpPr>
        <p:spPr>
          <a:xfrm>
            <a:off x="1524000" y="2234999"/>
            <a:ext cx="9144000" cy="1655763"/>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3200">
                <a:solidFill>
                  <a:schemeClr val="accent1"/>
                </a:solidFill>
              </a:rPr>
              <a:t>July 19th</a:t>
            </a:r>
          </a:p>
        </p:txBody>
      </p:sp>
      <p:sp>
        <p:nvSpPr>
          <p:cNvPr id="3" name="TextBox 2">
            <a:extLst>
              <a:ext uri="{FF2B5EF4-FFF2-40B4-BE49-F238E27FC236}">
                <a16:creationId xmlns:a16="http://schemas.microsoft.com/office/drawing/2014/main" id="{AFA467FC-C7D9-408A-A48A-E0F87086FB7A}"/>
              </a:ext>
            </a:extLst>
          </p:cNvPr>
          <p:cNvSpPr txBox="1"/>
          <p:nvPr/>
        </p:nvSpPr>
        <p:spPr>
          <a:xfrm>
            <a:off x="1874750" y="3267883"/>
            <a:ext cx="86204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4472C4"/>
                </a:solidFill>
                <a:effectLst/>
                <a:uLnTx/>
                <a:uFillTx/>
                <a:latin typeface="Calibri" panose="020F0502020204030204"/>
                <a:ea typeface="+mn-ea"/>
                <a:cs typeface="+mn-cs"/>
              </a:rPr>
              <a:t>Alan Roberson – ASDWA Executive Director (</a:t>
            </a:r>
            <a:r>
              <a:rPr kumimoji="0" lang="en-US" sz="2000" b="0" i="0" u="none" strike="noStrike" kern="1200" cap="none" spc="0" normalizeH="0" baseline="0" noProof="0">
                <a:ln>
                  <a:noFill/>
                </a:ln>
                <a:solidFill>
                  <a:srgbClr val="4472C4"/>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aroberson@asdwa.org</a:t>
            </a:r>
            <a:r>
              <a:rPr kumimoji="0" lang="en-US" sz="2000" b="0" i="0" u="none" strike="noStrike" kern="1200" cap="none" spc="0" normalizeH="0" baseline="0" noProof="0">
                <a:ln>
                  <a:noFill/>
                </a:ln>
                <a:solidFill>
                  <a:srgbClr val="4472C4"/>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4472C4"/>
                </a:solidFill>
                <a:effectLst/>
                <a:uLnTx/>
                <a:uFillTx/>
                <a:latin typeface="Calibri" panose="020F0502020204030204"/>
                <a:ea typeface="+mn-ea"/>
                <a:cs typeface="+mn-cs"/>
              </a:rPr>
              <a:t>Kevin Letterly – ASDWA Policy Analyst (kletterly@asdwa.org)</a:t>
            </a:r>
          </a:p>
        </p:txBody>
      </p:sp>
    </p:spTree>
    <p:extLst>
      <p:ext uri="{BB962C8B-B14F-4D97-AF65-F5344CB8AC3E}">
        <p14:creationId xmlns:p14="http://schemas.microsoft.com/office/powerpoint/2010/main" val="2246286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BF5CC-084F-ED45-BE3C-E4BAC1FCD4CE}"/>
              </a:ext>
            </a:extLst>
          </p:cNvPr>
          <p:cNvSpPr>
            <a:spLocks noGrp="1"/>
          </p:cNvSpPr>
          <p:nvPr>
            <p:ph type="title"/>
          </p:nvPr>
        </p:nvSpPr>
        <p:spPr>
          <a:xfrm>
            <a:off x="838200" y="365126"/>
            <a:ext cx="10515600" cy="264140"/>
          </a:xfrm>
        </p:spPr>
        <p:txBody>
          <a:bodyPr>
            <a:noAutofit/>
          </a:bodyPr>
          <a:lstStyle/>
          <a:p>
            <a:r>
              <a:rPr lang="en-US" sz="2800" dirty="0">
                <a:solidFill>
                  <a:srgbClr val="0070C0"/>
                </a:solidFill>
              </a:rPr>
              <a:t>AWOP Impacts: Tracking Turbidity Across the AWOP Network</a:t>
            </a:r>
          </a:p>
        </p:txBody>
      </p:sp>
      <p:sp>
        <p:nvSpPr>
          <p:cNvPr id="3" name="Footer Placeholder 2">
            <a:extLst>
              <a:ext uri="{FF2B5EF4-FFF2-40B4-BE49-F238E27FC236}">
                <a16:creationId xmlns:a16="http://schemas.microsoft.com/office/drawing/2014/main" id="{32A793CC-D2AA-47EC-B7C5-B318D6B854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9th Biennial National AWOP Mtg - July 2021</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F1FD84A-19D8-4644-90D3-3F863DA36570}"/>
              </a:ext>
            </a:extLst>
          </p:cNvPr>
          <p:cNvPicPr>
            <a:picLocks noChangeAspect="1"/>
          </p:cNvPicPr>
          <p:nvPr/>
        </p:nvPicPr>
        <p:blipFill>
          <a:blip r:embed="rId3"/>
          <a:stretch>
            <a:fillRect/>
          </a:stretch>
        </p:blipFill>
        <p:spPr>
          <a:xfrm>
            <a:off x="1488573" y="707923"/>
            <a:ext cx="8457356" cy="4994787"/>
          </a:xfrm>
          <a:prstGeom prst="rect">
            <a:avLst/>
          </a:prstGeom>
        </p:spPr>
      </p:pic>
    </p:spTree>
    <p:extLst>
      <p:ext uri="{BB962C8B-B14F-4D97-AF65-F5344CB8AC3E}">
        <p14:creationId xmlns:p14="http://schemas.microsoft.com/office/powerpoint/2010/main" val="3010034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BF5CC-084F-ED45-BE3C-E4BAC1FCD4CE}"/>
              </a:ext>
            </a:extLst>
          </p:cNvPr>
          <p:cNvSpPr>
            <a:spLocks noGrp="1"/>
          </p:cNvSpPr>
          <p:nvPr>
            <p:ph type="title"/>
          </p:nvPr>
        </p:nvSpPr>
        <p:spPr>
          <a:xfrm>
            <a:off x="838200" y="365126"/>
            <a:ext cx="10515600" cy="264140"/>
          </a:xfrm>
        </p:spPr>
        <p:txBody>
          <a:bodyPr>
            <a:noAutofit/>
          </a:bodyPr>
          <a:lstStyle/>
          <a:p>
            <a:r>
              <a:rPr lang="en-US" sz="2800" dirty="0">
                <a:solidFill>
                  <a:srgbClr val="0070C0"/>
                </a:solidFill>
              </a:rPr>
              <a:t>AWOP Impacts: State-Wide DBP Performance Using LRAA Goals in KY</a:t>
            </a:r>
          </a:p>
        </p:txBody>
      </p:sp>
      <p:sp>
        <p:nvSpPr>
          <p:cNvPr id="3" name="Footer Placeholder 2">
            <a:extLst>
              <a:ext uri="{FF2B5EF4-FFF2-40B4-BE49-F238E27FC236}">
                <a16:creationId xmlns:a16="http://schemas.microsoft.com/office/drawing/2014/main" id="{32A793CC-D2AA-47EC-B7C5-B318D6B854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9th Biennial National AWOP Mtg - July 2021</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id="{0FB8FD41-0600-4B43-9115-39731AF7753A}"/>
              </a:ext>
            </a:extLst>
          </p:cNvPr>
          <p:cNvGraphicFramePr/>
          <p:nvPr/>
        </p:nvGraphicFramePr>
        <p:xfrm>
          <a:off x="1868129" y="1181006"/>
          <a:ext cx="7739491" cy="44959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1128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BF5CC-084F-ED45-BE3C-E4BAC1FCD4CE}"/>
              </a:ext>
            </a:extLst>
          </p:cNvPr>
          <p:cNvSpPr>
            <a:spLocks noGrp="1"/>
          </p:cNvSpPr>
          <p:nvPr>
            <p:ph type="title"/>
          </p:nvPr>
        </p:nvSpPr>
        <p:spPr>
          <a:xfrm>
            <a:off x="838200" y="365126"/>
            <a:ext cx="10515600" cy="264140"/>
          </a:xfrm>
        </p:spPr>
        <p:txBody>
          <a:bodyPr>
            <a:noAutofit/>
          </a:bodyPr>
          <a:lstStyle/>
          <a:p>
            <a:r>
              <a:rPr lang="en-US" sz="2800" dirty="0">
                <a:solidFill>
                  <a:srgbClr val="0070C0"/>
                </a:solidFill>
              </a:rPr>
              <a:t>AWOP Impacts: Tracking DBPs Across the AWOP Network</a:t>
            </a:r>
          </a:p>
        </p:txBody>
      </p:sp>
      <p:sp>
        <p:nvSpPr>
          <p:cNvPr id="3" name="Footer Placeholder 2">
            <a:extLst>
              <a:ext uri="{FF2B5EF4-FFF2-40B4-BE49-F238E27FC236}">
                <a16:creationId xmlns:a16="http://schemas.microsoft.com/office/drawing/2014/main" id="{32A793CC-D2AA-47EC-B7C5-B318D6B854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9th Biennial National AWOP Mtg - July 2021</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89F5A0B-E582-45C7-8FEF-967987D3BF4F}"/>
              </a:ext>
            </a:extLst>
          </p:cNvPr>
          <p:cNvPicPr>
            <a:picLocks noChangeAspect="1"/>
          </p:cNvPicPr>
          <p:nvPr/>
        </p:nvPicPr>
        <p:blipFill>
          <a:blip r:embed="rId3"/>
          <a:stretch>
            <a:fillRect/>
          </a:stretch>
        </p:blipFill>
        <p:spPr>
          <a:xfrm>
            <a:off x="444032" y="865632"/>
            <a:ext cx="10510914" cy="4767071"/>
          </a:xfrm>
          <a:prstGeom prst="rect">
            <a:avLst/>
          </a:prstGeom>
        </p:spPr>
      </p:pic>
    </p:spTree>
    <p:extLst>
      <p:ext uri="{BB962C8B-B14F-4D97-AF65-F5344CB8AC3E}">
        <p14:creationId xmlns:p14="http://schemas.microsoft.com/office/powerpoint/2010/main" val="1579118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BF5CC-084F-ED45-BE3C-E4BAC1FCD4CE}"/>
              </a:ext>
            </a:extLst>
          </p:cNvPr>
          <p:cNvSpPr>
            <a:spLocks noGrp="1"/>
          </p:cNvSpPr>
          <p:nvPr>
            <p:ph type="title"/>
          </p:nvPr>
        </p:nvSpPr>
        <p:spPr>
          <a:xfrm>
            <a:off x="838200" y="365126"/>
            <a:ext cx="10515600" cy="509946"/>
          </a:xfrm>
        </p:spPr>
        <p:txBody>
          <a:bodyPr>
            <a:normAutofit/>
          </a:bodyPr>
          <a:lstStyle/>
          <a:p>
            <a:r>
              <a:rPr lang="en-US" sz="2800" dirty="0">
                <a:solidFill>
                  <a:srgbClr val="0070C0"/>
                </a:solidFill>
              </a:rPr>
              <a:t>AWOP Vision for the Future</a:t>
            </a:r>
          </a:p>
        </p:txBody>
      </p:sp>
      <p:sp>
        <p:nvSpPr>
          <p:cNvPr id="5" name="Content Placeholder 4">
            <a:extLst>
              <a:ext uri="{FF2B5EF4-FFF2-40B4-BE49-F238E27FC236}">
                <a16:creationId xmlns:a16="http://schemas.microsoft.com/office/drawing/2014/main" id="{4E465DCF-847C-2345-99A0-4071D1879182}"/>
              </a:ext>
            </a:extLst>
          </p:cNvPr>
          <p:cNvSpPr>
            <a:spLocks noGrp="1"/>
          </p:cNvSpPr>
          <p:nvPr>
            <p:ph idx="1"/>
          </p:nvPr>
        </p:nvSpPr>
        <p:spPr>
          <a:xfrm>
            <a:off x="838200" y="1253331"/>
            <a:ext cx="10515600" cy="4351338"/>
          </a:xfrm>
        </p:spPr>
        <p:txBody>
          <a:bodyPr>
            <a:normAutofit/>
          </a:bodyPr>
          <a:lstStyle/>
          <a:p>
            <a:r>
              <a:rPr lang="en-US" dirty="0"/>
              <a:t>“Drawing the Graph”</a:t>
            </a:r>
          </a:p>
          <a:p>
            <a:pPr lvl="1"/>
            <a:r>
              <a:rPr lang="en-US" dirty="0"/>
              <a:t>Increase our focus on documenting performance, on a state-specific and national basis, as it is assessed against the AWOP microbial and DBP goals</a:t>
            </a:r>
          </a:p>
          <a:p>
            <a:pPr lvl="1"/>
            <a:r>
              <a:rPr lang="en-US" dirty="0"/>
              <a:t>Overcome obstacles to AWOP performance data management and agree upon a set of baseline metrics to be gathered/shared by all states.</a:t>
            </a:r>
          </a:p>
          <a:p>
            <a:r>
              <a:rPr lang="en-US" dirty="0"/>
              <a:t>Increase Participation by Representatives of PWSS programs</a:t>
            </a:r>
          </a:p>
          <a:p>
            <a:r>
              <a:rPr lang="en-US" dirty="0"/>
              <a:t>Enhance Collaboration with Other Optimization Programs</a:t>
            </a:r>
          </a:p>
          <a:p>
            <a:r>
              <a:rPr lang="en-US" dirty="0"/>
              <a:t>Incorporate new technical areas and public health concerns while maintaining effectiveness in current areas.</a:t>
            </a:r>
          </a:p>
          <a:p>
            <a:endParaRPr lang="en-US" dirty="0"/>
          </a:p>
        </p:txBody>
      </p:sp>
      <p:sp>
        <p:nvSpPr>
          <p:cNvPr id="3" name="Footer Placeholder 2">
            <a:extLst>
              <a:ext uri="{FF2B5EF4-FFF2-40B4-BE49-F238E27FC236}">
                <a16:creationId xmlns:a16="http://schemas.microsoft.com/office/drawing/2014/main" id="{273E2660-6F62-411E-BEAA-C5AF4A9DE752}"/>
              </a:ext>
            </a:extLst>
          </p:cNvPr>
          <p:cNvSpPr>
            <a:spLocks noGrp="1"/>
          </p:cNvSpPr>
          <p:nvPr>
            <p:ph type="ftr" sz="quarter" idx="11"/>
          </p:nvPr>
        </p:nvSpPr>
        <p:spPr>
          <a:xfrm>
            <a:off x="4412311"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9th Biennial National AWOP Mtg - July 2021</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678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4BF5CC-084F-ED45-BE3C-E4BAC1FCD4CE}"/>
              </a:ext>
            </a:extLst>
          </p:cNvPr>
          <p:cNvSpPr>
            <a:spLocks noGrp="1"/>
          </p:cNvSpPr>
          <p:nvPr>
            <p:ph type="title"/>
          </p:nvPr>
        </p:nvSpPr>
        <p:spPr>
          <a:xfrm>
            <a:off x="838200" y="365126"/>
            <a:ext cx="10515600" cy="509946"/>
          </a:xfrm>
        </p:spPr>
        <p:txBody>
          <a:bodyPr>
            <a:normAutofit/>
          </a:bodyPr>
          <a:lstStyle/>
          <a:p>
            <a:r>
              <a:rPr lang="en-US" sz="2800" dirty="0">
                <a:solidFill>
                  <a:srgbClr val="0070C0"/>
                </a:solidFill>
              </a:rPr>
              <a:t>AWOP Vision for the Future</a:t>
            </a:r>
          </a:p>
        </p:txBody>
      </p:sp>
      <p:sp>
        <p:nvSpPr>
          <p:cNvPr id="5" name="Content Placeholder 4">
            <a:extLst>
              <a:ext uri="{FF2B5EF4-FFF2-40B4-BE49-F238E27FC236}">
                <a16:creationId xmlns:a16="http://schemas.microsoft.com/office/drawing/2014/main" id="{4E465DCF-847C-2345-99A0-4071D1879182}"/>
              </a:ext>
            </a:extLst>
          </p:cNvPr>
          <p:cNvSpPr>
            <a:spLocks noGrp="1"/>
          </p:cNvSpPr>
          <p:nvPr>
            <p:ph idx="1"/>
          </p:nvPr>
        </p:nvSpPr>
        <p:spPr>
          <a:xfrm>
            <a:off x="838200" y="1253331"/>
            <a:ext cx="10515600" cy="4351338"/>
          </a:xfrm>
        </p:spPr>
        <p:txBody>
          <a:bodyPr/>
          <a:lstStyle/>
          <a:p>
            <a:r>
              <a:rPr lang="en-US" dirty="0"/>
              <a:t>“A crisis is a terrible thing to waste; let’s hope we don’t waste this one.” </a:t>
            </a:r>
            <a:r>
              <a:rPr lang="en-US" sz="2000" dirty="0"/>
              <a:t>Quote by Scott Galloway, author of </a:t>
            </a:r>
            <a:r>
              <a:rPr lang="en-US" sz="2000" i="1" dirty="0"/>
              <a:t>Post Corona:  From Crisis to Opportunity</a:t>
            </a:r>
          </a:p>
          <a:p>
            <a:pPr lvl="1"/>
            <a:r>
              <a:rPr lang="en-US" dirty="0"/>
              <a:t>1993: Milwaukee’s waterborne disease crisis:  Optimization efforts gained momentum and new regulations were promulgated</a:t>
            </a:r>
          </a:p>
          <a:p>
            <a:pPr lvl="1"/>
            <a:r>
              <a:rPr lang="en-US" dirty="0"/>
              <a:t>2019 - 2021:  SARS-CoV-2/COVID-19 resulted in enhanced on-line platforms to support remote work approaches</a:t>
            </a:r>
          </a:p>
          <a:p>
            <a:r>
              <a:rPr lang="en-US" dirty="0"/>
              <a:t>Develop/Demonstrate/Implement</a:t>
            </a:r>
          </a:p>
          <a:p>
            <a:r>
              <a:rPr lang="en-US" dirty="0"/>
              <a:t>Optimizing program effectiveness utilizing all available approaches</a:t>
            </a:r>
          </a:p>
          <a:p>
            <a:pPr lvl="1"/>
            <a:endParaRPr lang="en-US" dirty="0"/>
          </a:p>
        </p:txBody>
      </p:sp>
      <p:sp>
        <p:nvSpPr>
          <p:cNvPr id="3" name="Footer Placeholder 2">
            <a:extLst>
              <a:ext uri="{FF2B5EF4-FFF2-40B4-BE49-F238E27FC236}">
                <a16:creationId xmlns:a16="http://schemas.microsoft.com/office/drawing/2014/main" id="{273E2660-6F62-411E-BEAA-C5AF4A9DE752}"/>
              </a:ext>
            </a:extLst>
          </p:cNvPr>
          <p:cNvSpPr>
            <a:spLocks noGrp="1"/>
          </p:cNvSpPr>
          <p:nvPr>
            <p:ph type="ftr" sz="quarter" idx="11"/>
          </p:nvPr>
        </p:nvSpPr>
        <p:spPr>
          <a:xfrm>
            <a:off x="4412311"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9th Biennial National AWOP Mtg - July 2021</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971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close-up of water splashing&#10;&#10;Description automatically generated with low confidence">
            <a:extLst>
              <a:ext uri="{FF2B5EF4-FFF2-40B4-BE49-F238E27FC236}">
                <a16:creationId xmlns:a16="http://schemas.microsoft.com/office/drawing/2014/main" id="{770CE005-719E-BF41-8043-D94CC7525340}"/>
              </a:ext>
            </a:extLst>
          </p:cNvPr>
          <p:cNvPicPr>
            <a:picLocks noChangeAspect="1"/>
          </p:cNvPicPr>
          <p:nvPr/>
        </p:nvPicPr>
        <p:blipFill rotWithShape="1">
          <a:blip r:embed="rId2">
            <a:alphaModFix amt="35000"/>
          </a:blip>
          <a:srcRect t="3462"/>
          <a:stretch/>
        </p:blipFill>
        <p:spPr>
          <a:xfrm>
            <a:off x="-1" y="-30"/>
            <a:ext cx="12192000" cy="6855958"/>
          </a:xfrm>
          <a:prstGeom prst="rect">
            <a:avLst/>
          </a:prstGeom>
        </p:spPr>
      </p:pic>
      <p:sp>
        <p:nvSpPr>
          <p:cNvPr id="2" name="Title 1">
            <a:extLst>
              <a:ext uri="{FF2B5EF4-FFF2-40B4-BE49-F238E27FC236}">
                <a16:creationId xmlns:a16="http://schemas.microsoft.com/office/drawing/2014/main" id="{87312CB6-E6D0-A440-8E94-A04609637CF4}"/>
              </a:ext>
            </a:extLst>
          </p:cNvPr>
          <p:cNvSpPr>
            <a:spLocks noGrp="1"/>
          </p:cNvSpPr>
          <p:nvPr>
            <p:ph type="ctrTitle"/>
          </p:nvPr>
        </p:nvSpPr>
        <p:spPr>
          <a:xfrm>
            <a:off x="629510" y="1481255"/>
            <a:ext cx="4666470" cy="2076333"/>
          </a:xfrm>
        </p:spPr>
        <p:txBody>
          <a:bodyPr anchor="t">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br>
              <a:rPr lang="en-US" sz="3400" b="0" i="0" u="none" strike="noStrike" baseline="0">
                <a:latin typeface="Calibri" panose="020F0502020204030204" pitchFamily="34" charset="0"/>
              </a:rPr>
            </a:br>
            <a:r>
              <a:rPr lang="en-US" sz="3400" b="0">
                <a:latin typeface="Calibri" panose="020F0502020204030204" pitchFamily="34" charset="0"/>
              </a:rPr>
              <a:t>EPA Headquarters Report</a:t>
            </a:r>
            <a:br>
              <a:rPr lang="en-US" sz="3400"/>
            </a:br>
            <a:r>
              <a:rPr lang="en-US" sz="3400"/>
              <a:t> </a:t>
            </a:r>
          </a:p>
        </p:txBody>
      </p:sp>
      <p:sp>
        <p:nvSpPr>
          <p:cNvPr id="6" name="Subtitle 5">
            <a:extLst>
              <a:ext uri="{FF2B5EF4-FFF2-40B4-BE49-F238E27FC236}">
                <a16:creationId xmlns:a16="http://schemas.microsoft.com/office/drawing/2014/main" id="{F2DE24DA-FE85-48B4-82EF-1E1385026396}"/>
              </a:ext>
            </a:extLst>
          </p:cNvPr>
          <p:cNvSpPr>
            <a:spLocks noGrp="1"/>
          </p:cNvSpPr>
          <p:nvPr>
            <p:ph type="subTitle" idx="1"/>
          </p:nvPr>
        </p:nvSpPr>
        <p:spPr>
          <a:xfrm>
            <a:off x="643467" y="2348680"/>
            <a:ext cx="4823883" cy="972180"/>
          </a:xfrm>
        </p:spPr>
        <p:txBody>
          <a:bodyPr anchor="b">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000"/>
              <a:t>Crystal Rodgers-Jenkins</a:t>
            </a:r>
          </a:p>
        </p:txBody>
      </p:sp>
      <p:sp>
        <p:nvSpPr>
          <p:cNvPr id="14" name="Freeform: Shape 16">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4" descr="Logo&#10;&#10;Description automatically generated">
            <a:extLst>
              <a:ext uri="{FF2B5EF4-FFF2-40B4-BE49-F238E27FC236}">
                <a16:creationId xmlns:a16="http://schemas.microsoft.com/office/drawing/2014/main" id="{5A6B6727-19E3-4BB5-9033-944CE994B2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54"/>
          <a:stretch/>
        </p:blipFill>
        <p:spPr bwMode="auto">
          <a:xfrm>
            <a:off x="6021086" y="544804"/>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4907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84C7D-7F39-C34C-9671-52A33585CC11}"/>
              </a:ext>
            </a:extLst>
          </p:cNvPr>
          <p:cNvSpPr>
            <a:spLocks noGrp="1"/>
          </p:cNvSpPr>
          <p:nvPr>
            <p:ph type="title"/>
          </p:nvPr>
        </p:nvSpPr>
        <p:spPr/>
        <p:txBody>
          <a:bodyPr>
            <a:normAutofit/>
          </a:bodyPr>
          <a:lstStyle/>
          <a:p>
            <a:r>
              <a:rPr lang="en-US" sz="3600"/>
              <a:t>Who is </a:t>
            </a:r>
            <a:r>
              <a:rPr lang="en-US" sz="3600" err="1"/>
              <a:t>Asdwa</a:t>
            </a:r>
            <a:r>
              <a:rPr lang="en-US" sz="3600"/>
              <a:t>?</a:t>
            </a:r>
          </a:p>
        </p:txBody>
      </p:sp>
      <p:sp>
        <p:nvSpPr>
          <p:cNvPr id="3" name="Content Placeholder 2">
            <a:extLst>
              <a:ext uri="{FF2B5EF4-FFF2-40B4-BE49-F238E27FC236}">
                <a16:creationId xmlns:a16="http://schemas.microsoft.com/office/drawing/2014/main" id="{B0AB4558-12D5-5A46-A8AF-924692FF29A4}"/>
              </a:ext>
            </a:extLst>
          </p:cNvPr>
          <p:cNvSpPr>
            <a:spLocks noGrp="1"/>
          </p:cNvSpPr>
          <p:nvPr>
            <p:ph idx="1"/>
          </p:nvPr>
        </p:nvSpPr>
        <p:spPr>
          <a:xfrm>
            <a:off x="838200" y="1595435"/>
            <a:ext cx="10515600" cy="4351339"/>
          </a:xfrm>
        </p:spPr>
        <p:txBody>
          <a:bodyPr>
            <a:noAutofit/>
          </a:bodyPr>
          <a:lstStyle/>
          <a:p>
            <a:pPr marL="0" indent="0">
              <a:buNone/>
            </a:pPr>
            <a:r>
              <a:rPr lang="en-US" sz="2800" b="1" i="0">
                <a:solidFill>
                  <a:srgbClr val="000000"/>
                </a:solidFill>
                <a:effectLst/>
              </a:rPr>
              <a:t>The Association of State Drinking Water Administrators (ASDWA)</a:t>
            </a:r>
            <a:r>
              <a:rPr lang="en-US" sz="2800" b="0" i="0">
                <a:solidFill>
                  <a:srgbClr val="000000"/>
                </a:solidFill>
                <a:effectLst/>
              </a:rPr>
              <a:t> is the professional Association serving state drinking water programs. Formed in 1984 to address a growing need for state administrators to have national representation.</a:t>
            </a:r>
          </a:p>
          <a:p>
            <a:pPr marL="0" indent="0">
              <a:buNone/>
            </a:pPr>
            <a:endParaRPr lang="en-US" sz="2800">
              <a:solidFill>
                <a:srgbClr val="000000"/>
              </a:solidFill>
            </a:endParaRPr>
          </a:p>
          <a:p>
            <a:pPr marL="0" indent="0">
              <a:buNone/>
            </a:pPr>
            <a:r>
              <a:rPr lang="en-US" sz="2800" b="1" i="0">
                <a:solidFill>
                  <a:srgbClr val="000000"/>
                </a:solidFill>
                <a:effectLst/>
              </a:rPr>
              <a:t>ASDWA members</a:t>
            </a:r>
            <a:r>
              <a:rPr lang="en-US" sz="2800" b="0" i="0">
                <a:solidFill>
                  <a:srgbClr val="000000"/>
                </a:solidFill>
                <a:effectLst/>
              </a:rPr>
              <a:t> are the drinking water program administrators in the 50 states, the five territories, the Navajo Nation, and the District of Columbia. (15 of the 50 state drinking water programs are located in state departments of health, 32 are located in state departments of the environment or natural resources, and 3 are in mixed departments of health and environment.)</a:t>
            </a:r>
            <a:endParaRPr lang="en-US" sz="2800"/>
          </a:p>
        </p:txBody>
      </p:sp>
    </p:spTree>
    <p:extLst>
      <p:ext uri="{BB962C8B-B14F-4D97-AF65-F5344CB8AC3E}">
        <p14:creationId xmlns:p14="http://schemas.microsoft.com/office/powerpoint/2010/main" val="3174450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23B0A-B18F-47EE-984B-4BA452ECE9BB}"/>
              </a:ext>
            </a:extLst>
          </p:cNvPr>
          <p:cNvSpPr>
            <a:spLocks noGrp="1"/>
          </p:cNvSpPr>
          <p:nvPr>
            <p:ph type="title"/>
          </p:nvPr>
        </p:nvSpPr>
        <p:spPr/>
        <p:txBody>
          <a:bodyPr>
            <a:normAutofit/>
          </a:bodyPr>
          <a:lstStyle/>
          <a:p>
            <a:r>
              <a:rPr lang="en-US" sz="3600"/>
              <a:t>AWOP and ASDWA History</a:t>
            </a:r>
          </a:p>
        </p:txBody>
      </p:sp>
      <p:sp>
        <p:nvSpPr>
          <p:cNvPr id="3" name="Content Placeholder 2">
            <a:extLst>
              <a:ext uri="{FF2B5EF4-FFF2-40B4-BE49-F238E27FC236}">
                <a16:creationId xmlns:a16="http://schemas.microsoft.com/office/drawing/2014/main" id="{34D42CB2-6474-4267-8DF8-057BE3077EEF}"/>
              </a:ext>
            </a:extLst>
          </p:cNvPr>
          <p:cNvSpPr>
            <a:spLocks noGrp="1"/>
          </p:cNvSpPr>
          <p:nvPr>
            <p:ph idx="1"/>
          </p:nvPr>
        </p:nvSpPr>
        <p:spPr>
          <a:xfrm>
            <a:off x="838200" y="1446683"/>
            <a:ext cx="10515600" cy="5044732"/>
          </a:xfrm>
        </p:spPr>
        <p:txBody>
          <a:bodyPr>
            <a:normAutofit/>
          </a:bodyPr>
          <a:lstStyle/>
          <a:p>
            <a:pPr marL="0" indent="0">
              <a:buNone/>
            </a:pPr>
            <a:r>
              <a:rPr lang="en-US" sz="2800"/>
              <a:t>ASDWA’s AWOP involvement began around 2003 and 2004</a:t>
            </a:r>
          </a:p>
          <a:p>
            <a:pPr marL="0" indent="0">
              <a:buNone/>
            </a:pPr>
            <a:endParaRPr lang="en-US" sz="2800"/>
          </a:p>
          <a:p>
            <a:pPr marL="0" indent="0">
              <a:buNone/>
            </a:pPr>
            <a:r>
              <a:rPr lang="en-US" sz="2800"/>
              <a:t>Briefing with former ASDWA Executive Director Jim Taft on AWOP expansion and use by state drinking water programs</a:t>
            </a:r>
          </a:p>
          <a:p>
            <a:pPr marL="0" indent="0">
              <a:buNone/>
            </a:pPr>
            <a:endParaRPr lang="en-US" sz="2800"/>
          </a:p>
          <a:p>
            <a:pPr marL="0" indent="0">
              <a:buNone/>
            </a:pPr>
            <a:r>
              <a:rPr lang="en-US" sz="2800">
                <a:solidFill>
                  <a:schemeClr val="tx1"/>
                </a:solidFill>
              </a:rPr>
              <a:t>Briefing points that aligned with ASDWA’s Mission:</a:t>
            </a:r>
          </a:p>
          <a:p>
            <a:r>
              <a:rPr lang="en-US" sz="2400">
                <a:solidFill>
                  <a:schemeClr val="tx1"/>
                </a:solidFill>
              </a:rPr>
              <a:t>AWOP developed </a:t>
            </a:r>
            <a:r>
              <a:rPr lang="en-US" sz="2400" b="1" u="sng">
                <a:solidFill>
                  <a:schemeClr val="tx1"/>
                </a:solidFill>
              </a:rPr>
              <a:t>in cooperation </a:t>
            </a:r>
            <a:r>
              <a:rPr lang="en-US" sz="2400">
                <a:solidFill>
                  <a:schemeClr val="tx1"/>
                </a:solidFill>
              </a:rPr>
              <a:t>with Region 4 and 6 states</a:t>
            </a:r>
          </a:p>
          <a:p>
            <a:r>
              <a:rPr lang="en-US" sz="2400">
                <a:solidFill>
                  <a:schemeClr val="tx1"/>
                </a:solidFill>
              </a:rPr>
              <a:t>States have documented water system performance improvements</a:t>
            </a:r>
          </a:p>
          <a:p>
            <a:r>
              <a:rPr lang="en-US" sz="2400">
                <a:solidFill>
                  <a:schemeClr val="tx1"/>
                </a:solidFill>
              </a:rPr>
              <a:t>OGWDW requested ASDWA’s assistance to expand the use of AWOP by states</a:t>
            </a:r>
          </a:p>
          <a:p>
            <a:pPr marL="0" indent="0">
              <a:buNone/>
            </a:pPr>
            <a:r>
              <a:rPr lang="en-US" sz="1733"/>
              <a:t>	</a:t>
            </a:r>
          </a:p>
        </p:txBody>
      </p:sp>
    </p:spTree>
    <p:extLst>
      <p:ext uri="{BB962C8B-B14F-4D97-AF65-F5344CB8AC3E}">
        <p14:creationId xmlns:p14="http://schemas.microsoft.com/office/powerpoint/2010/main" val="375258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A6BA-C5CB-4686-A634-3A33C80B2993}"/>
              </a:ext>
            </a:extLst>
          </p:cNvPr>
          <p:cNvSpPr>
            <a:spLocks noGrp="1"/>
          </p:cNvSpPr>
          <p:nvPr>
            <p:ph type="title"/>
          </p:nvPr>
        </p:nvSpPr>
        <p:spPr/>
        <p:txBody>
          <a:bodyPr/>
          <a:lstStyle/>
          <a:p>
            <a:r>
              <a:rPr lang="en-US"/>
              <a:t>ASDWA’s Involvement Now</a:t>
            </a:r>
          </a:p>
        </p:txBody>
      </p:sp>
      <p:sp>
        <p:nvSpPr>
          <p:cNvPr id="3" name="Content Placeholder 2">
            <a:extLst>
              <a:ext uri="{FF2B5EF4-FFF2-40B4-BE49-F238E27FC236}">
                <a16:creationId xmlns:a16="http://schemas.microsoft.com/office/drawing/2014/main" id="{5C9A6C66-A331-440A-BE60-43C3A514625E}"/>
              </a:ext>
            </a:extLst>
          </p:cNvPr>
          <p:cNvSpPr>
            <a:spLocks noGrp="1"/>
          </p:cNvSpPr>
          <p:nvPr>
            <p:ph idx="1"/>
          </p:nvPr>
        </p:nvSpPr>
        <p:spPr/>
        <p:txBody>
          <a:bodyPr>
            <a:normAutofit/>
          </a:bodyPr>
          <a:lstStyle/>
          <a:p>
            <a:r>
              <a:rPr lang="en-US" sz="2800"/>
              <a:t>Providing travel support</a:t>
            </a:r>
          </a:p>
          <a:p>
            <a:endParaRPr lang="en-US" sz="2800"/>
          </a:p>
          <a:p>
            <a:r>
              <a:rPr lang="en-US" sz="2800"/>
              <a:t>Assisting in hosting and facilitating meetings</a:t>
            </a:r>
          </a:p>
          <a:p>
            <a:endParaRPr lang="en-US" sz="2800"/>
          </a:p>
          <a:p>
            <a:r>
              <a:rPr lang="en-US" sz="2800"/>
              <a:t>Providing online opportunities for collaboration among states </a:t>
            </a:r>
          </a:p>
          <a:p>
            <a:pPr lvl="1"/>
            <a:r>
              <a:rPr lang="en-US" sz="2500"/>
              <a:t>Forums and UserVoice</a:t>
            </a:r>
          </a:p>
          <a:p>
            <a:endParaRPr lang="en-US" sz="2800"/>
          </a:p>
          <a:p>
            <a:r>
              <a:rPr lang="en-US" sz="2800"/>
              <a:t>Including AWOP in various ASDWA meetings and discussions</a:t>
            </a:r>
          </a:p>
          <a:p>
            <a:pPr lvl="1"/>
            <a:r>
              <a:rPr lang="en-US" sz="2800"/>
              <a:t>Recent AWOP Everything But the Bagel</a:t>
            </a:r>
          </a:p>
        </p:txBody>
      </p:sp>
    </p:spTree>
    <p:extLst>
      <p:ext uri="{BB962C8B-B14F-4D97-AF65-F5344CB8AC3E}">
        <p14:creationId xmlns:p14="http://schemas.microsoft.com/office/powerpoint/2010/main" val="1394082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62EC-054D-4375-BAFE-31FA25DF5F6E}"/>
              </a:ext>
            </a:extLst>
          </p:cNvPr>
          <p:cNvSpPr>
            <a:spLocks noGrp="1"/>
          </p:cNvSpPr>
          <p:nvPr>
            <p:ph type="title"/>
          </p:nvPr>
        </p:nvSpPr>
        <p:spPr/>
        <p:txBody>
          <a:bodyPr/>
          <a:lstStyle/>
          <a:p>
            <a:r>
              <a:rPr lang="en-US"/>
              <a:t>ASDWA’s Involvement Now</a:t>
            </a:r>
          </a:p>
        </p:txBody>
      </p:sp>
      <p:sp>
        <p:nvSpPr>
          <p:cNvPr id="3" name="Content Placeholder 2">
            <a:extLst>
              <a:ext uri="{FF2B5EF4-FFF2-40B4-BE49-F238E27FC236}">
                <a16:creationId xmlns:a16="http://schemas.microsoft.com/office/drawing/2014/main" id="{7E335DC8-53D2-42D6-B9AB-C6290E40E040}"/>
              </a:ext>
            </a:extLst>
          </p:cNvPr>
          <p:cNvSpPr>
            <a:spLocks noGrp="1"/>
          </p:cNvSpPr>
          <p:nvPr>
            <p:ph idx="1"/>
          </p:nvPr>
        </p:nvSpPr>
        <p:spPr>
          <a:xfrm>
            <a:off x="838200" y="1360010"/>
            <a:ext cx="10515600" cy="4351339"/>
          </a:xfrm>
        </p:spPr>
        <p:txBody>
          <a:bodyPr/>
          <a:lstStyle/>
          <a:p>
            <a:r>
              <a:rPr lang="en-US" sz="2400"/>
              <a:t>Recently completed ASDWA AWOP webpage (</a:t>
            </a:r>
            <a:r>
              <a:rPr lang="en-US" sz="2400">
                <a:hlinkClick r:id="rId2"/>
              </a:rPr>
              <a:t>https://www.asdwa.org/awop/</a:t>
            </a:r>
            <a:r>
              <a:rPr lang="en-US" sz="2400"/>
              <a:t>)</a:t>
            </a:r>
          </a:p>
          <a:p>
            <a:pPr lvl="1"/>
            <a:r>
              <a:rPr lang="en-US" sz="2000"/>
              <a:t>Visit the page and give us feedback!</a:t>
            </a:r>
          </a:p>
          <a:p>
            <a:pPr lvl="1"/>
            <a:r>
              <a:rPr lang="en-US" sz="2000"/>
              <a:t>More to come on the webpage (new state tools and information, etc.)</a:t>
            </a:r>
          </a:p>
          <a:p>
            <a:pPr lvl="1"/>
            <a:endParaRPr lang="en-US"/>
          </a:p>
          <a:p>
            <a:pPr lvl="1"/>
            <a:endParaRPr lang="en-US"/>
          </a:p>
        </p:txBody>
      </p:sp>
      <p:pic>
        <p:nvPicPr>
          <p:cNvPr id="5" name="Picture 4">
            <a:extLst>
              <a:ext uri="{FF2B5EF4-FFF2-40B4-BE49-F238E27FC236}">
                <a16:creationId xmlns:a16="http://schemas.microsoft.com/office/drawing/2014/main" id="{16DBDE5A-8DEF-493F-8C4D-17AA4F210978}"/>
              </a:ext>
            </a:extLst>
          </p:cNvPr>
          <p:cNvPicPr>
            <a:picLocks noChangeAspect="1"/>
          </p:cNvPicPr>
          <p:nvPr/>
        </p:nvPicPr>
        <p:blipFill>
          <a:blip r:embed="rId3"/>
          <a:stretch>
            <a:fillRect/>
          </a:stretch>
        </p:blipFill>
        <p:spPr>
          <a:xfrm>
            <a:off x="3137097" y="2685573"/>
            <a:ext cx="5917806" cy="3513373"/>
          </a:xfrm>
          <a:prstGeom prst="rect">
            <a:avLst/>
          </a:prstGeom>
        </p:spPr>
      </p:pic>
    </p:spTree>
    <p:extLst>
      <p:ext uri="{BB962C8B-B14F-4D97-AF65-F5344CB8AC3E}">
        <p14:creationId xmlns:p14="http://schemas.microsoft.com/office/powerpoint/2010/main" val="1657469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7E1C-EADD-4DD1-AD65-194E30D2873A}"/>
              </a:ext>
            </a:extLst>
          </p:cNvPr>
          <p:cNvSpPr>
            <a:spLocks noGrp="1"/>
          </p:cNvSpPr>
          <p:nvPr>
            <p:ph type="title"/>
          </p:nvPr>
        </p:nvSpPr>
        <p:spPr/>
        <p:txBody>
          <a:bodyPr/>
          <a:lstStyle/>
          <a:p>
            <a:r>
              <a:rPr lang="en-US"/>
              <a:t>Why ASDWA Supports AWOP</a:t>
            </a:r>
          </a:p>
        </p:txBody>
      </p:sp>
      <p:sp>
        <p:nvSpPr>
          <p:cNvPr id="3" name="Content Placeholder 2">
            <a:extLst>
              <a:ext uri="{FF2B5EF4-FFF2-40B4-BE49-F238E27FC236}">
                <a16:creationId xmlns:a16="http://schemas.microsoft.com/office/drawing/2014/main" id="{551A1707-88F7-4EDB-8EC0-0A40637D940F}"/>
              </a:ext>
            </a:extLst>
          </p:cNvPr>
          <p:cNvSpPr>
            <a:spLocks noGrp="1"/>
          </p:cNvSpPr>
          <p:nvPr>
            <p:ph idx="1"/>
          </p:nvPr>
        </p:nvSpPr>
        <p:spPr/>
        <p:txBody>
          <a:bodyPr/>
          <a:lstStyle/>
          <a:p>
            <a:r>
              <a:rPr lang="en-US" sz="2800"/>
              <a:t>The benefits of AWOP align with ASDWA’s mission</a:t>
            </a:r>
          </a:p>
          <a:p>
            <a:endParaRPr lang="en-US" sz="2800"/>
          </a:p>
          <a:p>
            <a:r>
              <a:rPr lang="en-US" sz="2800"/>
              <a:t>AWOP network provides links to expertise and resources nationally, including a long list of technical tools and resources</a:t>
            </a:r>
          </a:p>
          <a:p>
            <a:endParaRPr lang="en-US" sz="2800"/>
          </a:p>
          <a:p>
            <a:r>
              <a:rPr lang="en-US" sz="2800"/>
              <a:t>AWOP fosters a state-to-state relationship that encourages sharing information and implementing technical approaches and promoting improved public health as a state community</a:t>
            </a:r>
          </a:p>
          <a:p>
            <a:endParaRPr lang="en-US"/>
          </a:p>
        </p:txBody>
      </p:sp>
    </p:spTree>
    <p:extLst>
      <p:ext uri="{BB962C8B-B14F-4D97-AF65-F5344CB8AC3E}">
        <p14:creationId xmlns:p14="http://schemas.microsoft.com/office/powerpoint/2010/main" val="1412511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A0E3-E000-41C6-A256-6B4C23980AA6}"/>
              </a:ext>
            </a:extLst>
          </p:cNvPr>
          <p:cNvSpPr>
            <a:spLocks noGrp="1"/>
          </p:cNvSpPr>
          <p:nvPr>
            <p:ph type="title"/>
          </p:nvPr>
        </p:nvSpPr>
        <p:spPr/>
        <p:txBody>
          <a:bodyPr/>
          <a:lstStyle/>
          <a:p>
            <a:r>
              <a:rPr lang="en-US"/>
              <a:t>Clear examples of Success</a:t>
            </a:r>
          </a:p>
        </p:txBody>
      </p:sp>
      <p:graphicFrame>
        <p:nvGraphicFramePr>
          <p:cNvPr id="12" name="Content Placeholder 11">
            <a:extLst>
              <a:ext uri="{FF2B5EF4-FFF2-40B4-BE49-F238E27FC236}">
                <a16:creationId xmlns:a16="http://schemas.microsoft.com/office/drawing/2014/main" id="{00000000-0008-0000-0000-000003000000}"/>
              </a:ext>
            </a:extLst>
          </p:cNvPr>
          <p:cNvGraphicFramePr>
            <a:graphicFrameLocks noGrp="1"/>
          </p:cNvGraphicFramePr>
          <p:nvPr>
            <p:ph idx="1"/>
          </p:nvPr>
        </p:nvGraphicFramePr>
        <p:xfrm>
          <a:off x="675281" y="1273429"/>
          <a:ext cx="10841437" cy="479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8163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A0E3-E000-41C6-A256-6B4C23980AA6}"/>
              </a:ext>
            </a:extLst>
          </p:cNvPr>
          <p:cNvSpPr>
            <a:spLocks noGrp="1"/>
          </p:cNvSpPr>
          <p:nvPr>
            <p:ph type="title"/>
          </p:nvPr>
        </p:nvSpPr>
        <p:spPr/>
        <p:txBody>
          <a:bodyPr/>
          <a:lstStyle/>
          <a:p>
            <a:r>
              <a:rPr lang="en-US"/>
              <a:t>Clear examples of Success</a:t>
            </a:r>
          </a:p>
        </p:txBody>
      </p:sp>
      <p:graphicFrame>
        <p:nvGraphicFramePr>
          <p:cNvPr id="6" name="Content Placeholder 5">
            <a:extLst>
              <a:ext uri="{FF2B5EF4-FFF2-40B4-BE49-F238E27FC236}">
                <a16:creationId xmlns:a16="http://schemas.microsoft.com/office/drawing/2014/main" id="{00000000-0008-0000-0100-000005000000}"/>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641446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2020 ASDWA_PPT_Template" id="{C05258D2-A348-49F2-99DB-DCDCCE165E06}" vid="{3193C4C4-30A7-42D2-BF64-26A15417DAE7}"/>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3543</Words>
  <Application>Microsoft Office PowerPoint</Application>
  <PresentationFormat>Widescreen</PresentationFormat>
  <Paragraphs>190</Paragraphs>
  <Slides>25</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Cambria</vt:lpstr>
      <vt:lpstr>Perpetua</vt:lpstr>
      <vt:lpstr>Wingdings</vt:lpstr>
      <vt:lpstr>1_Office Theme</vt:lpstr>
      <vt:lpstr>4_Office Theme</vt:lpstr>
      <vt:lpstr> 9th Biennial AWOP   National Meeting  </vt:lpstr>
      <vt:lpstr>  ASDWA Introduction  </vt:lpstr>
      <vt:lpstr>Who is Asdwa?</vt:lpstr>
      <vt:lpstr>AWOP and ASDWA History</vt:lpstr>
      <vt:lpstr>ASDWA’s Involvement Now</vt:lpstr>
      <vt:lpstr>ASDWA’s Involvement Now</vt:lpstr>
      <vt:lpstr>Why ASDWA Supports AWOP</vt:lpstr>
      <vt:lpstr>Clear examples of Success</vt:lpstr>
      <vt:lpstr>Clear examples of Success</vt:lpstr>
      <vt:lpstr>ASDWA Support of AWOP will Continue</vt:lpstr>
      <vt:lpstr>AWOP: Current Status &amp; Vision for the Future</vt:lpstr>
      <vt:lpstr>Disclaimer</vt:lpstr>
      <vt:lpstr>Presentation Overview</vt:lpstr>
      <vt:lpstr>AWOP Network Status: </vt:lpstr>
      <vt:lpstr>AWOP Network Status: National AWOP Activities since July 2019</vt:lpstr>
      <vt:lpstr>AWOP Impacts: Performance-Based Training in AL</vt:lpstr>
      <vt:lpstr>AWOP Impacts: Performance-Based Training in AL</vt:lpstr>
      <vt:lpstr>AWOP Impacts: State-Wide Example – Tracking Turbidity in WA</vt:lpstr>
      <vt:lpstr>AWOP Impacts: State-Wide Example – Tracking Turbidity in WA</vt:lpstr>
      <vt:lpstr>AWOP Impacts: Tracking Turbidity Across the AWOP Network</vt:lpstr>
      <vt:lpstr>AWOP Impacts: State-Wide DBP Performance Using LRAA Goals in KY</vt:lpstr>
      <vt:lpstr>AWOP Impacts: Tracking DBPs Across the AWOP Network</vt:lpstr>
      <vt:lpstr>AWOP Vision for the Future</vt:lpstr>
      <vt:lpstr>AWOP Vision for the Future</vt:lpstr>
      <vt:lpstr> EPA Headquarters Report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9th Biennial AWOP   National Meeting  </dc:title>
  <dc:creator>Kevin Letterly</dc:creator>
  <cp:lastModifiedBy>Kevin Letterly</cp:lastModifiedBy>
  <cp:revision>1</cp:revision>
  <dcterms:created xsi:type="dcterms:W3CDTF">2021-07-29T15:44:19Z</dcterms:created>
  <dcterms:modified xsi:type="dcterms:W3CDTF">2021-07-29T15:45:01Z</dcterms:modified>
</cp:coreProperties>
</file>