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9" r:id="rId1"/>
    <p:sldMasterId id="2147483714" r:id="rId2"/>
  </p:sldMasterIdLst>
  <p:notesMasterIdLst>
    <p:notesMasterId r:id="rId7"/>
  </p:notesMasterIdLst>
  <p:handoutMasterIdLst>
    <p:handoutMasterId r:id="rId8"/>
  </p:handoutMasterIdLst>
  <p:sldIdLst>
    <p:sldId id="371" r:id="rId3"/>
    <p:sldId id="361" r:id="rId4"/>
    <p:sldId id="369" r:id="rId5"/>
    <p:sldId id="341" r:id="rId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Bunton" initials="JB" lastIdx="3" clrIdx="0">
    <p:extLst>
      <p:ext uri="{19B8F6BF-5375-455C-9EA6-DF929625EA0E}">
        <p15:presenceInfo xmlns:p15="http://schemas.microsoft.com/office/powerpoint/2012/main" userId="43b1f97eeaf396bb" providerId="Windows Live"/>
      </p:ext>
    </p:extLst>
  </p:cmAuthor>
  <p:cmAuthor id="2" name="Larry DeMers" initials="LD" lastIdx="3" clrIdx="1">
    <p:extLst>
      <p:ext uri="{19B8F6BF-5375-455C-9EA6-DF929625EA0E}">
        <p15:presenceInfo xmlns:p15="http://schemas.microsoft.com/office/powerpoint/2012/main" userId="c3f10a27e5d2d03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74" autoAdjust="0"/>
    <p:restoredTop sz="95291" autoAdjust="0"/>
  </p:normalViewPr>
  <p:slideViewPr>
    <p:cSldViewPr>
      <p:cViewPr varScale="1">
        <p:scale>
          <a:sx n="63" d="100"/>
          <a:sy n="63" d="100"/>
        </p:scale>
        <p:origin x="2034"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758" y="-304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openxmlformats.org/officeDocument/2006/relationships/customXml" Target="../customXml/item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22" name="Text Box 6"/>
          <p:cNvSpPr txBox="1">
            <a:spLocks noChangeArrowheads="1"/>
          </p:cNvSpPr>
          <p:nvPr/>
        </p:nvSpPr>
        <p:spPr bwMode="auto">
          <a:xfrm>
            <a:off x="549127" y="233083"/>
            <a:ext cx="5964764" cy="278719"/>
          </a:xfrm>
          <a:prstGeom prst="rect">
            <a:avLst/>
          </a:prstGeom>
          <a:noFill/>
          <a:ln w="12700">
            <a:noFill/>
            <a:miter lim="800000"/>
            <a:headEnd/>
            <a:tailEnd/>
          </a:ln>
          <a:effectLst/>
        </p:spPr>
        <p:txBody>
          <a:bodyPr lIns="93175" tIns="46588" rIns="93175" bIns="46588">
            <a:spAutoFit/>
          </a:bodyPr>
          <a:lstStyle/>
          <a:p>
            <a:pPr algn="ctr" defTabSz="932395" eaLnBrk="0" hangingPunct="0">
              <a:spcBef>
                <a:spcPct val="50000"/>
              </a:spcBef>
              <a:defRPr/>
            </a:pPr>
            <a:r>
              <a:rPr lang="en-US" sz="1200" b="1" dirty="0">
                <a:latin typeface="Univers" pitchFamily="34" charset="0"/>
              </a:rPr>
              <a:t>Workshop 1:  Defining a Water Treatment Professional</a:t>
            </a:r>
            <a:endParaRPr lang="en-US" dirty="0"/>
          </a:p>
        </p:txBody>
      </p:sp>
      <p:sp>
        <p:nvSpPr>
          <p:cNvPr id="137223" name="Line 7"/>
          <p:cNvSpPr>
            <a:spLocks noChangeShapeType="1"/>
          </p:cNvSpPr>
          <p:nvPr/>
        </p:nvSpPr>
        <p:spPr bwMode="auto">
          <a:xfrm>
            <a:off x="549127" y="541141"/>
            <a:ext cx="6043680" cy="0"/>
          </a:xfrm>
          <a:prstGeom prst="line">
            <a:avLst/>
          </a:prstGeom>
          <a:noFill/>
          <a:ln w="12700">
            <a:solidFill>
              <a:schemeClr val="tx1"/>
            </a:solidFill>
            <a:round/>
            <a:headEnd/>
            <a:tailEnd/>
          </a:ln>
          <a:effectLst/>
        </p:spPr>
        <p:txBody>
          <a:bodyPr lIns="93175" tIns="46588" rIns="93175" bIns="46588">
            <a:spAutoFit/>
          </a:bodyPr>
          <a:lstStyle/>
          <a:p>
            <a:pPr>
              <a:defRPr/>
            </a:pPr>
            <a:endParaRPr lang="en-US" dirty="0"/>
          </a:p>
        </p:txBody>
      </p:sp>
      <p:sp>
        <p:nvSpPr>
          <p:cNvPr id="137224" name="Rectangle 8"/>
          <p:cNvSpPr>
            <a:spLocks noChangeArrowheads="1"/>
          </p:cNvSpPr>
          <p:nvPr/>
        </p:nvSpPr>
        <p:spPr bwMode="auto">
          <a:xfrm>
            <a:off x="3365456" y="9114644"/>
            <a:ext cx="422531" cy="249382"/>
          </a:xfrm>
          <a:prstGeom prst="rect">
            <a:avLst/>
          </a:prstGeom>
          <a:noFill/>
          <a:ln w="12700">
            <a:noFill/>
            <a:miter lim="800000"/>
            <a:headEnd/>
            <a:tailEnd/>
          </a:ln>
          <a:effectLst/>
        </p:spPr>
        <p:txBody>
          <a:bodyPr lIns="93240" tIns="45802" rIns="93240" bIns="45802">
            <a:spAutoFit/>
          </a:bodyPr>
          <a:lstStyle/>
          <a:p>
            <a:pPr eaLnBrk="0" hangingPunct="0">
              <a:defRPr/>
            </a:pPr>
            <a:fld id="{67D89987-D0F5-4C97-88EC-41A1206C16D4}" type="slidenum">
              <a:rPr lang="en-US" sz="1000">
                <a:solidFill>
                  <a:schemeClr val="tx2"/>
                </a:solidFill>
                <a:latin typeface="Univers" pitchFamily="34" charset="0"/>
              </a:rPr>
              <a:pPr eaLnBrk="0" hangingPunct="0">
                <a:defRPr/>
              </a:pPr>
              <a:t>‹#›</a:t>
            </a:fld>
            <a:endParaRPr lang="en-US" sz="1000" dirty="0">
              <a:solidFill>
                <a:schemeClr val="tx2"/>
              </a:solidFill>
              <a:latin typeface="Univers" pitchFamily="34" charset="0"/>
            </a:endParaRPr>
          </a:p>
        </p:txBody>
      </p:sp>
      <p:sp>
        <p:nvSpPr>
          <p:cNvPr id="137225" name="Rectangle 9"/>
          <p:cNvSpPr>
            <a:spLocks noChangeArrowheads="1"/>
          </p:cNvSpPr>
          <p:nvPr/>
        </p:nvSpPr>
        <p:spPr bwMode="auto">
          <a:xfrm>
            <a:off x="4577152" y="9114645"/>
            <a:ext cx="2091284" cy="215609"/>
          </a:xfrm>
          <a:prstGeom prst="rect">
            <a:avLst/>
          </a:prstGeom>
          <a:noFill/>
          <a:ln w="12700">
            <a:noFill/>
            <a:miter lim="800000"/>
            <a:headEnd/>
            <a:tailEnd/>
          </a:ln>
          <a:effectLst/>
        </p:spPr>
        <p:txBody>
          <a:bodyPr wrap="square" lIns="93240" tIns="45802" rIns="93240" bIns="45802">
            <a:spAutoFit/>
          </a:bodyPr>
          <a:lstStyle/>
          <a:p>
            <a:pPr algn="r" eaLnBrk="0" hangingPunct="0">
              <a:defRPr/>
            </a:pPr>
            <a:r>
              <a:rPr lang="en-US" sz="800" dirty="0">
                <a:solidFill>
                  <a:schemeClr val="tx2"/>
                </a:solidFill>
                <a:latin typeface="Univers" pitchFamily="34" charset="0"/>
              </a:rPr>
              <a:t>Tues WS-Characteristics.pptx</a:t>
            </a:r>
          </a:p>
        </p:txBody>
      </p:sp>
      <p:sp>
        <p:nvSpPr>
          <p:cNvPr id="137226" name="Rectangle 10"/>
          <p:cNvSpPr>
            <a:spLocks noChangeArrowheads="1"/>
          </p:cNvSpPr>
          <p:nvPr/>
        </p:nvSpPr>
        <p:spPr bwMode="auto">
          <a:xfrm>
            <a:off x="473499" y="9139094"/>
            <a:ext cx="868081" cy="216782"/>
          </a:xfrm>
          <a:prstGeom prst="rect">
            <a:avLst/>
          </a:prstGeom>
          <a:noFill/>
          <a:ln w="12700">
            <a:noFill/>
            <a:miter lim="800000"/>
            <a:headEnd/>
            <a:tailEnd/>
          </a:ln>
          <a:effectLst/>
        </p:spPr>
        <p:txBody>
          <a:bodyPr lIns="93240" tIns="45802" rIns="93240" bIns="45802">
            <a:spAutoFit/>
          </a:bodyPr>
          <a:lstStyle/>
          <a:p>
            <a:pPr eaLnBrk="0" hangingPunct="0">
              <a:defRPr/>
            </a:pPr>
            <a:fld id="{EF956D90-EA63-469D-9E5D-7FE6905EB783}" type="datetime1">
              <a:rPr lang="en-US" sz="800">
                <a:solidFill>
                  <a:schemeClr val="tx2"/>
                </a:solidFill>
                <a:latin typeface="Univers" pitchFamily="34" charset="0"/>
              </a:rPr>
              <a:pPr eaLnBrk="0" hangingPunct="0">
                <a:defRPr/>
              </a:pPr>
              <a:t>7/31/2019</a:t>
            </a:fld>
            <a:endParaRPr lang="en-US" sz="800" dirty="0">
              <a:solidFill>
                <a:schemeClr val="tx2"/>
              </a:solidFill>
              <a:latin typeface="Univers" pitchFamily="34" charset="0"/>
            </a:endParaRPr>
          </a:p>
        </p:txBody>
      </p:sp>
    </p:spTree>
    <p:extLst>
      <p:ext uri="{BB962C8B-B14F-4D97-AF65-F5344CB8AC3E}">
        <p14:creationId xmlns:p14="http://schemas.microsoft.com/office/powerpoint/2010/main" val="1654711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eaLnBrk="0" hangingPunct="0">
              <a:defRPr sz="1200"/>
            </a:lvl1pPr>
          </a:lstStyle>
          <a:p>
            <a:pPr>
              <a:defRPr/>
            </a:pPr>
            <a:endParaRPr lang="en-US" dirty="0"/>
          </a:p>
        </p:txBody>
      </p:sp>
      <p:sp>
        <p:nvSpPr>
          <p:cNvPr id="4099" name="Rectangle 3"/>
          <p:cNvSpPr>
            <a:spLocks noGrp="1" noChangeArrowheads="1"/>
          </p:cNvSpPr>
          <p:nvPr>
            <p:ph type="dt" idx="1"/>
          </p:nvPr>
        </p:nvSpPr>
        <p:spPr bwMode="auto">
          <a:xfrm>
            <a:off x="4024736" y="0"/>
            <a:ext cx="3077739" cy="469424"/>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algn="r" eaLnBrk="0" hangingPunct="0">
              <a:defRPr sz="1200"/>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6997" y="4459526"/>
            <a:ext cx="5208482" cy="4224814"/>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919051"/>
            <a:ext cx="3077739" cy="469424"/>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eaLnBrk="0" hangingPunct="0">
              <a:defRPr sz="1200"/>
            </a:lvl1pPr>
          </a:lstStyle>
          <a:p>
            <a:pPr>
              <a:defRPr/>
            </a:pPr>
            <a:endParaRPr lang="en-US" dirty="0"/>
          </a:p>
        </p:txBody>
      </p:sp>
      <p:sp>
        <p:nvSpPr>
          <p:cNvPr id="4103" name="Rectangle 7"/>
          <p:cNvSpPr>
            <a:spLocks noGrp="1" noChangeArrowheads="1"/>
          </p:cNvSpPr>
          <p:nvPr>
            <p:ph type="sldNum" sz="quarter" idx="5"/>
          </p:nvPr>
        </p:nvSpPr>
        <p:spPr bwMode="auto">
          <a:xfrm>
            <a:off x="4024736" y="8919051"/>
            <a:ext cx="3077739" cy="469424"/>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algn="r" eaLnBrk="0" hangingPunct="0">
              <a:defRPr sz="1200"/>
            </a:lvl1pPr>
          </a:lstStyle>
          <a:p>
            <a:pPr>
              <a:defRPr/>
            </a:pPr>
            <a:fld id="{B2E35A9C-F4D8-47AC-9954-DC18C42D8900}" type="slidenum">
              <a:rPr lang="en-US"/>
              <a:pPr>
                <a:defRPr/>
              </a:pPr>
              <a:t>‹#›</a:t>
            </a:fld>
            <a:endParaRPr lang="en-US" dirty="0"/>
          </a:p>
        </p:txBody>
      </p:sp>
    </p:spTree>
    <p:extLst>
      <p:ext uri="{BB962C8B-B14F-4D97-AF65-F5344CB8AC3E}">
        <p14:creationId xmlns:p14="http://schemas.microsoft.com/office/powerpoint/2010/main" val="29019706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E35A9C-F4D8-47AC-9954-DC18C42D8900}" type="slidenum">
              <a:rPr lang="en-US" smtClean="0"/>
              <a:pPr>
                <a:defRPr/>
              </a:pPr>
              <a:t>1</a:t>
            </a:fld>
            <a:endParaRPr lang="en-US" dirty="0"/>
          </a:p>
        </p:txBody>
      </p:sp>
    </p:spTree>
    <p:extLst>
      <p:ext uri="{BB962C8B-B14F-4D97-AF65-F5344CB8AC3E}">
        <p14:creationId xmlns:p14="http://schemas.microsoft.com/office/powerpoint/2010/main" val="244995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65545" indent="-294440" eaLnBrk="0" hangingPunct="0">
              <a:defRPr sz="2400">
                <a:solidFill>
                  <a:schemeClr val="tx1"/>
                </a:solidFill>
                <a:latin typeface="Times New Roman" pitchFamily="18" charset="0"/>
              </a:defRPr>
            </a:lvl2pPr>
            <a:lvl3pPr marL="1177762" indent="-235552" eaLnBrk="0" hangingPunct="0">
              <a:defRPr sz="2400">
                <a:solidFill>
                  <a:schemeClr val="tx1"/>
                </a:solidFill>
                <a:latin typeface="Times New Roman" pitchFamily="18" charset="0"/>
              </a:defRPr>
            </a:lvl3pPr>
            <a:lvl4pPr marL="1648867" indent="-235552" eaLnBrk="0" hangingPunct="0">
              <a:defRPr sz="2400">
                <a:solidFill>
                  <a:schemeClr val="tx1"/>
                </a:solidFill>
                <a:latin typeface="Times New Roman" pitchFamily="18" charset="0"/>
              </a:defRPr>
            </a:lvl4pPr>
            <a:lvl5pPr marL="2119972" indent="-235552" eaLnBrk="0" hangingPunct="0">
              <a:defRPr sz="2400">
                <a:solidFill>
                  <a:schemeClr val="tx1"/>
                </a:solidFill>
                <a:latin typeface="Times New Roman" pitchFamily="18" charset="0"/>
              </a:defRPr>
            </a:lvl5pPr>
            <a:lvl6pPr marL="2591076" indent="-235552" eaLnBrk="0" fontAlgn="base" hangingPunct="0">
              <a:spcBef>
                <a:spcPct val="0"/>
              </a:spcBef>
              <a:spcAft>
                <a:spcPct val="0"/>
              </a:spcAft>
              <a:defRPr sz="2400">
                <a:solidFill>
                  <a:schemeClr val="tx1"/>
                </a:solidFill>
                <a:latin typeface="Times New Roman" pitchFamily="18" charset="0"/>
              </a:defRPr>
            </a:lvl6pPr>
            <a:lvl7pPr marL="3062181" indent="-235552" eaLnBrk="0" fontAlgn="base" hangingPunct="0">
              <a:spcBef>
                <a:spcPct val="0"/>
              </a:spcBef>
              <a:spcAft>
                <a:spcPct val="0"/>
              </a:spcAft>
              <a:defRPr sz="2400">
                <a:solidFill>
                  <a:schemeClr val="tx1"/>
                </a:solidFill>
                <a:latin typeface="Times New Roman" pitchFamily="18" charset="0"/>
              </a:defRPr>
            </a:lvl7pPr>
            <a:lvl8pPr marL="3533285" indent="-235552" eaLnBrk="0" fontAlgn="base" hangingPunct="0">
              <a:spcBef>
                <a:spcPct val="0"/>
              </a:spcBef>
              <a:spcAft>
                <a:spcPct val="0"/>
              </a:spcAft>
              <a:defRPr sz="2400">
                <a:solidFill>
                  <a:schemeClr val="tx1"/>
                </a:solidFill>
                <a:latin typeface="Times New Roman" pitchFamily="18" charset="0"/>
              </a:defRPr>
            </a:lvl8pPr>
            <a:lvl9pPr marL="4004390" indent="-235552" eaLnBrk="0" fontAlgn="base" hangingPunct="0">
              <a:spcBef>
                <a:spcPct val="0"/>
              </a:spcBef>
              <a:spcAft>
                <a:spcPct val="0"/>
              </a:spcAft>
              <a:defRPr sz="2400">
                <a:solidFill>
                  <a:schemeClr val="tx1"/>
                </a:solidFill>
                <a:latin typeface="Times New Roman" pitchFamily="18" charset="0"/>
              </a:defRPr>
            </a:lvl9pPr>
          </a:lstStyle>
          <a:p>
            <a:fld id="{2ED9DDE7-C5F2-4873-88D7-EB8B17707EF1}" type="slidenum">
              <a:rPr lang="en-US" sz="1200"/>
              <a:pPr/>
              <a:t>2</a:t>
            </a:fld>
            <a:endParaRPr lang="en-US" sz="1200" dirty="0"/>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a:lstStyle/>
          <a:p>
            <a:endParaRPr lang="en-US" dirty="0"/>
          </a:p>
        </p:txBody>
      </p:sp>
    </p:spTree>
    <p:extLst>
      <p:ext uri="{BB962C8B-B14F-4D97-AF65-F5344CB8AC3E}">
        <p14:creationId xmlns:p14="http://schemas.microsoft.com/office/powerpoint/2010/main" val="275545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65545" indent="-294440" eaLnBrk="0" hangingPunct="0">
              <a:defRPr sz="2400">
                <a:solidFill>
                  <a:schemeClr val="tx1"/>
                </a:solidFill>
                <a:latin typeface="Times New Roman" pitchFamily="18" charset="0"/>
              </a:defRPr>
            </a:lvl2pPr>
            <a:lvl3pPr marL="1177762" indent="-235552" eaLnBrk="0" hangingPunct="0">
              <a:defRPr sz="2400">
                <a:solidFill>
                  <a:schemeClr val="tx1"/>
                </a:solidFill>
                <a:latin typeface="Times New Roman" pitchFamily="18" charset="0"/>
              </a:defRPr>
            </a:lvl3pPr>
            <a:lvl4pPr marL="1648867" indent="-235552" eaLnBrk="0" hangingPunct="0">
              <a:defRPr sz="2400">
                <a:solidFill>
                  <a:schemeClr val="tx1"/>
                </a:solidFill>
                <a:latin typeface="Times New Roman" pitchFamily="18" charset="0"/>
              </a:defRPr>
            </a:lvl4pPr>
            <a:lvl5pPr marL="2119972" indent="-235552" eaLnBrk="0" hangingPunct="0">
              <a:defRPr sz="2400">
                <a:solidFill>
                  <a:schemeClr val="tx1"/>
                </a:solidFill>
                <a:latin typeface="Times New Roman" pitchFamily="18" charset="0"/>
              </a:defRPr>
            </a:lvl5pPr>
            <a:lvl6pPr marL="2591076" indent="-235552" eaLnBrk="0" fontAlgn="base" hangingPunct="0">
              <a:spcBef>
                <a:spcPct val="0"/>
              </a:spcBef>
              <a:spcAft>
                <a:spcPct val="0"/>
              </a:spcAft>
              <a:defRPr sz="2400">
                <a:solidFill>
                  <a:schemeClr val="tx1"/>
                </a:solidFill>
                <a:latin typeface="Times New Roman" pitchFamily="18" charset="0"/>
              </a:defRPr>
            </a:lvl6pPr>
            <a:lvl7pPr marL="3062181" indent="-235552" eaLnBrk="0" fontAlgn="base" hangingPunct="0">
              <a:spcBef>
                <a:spcPct val="0"/>
              </a:spcBef>
              <a:spcAft>
                <a:spcPct val="0"/>
              </a:spcAft>
              <a:defRPr sz="2400">
                <a:solidFill>
                  <a:schemeClr val="tx1"/>
                </a:solidFill>
                <a:latin typeface="Times New Roman" pitchFamily="18" charset="0"/>
              </a:defRPr>
            </a:lvl7pPr>
            <a:lvl8pPr marL="3533285" indent="-235552" eaLnBrk="0" fontAlgn="base" hangingPunct="0">
              <a:spcBef>
                <a:spcPct val="0"/>
              </a:spcBef>
              <a:spcAft>
                <a:spcPct val="0"/>
              </a:spcAft>
              <a:defRPr sz="2400">
                <a:solidFill>
                  <a:schemeClr val="tx1"/>
                </a:solidFill>
                <a:latin typeface="Times New Roman" pitchFamily="18" charset="0"/>
              </a:defRPr>
            </a:lvl8pPr>
            <a:lvl9pPr marL="4004390" indent="-235552" eaLnBrk="0" fontAlgn="base" hangingPunct="0">
              <a:spcBef>
                <a:spcPct val="0"/>
              </a:spcBef>
              <a:spcAft>
                <a:spcPct val="0"/>
              </a:spcAft>
              <a:defRPr sz="2400">
                <a:solidFill>
                  <a:schemeClr val="tx1"/>
                </a:solidFill>
                <a:latin typeface="Times New Roman" pitchFamily="18" charset="0"/>
              </a:defRPr>
            </a:lvl9pPr>
          </a:lstStyle>
          <a:p>
            <a:fld id="{55E03C8A-9D63-4F80-8584-0073ED590EE0}" type="slidenum">
              <a:rPr lang="en-US" sz="1200"/>
              <a:pPr/>
              <a:t>3</a:t>
            </a:fld>
            <a:endParaRPr 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a:t>Workshop Facilitator’s Role</a:t>
            </a:r>
          </a:p>
          <a:p>
            <a:r>
              <a:rPr lang="en-US" sz="1000" dirty="0"/>
              <a:t>-List responses on flip chart by going around the room and soliciting one response at a time from each group.</a:t>
            </a:r>
          </a:p>
          <a:p>
            <a:r>
              <a:rPr lang="en-US" sz="1000" dirty="0"/>
              <a:t>-With audience help divide the responses into leadership, technical, or both categories</a:t>
            </a:r>
          </a:p>
          <a:p>
            <a:r>
              <a:rPr lang="en-US" sz="1000" dirty="0"/>
              <a:t>-Help participants conclude that they must develop leadership skills as well as technical skills</a:t>
            </a:r>
          </a:p>
          <a:p>
            <a:r>
              <a:rPr lang="en-US" sz="1000" dirty="0"/>
              <a:t>The trainer should ask the participants to identify each characteristic as being either ‘technical’ or ‘leadership’. Suggestions of characteristics being ‘both’ should be discouraged. Count the number of technical and leadership characteristics. The outcome will typically be heavily weighted toward leadership. Make the point that PBT includes both technical and leadership skills training. It takes both to make a long-term impact on plants and their staff.</a:t>
            </a:r>
          </a:p>
          <a:p>
            <a:r>
              <a:rPr lang="en-US" sz="1000" dirty="0"/>
              <a:t>Leadership skills can be thought of as “soft” skills</a:t>
            </a:r>
          </a:p>
          <a:p>
            <a:r>
              <a:rPr lang="en-US" sz="1000" dirty="0"/>
              <a:t>From Wikipedia</a:t>
            </a:r>
          </a:p>
          <a:p>
            <a:pPr lvl="1"/>
            <a:r>
              <a:rPr lang="en-US" sz="1000" dirty="0"/>
              <a:t>Soft skills are a combination of interpersonal people skills, social skills, communication skills, character traits, attitudes, career attributes[1] and EQ (emotional intelligence quotient) amongst others. The Collins English Dictionary defines the term "soft skills" as “desirable qualities for certain forms of employment that do not depend on acquired knowledge: they include common sense, the ability to deal with people, and a positive flexible attitude.</a:t>
            </a:r>
          </a:p>
          <a:p>
            <a:r>
              <a:rPr lang="en-US" sz="1000" dirty="0"/>
              <a:t>From Wiktionary</a:t>
            </a:r>
          </a:p>
          <a:p>
            <a:r>
              <a:rPr lang="en-US" sz="1000" dirty="0"/>
              <a:t>Definition of “Hard Skill”:  A technical Skill, not one that is interpersonal.</a:t>
            </a:r>
          </a:p>
          <a:p>
            <a:pPr lvl="0">
              <a:defRPr/>
            </a:pPr>
            <a:r>
              <a:rPr lang="en-US" sz="1000" dirty="0"/>
              <a:t>The technical skills would be acquired knowledge.</a:t>
            </a:r>
            <a:br>
              <a:rPr lang="en-US" sz="1000" dirty="0"/>
            </a:br>
            <a:endParaRPr lang="en-US" sz="1000" dirty="0"/>
          </a:p>
          <a:p>
            <a:endParaRPr lang="en-US" dirty="0"/>
          </a:p>
          <a:p>
            <a:endParaRPr lang="en-US" dirty="0"/>
          </a:p>
        </p:txBody>
      </p:sp>
    </p:spTree>
    <p:extLst>
      <p:ext uri="{BB962C8B-B14F-4D97-AF65-F5344CB8AC3E}">
        <p14:creationId xmlns:p14="http://schemas.microsoft.com/office/powerpoint/2010/main" val="4276538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601333-8F23-4C19-A696-5D4C29A39057}" type="slidenum">
              <a:rPr lang="en-US" smtClean="0"/>
              <a:pPr>
                <a:defRPr/>
              </a:pPr>
              <a:t>4</a:t>
            </a:fld>
            <a:endParaRPr lang="en-US" dirty="0"/>
          </a:p>
        </p:txBody>
      </p:sp>
    </p:spTree>
    <p:extLst>
      <p:ext uri="{BB962C8B-B14F-4D97-AF65-F5344CB8AC3E}">
        <p14:creationId xmlns:p14="http://schemas.microsoft.com/office/powerpoint/2010/main" val="867582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1931739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510822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extLst>
      <p:ext uri="{BB962C8B-B14F-4D97-AF65-F5344CB8AC3E}">
        <p14:creationId xmlns:p14="http://schemas.microsoft.com/office/powerpoint/2010/main" val="49474511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a:t>click to…</a:t>
            </a:r>
          </a:p>
        </p:txBody>
      </p:sp>
      <p:pic>
        <p:nvPicPr>
          <p:cNvPr id="5" name="Picture 4" descr="footer_graphic.png"/>
          <p:cNvPicPr>
            <a:picLocks noChangeAspect="1"/>
          </p:cNvPicPr>
          <p:nvPr/>
        </p:nvPicPr>
        <p:blipFill>
          <a:blip r:embed="rId2"/>
          <a:stretch>
            <a:fillRect/>
          </a:stretch>
        </p:blipFill>
        <p:spPr>
          <a:xfrm>
            <a:off x="0" y="5437414"/>
            <a:ext cx="9144000" cy="1420586"/>
          </a:xfrm>
          <a:prstGeom prst="rect">
            <a:avLst/>
          </a:prstGeom>
        </p:spPr>
      </p:pic>
    </p:spTree>
    <p:extLst>
      <p:ext uri="{BB962C8B-B14F-4D97-AF65-F5344CB8AC3E}">
        <p14:creationId xmlns:p14="http://schemas.microsoft.com/office/powerpoint/2010/main" val="285571896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r>
              <a:rPr lang="en-US" noProof="0" dirty="0"/>
              <a:t>Click icon to add online image</a:t>
            </a:r>
          </a:p>
        </p:txBody>
      </p:sp>
    </p:spTree>
    <p:extLst>
      <p:ext uri="{BB962C8B-B14F-4D97-AF65-F5344CB8AC3E}">
        <p14:creationId xmlns:p14="http://schemas.microsoft.com/office/powerpoint/2010/main" val="256400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r>
              <a:rPr lang="en-US" noProof="0" dirty="0"/>
              <a:t>Click icon to add chart</a:t>
            </a:r>
          </a:p>
        </p:txBody>
      </p:sp>
    </p:spTree>
    <p:extLst>
      <p:ext uri="{BB962C8B-B14F-4D97-AF65-F5344CB8AC3E}">
        <p14:creationId xmlns:p14="http://schemas.microsoft.com/office/powerpoint/2010/main" val="3687118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708453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a:t>click to…</a:t>
            </a:r>
          </a:p>
        </p:txBody>
      </p:sp>
      <p:pic>
        <p:nvPicPr>
          <p:cNvPr id="5" name="Picture 4" descr="footer_graphic.png"/>
          <p:cNvPicPr>
            <a:picLocks noChangeAspect="1"/>
          </p:cNvPicPr>
          <p:nvPr/>
        </p:nvPicPr>
        <p:blipFill>
          <a:blip r:embed="rId2"/>
          <a:stretch>
            <a:fillRect/>
          </a:stretch>
        </p:blipFill>
        <p:spPr>
          <a:xfrm>
            <a:off x="0" y="5437414"/>
            <a:ext cx="9144000" cy="1420586"/>
          </a:xfrm>
          <a:prstGeom prst="rect">
            <a:avLst/>
          </a:prstGeom>
        </p:spPr>
      </p:pic>
    </p:spTree>
    <p:extLst>
      <p:ext uri="{BB962C8B-B14F-4D97-AF65-F5344CB8AC3E}">
        <p14:creationId xmlns:p14="http://schemas.microsoft.com/office/powerpoint/2010/main" val="283663387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3384595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646878"/>
          </a:xfrm>
        </p:spPr>
        <p:txBody>
          <a:bodyPr/>
          <a:lstStyle>
            <a:lvl1pPr>
              <a:lnSpc>
                <a:spcPct val="100000"/>
              </a:lnSpc>
              <a:spcBef>
                <a:spcPts val="600"/>
              </a:spcBef>
              <a:spcAft>
                <a:spcPts val="600"/>
              </a:spcAft>
              <a:defRPr/>
            </a:lvl1pPr>
            <a:lvl2pPr>
              <a:lnSpc>
                <a:spcPct val="100000"/>
              </a:lnSpc>
              <a:spcBef>
                <a:spcPts val="600"/>
              </a:spcBef>
              <a:spcAft>
                <a:spcPts val="600"/>
              </a:spcAft>
              <a:defRPr/>
            </a:lvl2pPr>
            <a:lvl3pPr>
              <a:lnSpc>
                <a:spcPct val="100000"/>
              </a:lnSpc>
              <a:spcBef>
                <a:spcPts val="600"/>
              </a:spcBef>
              <a:spcAft>
                <a:spcPts val="600"/>
              </a:spcAft>
              <a:defRPr/>
            </a:lvl3pPr>
            <a:lvl4pPr>
              <a:lnSpc>
                <a:spcPct val="100000"/>
              </a:lnSpc>
              <a:spcBef>
                <a:spcPts val="600"/>
              </a:spcBef>
              <a:spcAft>
                <a:spcPts val="600"/>
              </a:spcAft>
              <a:defRPr/>
            </a:lvl4pPr>
            <a:lvl5pPr>
              <a:lnSpc>
                <a:spcPct val="100000"/>
              </a:lnSpc>
              <a:spcBef>
                <a:spcPts val="60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384551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012026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0309331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3805339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6214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99528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0119218"/>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ransition>
    <p:fad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5931873"/>
      </p:ext>
    </p:extLst>
  </p:cSld>
  <p:clrMap bg1="lt1" tx1="dk1" bg2="lt2" tx2="dk2" accent1="accent1" accent2="accent2" accent3="accent3" accent4="accent4" accent5="accent5" accent6="accent6" hlink="hlink" folHlink="folHlink"/>
  <p:sldLayoutIdLst>
    <p:sldLayoutId id="214748371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Rectangle 4"/>
          <p:cNvSpPr>
            <a:spLocks noGrp="1" noChangeArrowheads="1"/>
          </p:cNvSpPr>
          <p:nvPr>
            <p:ph type="ctrTitle"/>
          </p:nvPr>
        </p:nvSpPr>
        <p:spPr>
          <a:xfrm>
            <a:off x="381000" y="1143000"/>
            <a:ext cx="8382000" cy="2438400"/>
          </a:xfrm>
        </p:spPr>
        <p:txBody>
          <a:bodyPr lIns="91440" tIns="45720" rIns="91440" bIns="45720" anchor="ctr"/>
          <a:lstStyle/>
          <a:p>
            <a:pPr eaLnBrk="1" hangingPunct="1">
              <a:lnSpc>
                <a:spcPct val="100000"/>
              </a:lnSpc>
              <a:defRPr/>
            </a:pPr>
            <a:r>
              <a:rPr lang="en-US" sz="4800" dirty="0">
                <a:effectLst>
                  <a:outerShdw blurRad="38100" dist="38100" dir="2700000" algn="tl">
                    <a:srgbClr val="000000">
                      <a:alpha val="43137"/>
                    </a:srgbClr>
                  </a:outerShdw>
                </a:effectLst>
              </a:rPr>
              <a:t>Defining a </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Successful and Sustainable AWOP</a:t>
            </a:r>
          </a:p>
        </p:txBody>
      </p:sp>
      <p:sp>
        <p:nvSpPr>
          <p:cNvPr id="3" name="Rectangle 5">
            <a:extLst>
              <a:ext uri="{FF2B5EF4-FFF2-40B4-BE49-F238E27FC236}">
                <a16:creationId xmlns:a16="http://schemas.microsoft.com/office/drawing/2014/main" id="{0508F118-0A7B-4966-8009-6EF5090F338E}"/>
              </a:ext>
            </a:extLst>
          </p:cNvPr>
          <p:cNvSpPr>
            <a:spLocks noChangeArrowheads="1"/>
          </p:cNvSpPr>
          <p:nvPr/>
        </p:nvSpPr>
        <p:spPr bwMode="auto">
          <a:xfrm>
            <a:off x="1333500" y="4114800"/>
            <a:ext cx="6477000" cy="1676400"/>
          </a:xfrm>
          <a:prstGeom prst="rect">
            <a:avLst/>
          </a:prstGeom>
          <a:noFill/>
          <a:ln w="9525">
            <a:noFill/>
            <a:miter lim="800000"/>
            <a:headEnd/>
            <a:tailEnd/>
          </a:ln>
          <a:effectLst/>
        </p:spPr>
        <p:txBody>
          <a:bodyPr lIns="92075" tIns="46038" rIns="92075" bIns="46038" anchor="ctr"/>
          <a:lstStyle/>
          <a:p>
            <a:pPr algn="ctr" eaLnBrk="1" hangingPunct="1">
              <a:defRPr/>
            </a:pPr>
            <a:r>
              <a:rPr lang="en-US" sz="2400" b="1" dirty="0">
                <a:solidFill>
                  <a:srgbClr val="92D050"/>
                </a:solidFill>
                <a:effectLst>
                  <a:outerShdw blurRad="38100" dist="38100" dir="2700000" algn="tl">
                    <a:srgbClr val="000000"/>
                  </a:outerShdw>
                </a:effectLst>
              </a:rPr>
              <a:t>Workshop</a:t>
            </a:r>
          </a:p>
          <a:p>
            <a:pPr algn="ctr" eaLnBrk="1" hangingPunct="1">
              <a:defRPr/>
            </a:pPr>
            <a:r>
              <a:rPr lang="en-US" sz="2400" b="1" dirty="0">
                <a:solidFill>
                  <a:srgbClr val="92D050"/>
                </a:solidFill>
                <a:effectLst>
                  <a:outerShdw blurRad="38100" dist="38100" dir="2700000" algn="tl">
                    <a:srgbClr val="000000"/>
                  </a:outerShdw>
                </a:effectLst>
              </a:rPr>
              <a:t>AWOP National Meeting</a:t>
            </a:r>
          </a:p>
          <a:p>
            <a:pPr algn="ctr" eaLnBrk="1" hangingPunct="1">
              <a:defRPr/>
            </a:pPr>
            <a:r>
              <a:rPr lang="en-US" sz="2400" b="1" dirty="0">
                <a:solidFill>
                  <a:srgbClr val="92D050"/>
                </a:solidFill>
                <a:effectLst>
                  <a:outerShdw blurRad="38100" dist="38100" dir="2700000" algn="tl">
                    <a:srgbClr val="000000"/>
                  </a:outerShdw>
                </a:effectLst>
              </a:rPr>
              <a:t>Cincinnati, Ohio</a:t>
            </a:r>
          </a:p>
          <a:p>
            <a:pPr algn="ctr" eaLnBrk="1" hangingPunct="1">
              <a:defRPr/>
            </a:pPr>
            <a:r>
              <a:rPr lang="en-US" sz="2400" b="1" dirty="0">
                <a:solidFill>
                  <a:srgbClr val="92D050"/>
                </a:solidFill>
                <a:effectLst>
                  <a:outerShdw blurRad="38100" dist="38100" dir="2700000" algn="tl">
                    <a:srgbClr val="000000"/>
                  </a:outerShdw>
                </a:effectLst>
              </a:rPr>
              <a:t>August 2019</a:t>
            </a:r>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7762875" cy="1329595"/>
          </a:xfrm>
        </p:spPr>
        <p:txBody>
          <a:bodyPr/>
          <a:lstStyle/>
          <a:p>
            <a:pPr eaLnBrk="1" hangingPunct="1">
              <a:lnSpc>
                <a:spcPct val="90000"/>
              </a:lnSpc>
              <a:defRPr/>
            </a:pPr>
            <a:r>
              <a:rPr lang="en-US" dirty="0">
                <a:effectLst>
                  <a:outerShdw blurRad="38100" dist="38100" dir="2700000" algn="tl">
                    <a:srgbClr val="000000">
                      <a:alpha val="43137"/>
                    </a:srgbClr>
                  </a:outerShdw>
                </a:effectLst>
              </a:rPr>
              <a:t>Characteristics and Attributes of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Top AWOPs</a:t>
            </a:r>
          </a:p>
        </p:txBody>
      </p:sp>
      <p:sp>
        <p:nvSpPr>
          <p:cNvPr id="4099" name="Rectangle 3"/>
          <p:cNvSpPr>
            <a:spLocks noGrp="1" noChangeArrowheads="1"/>
          </p:cNvSpPr>
          <p:nvPr>
            <p:ph idx="1"/>
          </p:nvPr>
        </p:nvSpPr>
        <p:spPr>
          <a:xfrm>
            <a:off x="390525" y="1981200"/>
            <a:ext cx="8067675" cy="4370427"/>
          </a:xfrm>
        </p:spPr>
        <p:txBody>
          <a:bodyPr/>
          <a:lstStyle/>
          <a:p>
            <a:pPr eaLnBrk="1" hangingPunct="1">
              <a:spcBef>
                <a:spcPts val="0"/>
              </a:spcBef>
              <a:spcAft>
                <a:spcPts val="1800"/>
              </a:spcAft>
            </a:pPr>
            <a:r>
              <a:rPr lang="en-US" sz="2800" dirty="0"/>
              <a:t>Think of an AWOP that you are impressed with</a:t>
            </a:r>
            <a:br>
              <a:rPr lang="en-US" sz="2800" dirty="0"/>
            </a:br>
            <a:r>
              <a:rPr lang="en-US" sz="2800" dirty="0"/>
              <a:t>(i.e., they get things done, they are having an impact on drinking water quality in their state).</a:t>
            </a:r>
          </a:p>
          <a:p>
            <a:pPr eaLnBrk="1" hangingPunct="1">
              <a:spcBef>
                <a:spcPts val="0"/>
              </a:spcBef>
              <a:spcAft>
                <a:spcPts val="1800"/>
              </a:spcAft>
            </a:pPr>
            <a:r>
              <a:rPr lang="en-US" sz="2800" dirty="0"/>
              <a:t>Think of the personnel that belong to this AWOP.</a:t>
            </a:r>
          </a:p>
          <a:p>
            <a:pPr eaLnBrk="1" hangingPunct="1">
              <a:spcBef>
                <a:spcPts val="0"/>
              </a:spcBef>
              <a:spcAft>
                <a:spcPts val="1800"/>
              </a:spcAft>
            </a:pPr>
            <a:r>
              <a:rPr lang="en-US" sz="2800" dirty="0"/>
              <a:t>Think of the environment they have created.</a:t>
            </a:r>
          </a:p>
          <a:p>
            <a:pPr eaLnBrk="1" hangingPunct="1">
              <a:spcBef>
                <a:spcPts val="0"/>
              </a:spcBef>
              <a:spcAft>
                <a:spcPts val="1800"/>
              </a:spcAft>
            </a:pPr>
            <a:r>
              <a:rPr lang="en-US" sz="2800" dirty="0"/>
              <a:t>Think of how they implement their AWOP.</a:t>
            </a:r>
          </a:p>
          <a:p>
            <a:pPr eaLnBrk="1" hangingPunct="1">
              <a:spcBef>
                <a:spcPts val="0"/>
              </a:spcBef>
              <a:spcAft>
                <a:spcPts val="1800"/>
              </a:spcAft>
            </a:pPr>
            <a:r>
              <a:rPr lang="en-US" sz="2800" dirty="0"/>
              <a:t>Identify the characteristics and attributes of this AWOP and the associated personnel.</a:t>
            </a:r>
          </a:p>
        </p:txBody>
      </p:sp>
    </p:spTree>
  </p:cSld>
  <p:clrMapOvr>
    <a:masterClrMapping/>
  </p:clrMapOvr>
  <p:transition spd="med">
    <p:strips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074"/>
          <p:cNvSpPr>
            <a:spLocks noGrp="1" noChangeArrowheads="1"/>
          </p:cNvSpPr>
          <p:nvPr>
            <p:ph type="title"/>
          </p:nvPr>
        </p:nvSpPr>
        <p:spPr>
          <a:xfrm>
            <a:off x="457200" y="910947"/>
            <a:ext cx="7772400" cy="664797"/>
          </a:xfrm>
        </p:spPr>
        <p:txBody>
          <a:bodyPr/>
          <a:lstStyle/>
          <a:p>
            <a:pPr eaLnBrk="1" hangingPunct="1">
              <a:defRPr/>
            </a:pPr>
            <a:r>
              <a:rPr lang="en-US" dirty="0">
                <a:effectLst>
                  <a:outerShdw blurRad="38100" dist="38100" dir="2700000" algn="tl">
                    <a:srgbClr val="000000">
                      <a:alpha val="43137"/>
                    </a:srgbClr>
                  </a:outerShdw>
                </a:effectLst>
              </a:rPr>
              <a:t>Workshop</a:t>
            </a:r>
          </a:p>
        </p:txBody>
      </p:sp>
      <p:sp>
        <p:nvSpPr>
          <p:cNvPr id="5123" name="Rectangle 3075"/>
          <p:cNvSpPr>
            <a:spLocks noGrp="1" noChangeArrowheads="1"/>
          </p:cNvSpPr>
          <p:nvPr>
            <p:ph idx="1"/>
          </p:nvPr>
        </p:nvSpPr>
        <p:spPr>
          <a:xfrm>
            <a:off x="457200" y="2269391"/>
            <a:ext cx="8305800" cy="3293209"/>
          </a:xfrm>
        </p:spPr>
        <p:txBody>
          <a:bodyPr/>
          <a:lstStyle/>
          <a:p>
            <a:pPr eaLnBrk="1" hangingPunct="1">
              <a:lnSpc>
                <a:spcPct val="100000"/>
              </a:lnSpc>
              <a:spcBef>
                <a:spcPts val="600"/>
              </a:spcBef>
            </a:pPr>
            <a:r>
              <a:rPr lang="en-US" dirty="0"/>
              <a:t>Work with your table group and answer this question. </a:t>
            </a:r>
          </a:p>
          <a:p>
            <a:pPr lvl="1">
              <a:spcAft>
                <a:spcPts val="1800"/>
              </a:spcAft>
            </a:pPr>
            <a:r>
              <a:rPr lang="en-US" i="1" dirty="0"/>
              <a:t>“What are the characteristics and attributes of </a:t>
            </a:r>
            <a:br>
              <a:rPr lang="en-US" i="1" dirty="0"/>
            </a:br>
            <a:r>
              <a:rPr lang="en-US" i="1" dirty="0"/>
              <a:t>a successful and sustainable AWOP?”</a:t>
            </a:r>
          </a:p>
          <a:p>
            <a:pPr eaLnBrk="1" hangingPunct="1">
              <a:lnSpc>
                <a:spcPct val="100000"/>
              </a:lnSpc>
              <a:spcBef>
                <a:spcPts val="600"/>
              </a:spcBef>
              <a:spcAft>
                <a:spcPts val="1200"/>
              </a:spcAft>
            </a:pPr>
            <a:r>
              <a:rPr lang="en-US" dirty="0"/>
              <a:t>Document your responses in the workshop handout provided.</a:t>
            </a:r>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25E6-7C3C-44E6-9D83-FCE882AFF6F6}"/>
              </a:ext>
            </a:extLst>
          </p:cNvPr>
          <p:cNvSpPr>
            <a:spLocks noGrp="1"/>
          </p:cNvSpPr>
          <p:nvPr>
            <p:ph type="title"/>
          </p:nvPr>
        </p:nvSpPr>
        <p:spPr>
          <a:xfrm>
            <a:off x="198120" y="381000"/>
            <a:ext cx="8229600" cy="553998"/>
          </a:xfrm>
        </p:spPr>
        <p:txBody>
          <a:bodyPr/>
          <a:lstStyle/>
          <a:p>
            <a:r>
              <a:rPr lang="en-US" sz="4000" dirty="0"/>
              <a:t>Defining a Successful &amp; Sustainable AWOP</a:t>
            </a:r>
          </a:p>
        </p:txBody>
      </p:sp>
      <p:graphicFrame>
        <p:nvGraphicFramePr>
          <p:cNvPr id="4" name="Content Placeholder 3">
            <a:extLst>
              <a:ext uri="{FF2B5EF4-FFF2-40B4-BE49-F238E27FC236}">
                <a16:creationId xmlns:a16="http://schemas.microsoft.com/office/drawing/2014/main" id="{864C13E4-D34F-4AB4-B7FB-27245822630A}"/>
              </a:ext>
            </a:extLst>
          </p:cNvPr>
          <p:cNvGraphicFramePr>
            <a:graphicFrameLocks noGrp="1"/>
          </p:cNvGraphicFramePr>
          <p:nvPr>
            <p:ph idx="1"/>
            <p:extLst>
              <p:ext uri="{D42A27DB-BD31-4B8C-83A1-F6EECF244321}">
                <p14:modId xmlns:p14="http://schemas.microsoft.com/office/powerpoint/2010/main" val="2243904550"/>
              </p:ext>
            </p:extLst>
          </p:nvPr>
        </p:nvGraphicFramePr>
        <p:xfrm>
          <a:off x="228600" y="1295400"/>
          <a:ext cx="8686800" cy="5339085"/>
        </p:xfrm>
        <a:graphic>
          <a:graphicData uri="http://schemas.openxmlformats.org/drawingml/2006/table">
            <a:tbl>
              <a:tblPr firstRow="1" bandRow="1">
                <a:tableStyleId>{21E4AEA4-8DFA-4A89-87EB-49C32662AFE0}</a:tableStyleId>
              </a:tblPr>
              <a:tblGrid>
                <a:gridCol w="7319434">
                  <a:extLst>
                    <a:ext uri="{9D8B030D-6E8A-4147-A177-3AD203B41FA5}">
                      <a16:colId xmlns:a16="http://schemas.microsoft.com/office/drawing/2014/main" val="3686218174"/>
                    </a:ext>
                  </a:extLst>
                </a:gridCol>
                <a:gridCol w="1367366">
                  <a:extLst>
                    <a:ext uri="{9D8B030D-6E8A-4147-A177-3AD203B41FA5}">
                      <a16:colId xmlns:a16="http://schemas.microsoft.com/office/drawing/2014/main" val="2387563493"/>
                    </a:ext>
                  </a:extLst>
                </a:gridCol>
              </a:tblGrid>
              <a:tr h="393292">
                <a:tc>
                  <a:txBody>
                    <a:bodyPr/>
                    <a:lstStyle/>
                    <a:p>
                      <a:pPr algn="ctr"/>
                      <a:r>
                        <a:rPr lang="en-US" dirty="0"/>
                        <a:t>Characteristic / Attribute</a:t>
                      </a:r>
                    </a:p>
                  </a:txBody>
                  <a:tcPr/>
                </a:tc>
                <a:tc>
                  <a:txBody>
                    <a:bodyPr/>
                    <a:lstStyle/>
                    <a:p>
                      <a:pPr algn="ctr"/>
                      <a:r>
                        <a:rPr lang="en-US" dirty="0"/>
                        <a:t>L/T</a:t>
                      </a:r>
                    </a:p>
                  </a:txBody>
                  <a:tcPr/>
                </a:tc>
                <a:extLst>
                  <a:ext uri="{0D108BD9-81ED-4DB2-BD59-A6C34878D82A}">
                    <a16:rowId xmlns:a16="http://schemas.microsoft.com/office/drawing/2014/main" val="209377115"/>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1406619948"/>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3865619719"/>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3520962132"/>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498602995"/>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1829832253"/>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306550653"/>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3272927605"/>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449014709"/>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88274181"/>
                  </a:ext>
                </a:extLst>
              </a:tr>
              <a:tr h="290929">
                <a:tc>
                  <a:txBody>
                    <a:bodyPr/>
                    <a:lstStyle/>
                    <a:p>
                      <a:r>
                        <a:rPr lang="en-US" sz="1200" dirty="0"/>
                        <a:t>T – x</a:t>
                      </a:r>
                      <a:endParaRPr lang="en-US" sz="1200" b="1" dirty="0"/>
                    </a:p>
                  </a:txBody>
                  <a:tcPr/>
                </a:tc>
                <a:tc>
                  <a:txBody>
                    <a:bodyPr/>
                    <a:lstStyle/>
                    <a:p>
                      <a:endParaRPr lang="en-US" sz="1200" b="1" dirty="0"/>
                    </a:p>
                  </a:txBody>
                  <a:tcPr/>
                </a:tc>
                <a:extLst>
                  <a:ext uri="{0D108BD9-81ED-4DB2-BD59-A6C34878D82A}">
                    <a16:rowId xmlns:a16="http://schemas.microsoft.com/office/drawing/2014/main" val="3849354830"/>
                  </a:ext>
                </a:extLst>
              </a:tr>
              <a:tr h="290929">
                <a:tc>
                  <a:txBody>
                    <a:bodyPr/>
                    <a:lstStyle/>
                    <a:p>
                      <a:r>
                        <a:rPr lang="en-US" sz="1200" dirty="0"/>
                        <a:t>L – x</a:t>
                      </a:r>
                      <a:endParaRPr lang="en-US" sz="1200" b="1" dirty="0"/>
                    </a:p>
                  </a:txBody>
                  <a:tcPr/>
                </a:tc>
                <a:tc>
                  <a:txBody>
                    <a:bodyPr/>
                    <a:lstStyle/>
                    <a:p>
                      <a:endParaRPr lang="en-US" sz="1200" b="1" dirty="0"/>
                    </a:p>
                  </a:txBody>
                  <a:tcPr/>
                </a:tc>
                <a:extLst>
                  <a:ext uri="{0D108BD9-81ED-4DB2-BD59-A6C34878D82A}">
                    <a16:rowId xmlns:a16="http://schemas.microsoft.com/office/drawing/2014/main" val="576423029"/>
                  </a:ext>
                </a:extLst>
              </a:tr>
              <a:tr h="290929">
                <a:tc>
                  <a:txBody>
                    <a:bodyPr/>
                    <a:lstStyle/>
                    <a:p>
                      <a:r>
                        <a:rPr lang="en-US" sz="1200" dirty="0"/>
                        <a:t>B – x</a:t>
                      </a:r>
                      <a:endParaRPr lang="en-US" sz="1200" b="1" dirty="0"/>
                    </a:p>
                  </a:txBody>
                  <a:tcPr/>
                </a:tc>
                <a:tc>
                  <a:txBody>
                    <a:bodyPr/>
                    <a:lstStyle/>
                    <a:p>
                      <a:endParaRPr lang="en-US" sz="1200" b="1" dirty="0"/>
                    </a:p>
                  </a:txBody>
                  <a:tcPr/>
                </a:tc>
                <a:extLst>
                  <a:ext uri="{0D108BD9-81ED-4DB2-BD59-A6C34878D82A}">
                    <a16:rowId xmlns:a16="http://schemas.microsoft.com/office/drawing/2014/main" val="2781602315"/>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1219924769"/>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4094249416"/>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1974991965"/>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2260347730"/>
                  </a:ext>
                </a:extLst>
              </a:tr>
              <a:tr h="290929">
                <a:tc>
                  <a:txBody>
                    <a:bodyPr/>
                    <a:lstStyle/>
                    <a:p>
                      <a:endParaRPr lang="en-US" sz="1200" b="1" dirty="0"/>
                    </a:p>
                  </a:txBody>
                  <a:tcPr/>
                </a:tc>
                <a:tc>
                  <a:txBody>
                    <a:bodyPr/>
                    <a:lstStyle/>
                    <a:p>
                      <a:endParaRPr lang="en-US" sz="1200" b="1" dirty="0"/>
                    </a:p>
                  </a:txBody>
                  <a:tcPr/>
                </a:tc>
                <a:extLst>
                  <a:ext uri="{0D108BD9-81ED-4DB2-BD59-A6C34878D82A}">
                    <a16:rowId xmlns:a16="http://schemas.microsoft.com/office/drawing/2014/main" val="497072865"/>
                  </a:ext>
                </a:extLst>
              </a:tr>
            </a:tbl>
          </a:graphicData>
        </a:graphic>
      </p:graphicFrame>
    </p:spTree>
    <p:extLst>
      <p:ext uri="{BB962C8B-B14F-4D97-AF65-F5344CB8AC3E}">
        <p14:creationId xmlns:p14="http://schemas.microsoft.com/office/powerpoint/2010/main" val="1167406741"/>
      </p:ext>
    </p:extLst>
  </p:cSld>
  <p:clrMapOvr>
    <a:masterClrMapping/>
  </p:clrMapOvr>
  <p:transition>
    <p:fade/>
  </p:transition>
</p:sld>
</file>

<file path=ppt/theme/theme1.xml><?xml version="1.0" encoding="utf-8"?>
<a:theme xmlns:a="http://schemas.openxmlformats.org/drawingml/2006/main" name="Segoe 4-3">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name="Segoe 4-3" id="{CA06E1CA-7D21-4693-9FEE-7834F9BE4274}" vid="{E9C5DAD2-B0C4-4DC0-BF5D-B512E16C30BE}"/>
    </a:ext>
  </a:ext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0ACF44DD843F4B942F5D8982D0CBC9" ma:contentTypeVersion="12" ma:contentTypeDescription="Create a new document." ma:contentTypeScope="" ma:versionID="5b2bd209ff4823ffb27fe6a09bace228">
  <xsd:schema xmlns:xsd="http://www.w3.org/2001/XMLSchema" xmlns:xs="http://www.w3.org/2001/XMLSchema" xmlns:p="http://schemas.microsoft.com/office/2006/metadata/properties" xmlns:ns2="43aa5029-632d-4f3d-8c32-7cc88cd5415b" xmlns:ns3="f50b8e66-415b-4c37-945f-b7186ade6346" targetNamespace="http://schemas.microsoft.com/office/2006/metadata/properties" ma:root="true" ma:fieldsID="9f1a88792b3c04ddecf95b90635574a2" ns2:_="" ns3:_="">
    <xsd:import namespace="43aa5029-632d-4f3d-8c32-7cc88cd5415b"/>
    <xsd:import namespace="f50b8e66-415b-4c37-945f-b7186ade634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a5029-632d-4f3d-8c32-7cc88cd541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0b8e66-415b-4c37-945f-b7186ade634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942430-D523-4C2B-B5DB-210E6F4E9B2B}"/>
</file>

<file path=customXml/itemProps2.xml><?xml version="1.0" encoding="utf-8"?>
<ds:datastoreItem xmlns:ds="http://schemas.openxmlformats.org/officeDocument/2006/customXml" ds:itemID="{5F613376-9710-4AD2-B7FC-045ADD07F9FF}"/>
</file>

<file path=customXml/itemProps3.xml><?xml version="1.0" encoding="utf-8"?>
<ds:datastoreItem xmlns:ds="http://schemas.openxmlformats.org/officeDocument/2006/customXml" ds:itemID="{77B0F7B3-1EFA-44E2-A78F-0DE4FEE46585}"/>
</file>

<file path=docProps/app.xml><?xml version="1.0" encoding="utf-8"?>
<Properties xmlns="http://schemas.openxmlformats.org/officeDocument/2006/extended-properties" xmlns:vt="http://schemas.openxmlformats.org/officeDocument/2006/docPropsVTypes">
  <Template>Segoe 4-3</Template>
  <TotalTime>1147</TotalTime>
  <Words>303</Words>
  <Application>Microsoft Office PowerPoint</Application>
  <PresentationFormat>On-screen Show (4:3)</PresentationFormat>
  <Paragraphs>36</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Calibri</vt:lpstr>
      <vt:lpstr>Courier New</vt:lpstr>
      <vt:lpstr>Times New Roman</vt:lpstr>
      <vt:lpstr>Univers</vt:lpstr>
      <vt:lpstr>Wingdings</vt:lpstr>
      <vt:lpstr>Segoe 4-3</vt:lpstr>
      <vt:lpstr>White with Courier font for code slides</vt:lpstr>
      <vt:lpstr>Defining a  Successful and Sustainable AWOP</vt:lpstr>
      <vt:lpstr>Characteristics and Attributes of  Top AWOPs</vt:lpstr>
      <vt:lpstr>Workshop</vt:lpstr>
      <vt:lpstr>Defining a Successful &amp; Sustainable AWOP</vt:lpstr>
    </vt:vector>
  </TitlesOfParts>
  <Company>PAI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WS1 Characteristics</dc:title>
  <dc:creator>LDD</dc:creator>
  <cp:lastModifiedBy>lynn kelly</cp:lastModifiedBy>
  <cp:revision>85</cp:revision>
  <cp:lastPrinted>2019-07-31T23:20:03Z</cp:lastPrinted>
  <dcterms:created xsi:type="dcterms:W3CDTF">2000-03-07T23:45:04Z</dcterms:created>
  <dcterms:modified xsi:type="dcterms:W3CDTF">2019-07-31T23:20:43Z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0x010100840ACF44DD843F4B942F5D8982D0CBC9</vt:lpwstr>
  </property>
</Properties>
</file>