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14" r:id="rId2"/>
  </p:sldMasterIdLst>
  <p:notesMasterIdLst>
    <p:notesMasterId r:id="rId20"/>
  </p:notesMasterIdLst>
  <p:handoutMasterIdLst>
    <p:handoutMasterId r:id="rId21"/>
  </p:handoutMasterIdLst>
  <p:sldIdLst>
    <p:sldId id="284" r:id="rId3"/>
    <p:sldId id="381" r:id="rId4"/>
    <p:sldId id="410" r:id="rId5"/>
    <p:sldId id="382" r:id="rId6"/>
    <p:sldId id="399" r:id="rId7"/>
    <p:sldId id="331" r:id="rId8"/>
    <p:sldId id="402" r:id="rId9"/>
    <p:sldId id="401" r:id="rId10"/>
    <p:sldId id="400" r:id="rId11"/>
    <p:sldId id="403" r:id="rId12"/>
    <p:sldId id="409" r:id="rId13"/>
    <p:sldId id="404" r:id="rId14"/>
    <p:sldId id="405" r:id="rId15"/>
    <p:sldId id="406" r:id="rId16"/>
    <p:sldId id="407" r:id="rId17"/>
    <p:sldId id="408" r:id="rId18"/>
    <p:sldId id="39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Bunton" initials="JB" lastIdx="3" clrIdx="0">
    <p:extLst>
      <p:ext uri="{19B8F6BF-5375-455C-9EA6-DF929625EA0E}">
        <p15:presenceInfo xmlns:p15="http://schemas.microsoft.com/office/powerpoint/2012/main" userId="43b1f97eeaf396bb" providerId="Windows Live"/>
      </p:ext>
    </p:extLst>
  </p:cmAuthor>
  <p:cmAuthor id="2" name="Larry DeMers" initials="LD" lastIdx="2" clrIdx="1">
    <p:extLst>
      <p:ext uri="{19B8F6BF-5375-455C-9EA6-DF929625EA0E}">
        <p15:presenceInfo xmlns:p15="http://schemas.microsoft.com/office/powerpoint/2012/main" userId="c3f10a27e5d2d03b" providerId="Windows Live"/>
      </p:ext>
    </p:extLst>
  </p:cmAuthor>
  <p:cmAuthor id="3" name="Lieberman, Richard" initials="LR" lastIdx="13" clrIdx="2">
    <p:extLst>
      <p:ext uri="{19B8F6BF-5375-455C-9EA6-DF929625EA0E}">
        <p15:presenceInfo xmlns:p15="http://schemas.microsoft.com/office/powerpoint/2012/main" userId="S::Lieberman.Richard@epa.gov::9d426ebb-a8ff-4b06-9bcd-1ab5d18e79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7688" autoAdjust="0"/>
  </p:normalViewPr>
  <p:slideViewPr>
    <p:cSldViewPr>
      <p:cViewPr varScale="1">
        <p:scale>
          <a:sx n="96" d="100"/>
          <a:sy n="96" d="100"/>
        </p:scale>
        <p:origin x="9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9178"/>
    </p:cViewPr>
  </p:sorterViewPr>
  <p:notesViewPr>
    <p:cSldViewPr>
      <p:cViewPr>
        <p:scale>
          <a:sx n="100" d="100"/>
          <a:sy n="100" d="100"/>
        </p:scale>
        <p:origin x="1758" y="-30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22" name="Text Box 6"/>
          <p:cNvSpPr txBox="1">
            <a:spLocks noChangeArrowheads="1"/>
          </p:cNvSpPr>
          <p:nvPr/>
        </p:nvSpPr>
        <p:spPr bwMode="auto">
          <a:xfrm>
            <a:off x="542008" y="230797"/>
            <a:ext cx="5887438" cy="280575"/>
          </a:xfrm>
          <a:prstGeom prst="rect">
            <a:avLst/>
          </a:prstGeom>
          <a:noFill/>
          <a:ln w="12700">
            <a:noFill/>
            <a:miter lim="800000"/>
            <a:headEnd/>
            <a:tailEnd/>
          </a:ln>
          <a:effectLst/>
        </p:spPr>
        <p:txBody>
          <a:bodyPr lIns="92143" tIns="46072" rIns="92143" bIns="46072">
            <a:spAutoFit/>
          </a:bodyPr>
          <a:lstStyle/>
          <a:p>
            <a:pPr algn="ctr" defTabSz="922068" eaLnBrk="0" hangingPunct="0">
              <a:spcBef>
                <a:spcPct val="50000"/>
              </a:spcBef>
              <a:defRPr/>
            </a:pPr>
            <a:r>
              <a:rPr lang="en-US" sz="1200" b="1" dirty="0">
                <a:latin typeface="Univers" pitchFamily="34" charset="0"/>
              </a:rPr>
              <a:t>Day 1 – Presentation 2:  Optimized Performance Goals (Why Optimize?)</a:t>
            </a:r>
            <a:endParaRPr lang="en-US" dirty="0"/>
          </a:p>
        </p:txBody>
      </p:sp>
      <p:sp>
        <p:nvSpPr>
          <p:cNvPr id="137223" name="Line 7"/>
          <p:cNvSpPr>
            <a:spLocks noChangeShapeType="1"/>
          </p:cNvSpPr>
          <p:nvPr/>
        </p:nvSpPr>
        <p:spPr bwMode="auto">
          <a:xfrm>
            <a:off x="542008" y="535834"/>
            <a:ext cx="5965331" cy="0"/>
          </a:xfrm>
          <a:prstGeom prst="line">
            <a:avLst/>
          </a:prstGeom>
          <a:noFill/>
          <a:ln w="12700">
            <a:solidFill>
              <a:schemeClr val="tx1"/>
            </a:solidFill>
            <a:round/>
            <a:headEnd/>
            <a:tailEnd/>
          </a:ln>
          <a:effectLst/>
        </p:spPr>
        <p:txBody>
          <a:bodyPr lIns="92143" tIns="46072" rIns="92143" bIns="46072">
            <a:spAutoFit/>
          </a:bodyPr>
          <a:lstStyle/>
          <a:p>
            <a:pPr>
              <a:defRPr/>
            </a:pPr>
            <a:endParaRPr lang="en-US" dirty="0"/>
          </a:p>
        </p:txBody>
      </p:sp>
      <p:sp>
        <p:nvSpPr>
          <p:cNvPr id="137224" name="Rectangle 8"/>
          <p:cNvSpPr>
            <a:spLocks noChangeArrowheads="1"/>
          </p:cNvSpPr>
          <p:nvPr/>
        </p:nvSpPr>
        <p:spPr bwMode="auto">
          <a:xfrm>
            <a:off x="3321827" y="9025255"/>
            <a:ext cx="417053" cy="246936"/>
          </a:xfrm>
          <a:prstGeom prst="rect">
            <a:avLst/>
          </a:prstGeom>
          <a:noFill/>
          <a:ln w="12700">
            <a:noFill/>
            <a:miter lim="800000"/>
            <a:headEnd/>
            <a:tailEnd/>
          </a:ln>
          <a:effectLst/>
        </p:spPr>
        <p:txBody>
          <a:bodyPr lIns="92207" tIns="45295" rIns="92207" bIns="45295">
            <a:spAutoFit/>
          </a:bodyPr>
          <a:lstStyle/>
          <a:p>
            <a:pPr algn="ctr" eaLnBrk="0" hangingPunct="0">
              <a:defRPr/>
            </a:pPr>
            <a:fld id="{67D89987-D0F5-4C97-88EC-41A1206C16D4}" type="slidenum">
              <a:rPr lang="en-US" sz="1000">
                <a:latin typeface="Univers" pitchFamily="34" charset="0"/>
              </a:rPr>
              <a:pPr algn="ctr" eaLnBrk="0" hangingPunct="0">
                <a:defRPr/>
              </a:pPr>
              <a:t>‹#›</a:t>
            </a:fld>
            <a:endParaRPr lang="en-US" sz="1000" dirty="0">
              <a:latin typeface="Univers" pitchFamily="34" charset="0"/>
            </a:endParaRPr>
          </a:p>
        </p:txBody>
      </p:sp>
      <p:sp>
        <p:nvSpPr>
          <p:cNvPr id="137225" name="Rectangle 9"/>
          <p:cNvSpPr>
            <a:spLocks noChangeArrowheads="1"/>
          </p:cNvSpPr>
          <p:nvPr/>
        </p:nvSpPr>
        <p:spPr bwMode="auto">
          <a:xfrm>
            <a:off x="4517814" y="9025255"/>
            <a:ext cx="2064173" cy="222883"/>
          </a:xfrm>
          <a:prstGeom prst="rect">
            <a:avLst/>
          </a:prstGeom>
          <a:noFill/>
          <a:ln w="12700">
            <a:noFill/>
            <a:miter lim="800000"/>
            <a:headEnd/>
            <a:tailEnd/>
          </a:ln>
          <a:effectLst/>
        </p:spPr>
        <p:txBody>
          <a:bodyPr wrap="square" lIns="92207" tIns="45295" rIns="92207" bIns="45295">
            <a:spAutoFit/>
          </a:bodyPr>
          <a:lstStyle/>
          <a:p>
            <a:pPr algn="r" eaLnBrk="0" hangingPunct="0">
              <a:defRPr/>
            </a:pPr>
            <a:r>
              <a:rPr lang="en-US" sz="800" dirty="0">
                <a:latin typeface="Univers" pitchFamily="34" charset="0"/>
              </a:rPr>
              <a:t>D1 P2-WhyOptimize 6-19.pptx</a:t>
            </a:r>
          </a:p>
        </p:txBody>
      </p:sp>
      <p:sp>
        <p:nvSpPr>
          <p:cNvPr id="137226" name="Rectangle 10"/>
          <p:cNvSpPr>
            <a:spLocks noChangeArrowheads="1"/>
          </p:cNvSpPr>
          <p:nvPr/>
        </p:nvSpPr>
        <p:spPr bwMode="auto">
          <a:xfrm>
            <a:off x="467360" y="9049465"/>
            <a:ext cx="856827" cy="214656"/>
          </a:xfrm>
          <a:prstGeom prst="rect">
            <a:avLst/>
          </a:prstGeom>
          <a:noFill/>
          <a:ln w="12700">
            <a:noFill/>
            <a:miter lim="800000"/>
            <a:headEnd/>
            <a:tailEnd/>
          </a:ln>
          <a:effectLst/>
        </p:spPr>
        <p:txBody>
          <a:bodyPr lIns="92207" tIns="45295" rIns="92207" bIns="45295">
            <a:spAutoFit/>
          </a:bodyPr>
          <a:lstStyle/>
          <a:p>
            <a:pPr eaLnBrk="0" hangingPunct="0">
              <a:defRPr/>
            </a:pPr>
            <a:fld id="{EF956D90-EA63-469D-9E5D-7FE6905EB783}" type="datetime1">
              <a:rPr lang="en-US" sz="800">
                <a:latin typeface="Univers" pitchFamily="34" charset="0"/>
              </a:rPr>
              <a:pPr eaLnBrk="0" hangingPunct="0">
                <a:defRPr/>
              </a:pPr>
              <a:t>7/31/2019</a:t>
            </a:fld>
            <a:endParaRPr lang="en-US" sz="800" dirty="0">
              <a:latin typeface="Univers" pitchFamily="34" charset="0"/>
            </a:endParaRPr>
          </a:p>
        </p:txBody>
      </p:sp>
    </p:spTree>
    <p:extLst>
      <p:ext uri="{BB962C8B-B14F-4D97-AF65-F5344CB8AC3E}">
        <p14:creationId xmlns:p14="http://schemas.microsoft.com/office/powerpoint/2010/main" val="165471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B2E35A9C-F4D8-47AC-9954-DC18C42D8900}" type="slidenum">
              <a:rPr lang="en-US"/>
              <a:pPr>
                <a:defRPr/>
              </a:pPr>
              <a:t>‹#›</a:t>
            </a:fld>
            <a:endParaRPr lang="en-US" dirty="0"/>
          </a:p>
        </p:txBody>
      </p:sp>
    </p:spTree>
    <p:extLst>
      <p:ext uri="{BB962C8B-B14F-4D97-AF65-F5344CB8AC3E}">
        <p14:creationId xmlns:p14="http://schemas.microsoft.com/office/powerpoint/2010/main" val="2901970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F58DF948-FFE4-4C3D-92EA-06E9F5D60DB8}" type="slidenum">
              <a:rPr lang="en-US" sz="1200"/>
              <a:pPr eaLnBrk="1" hangingPunct="1"/>
              <a:t>1</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124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The membrane monitoring goals for turbidity/LRV were </a:t>
            </a:r>
            <a:r>
              <a:rPr lang="en-US" strike="sngStrike" baseline="0" dirty="0"/>
              <a:t>unintentionally omitted </a:t>
            </a:r>
            <a:r>
              <a:rPr lang="en-US" strike="sngStrike" dirty="0"/>
              <a:t>from are still “proposed” so were not included on the poster/list so I am going to summarize them here. </a:t>
            </a:r>
            <a:r>
              <a:rPr lang="en-US" b="1" strike="noStrike" baseline="0" dirty="0"/>
              <a:t>They are included</a:t>
            </a:r>
          </a:p>
          <a:p>
            <a:endParaRPr lang="en-US" dirty="0"/>
          </a:p>
          <a:p>
            <a:r>
              <a:rPr lang="en-US" dirty="0"/>
              <a:t>Monitoring requirements for turbidity (or particle counts) are the same as conventional filters:  Measure at each rack (analogous to IFE) continuously and save data in one-minute intervals to insure enough resolution during critical times.  Measure CFE and store 1-minute data.  Also run a direct integrity test on all active membranes (sometimes membranes are taken out of service while they are waiting to be pinned and do not need to be tested).</a:t>
            </a:r>
          </a:p>
        </p:txBody>
      </p:sp>
      <p:sp>
        <p:nvSpPr>
          <p:cNvPr id="4" name="Slide Number Placeholder 3"/>
          <p:cNvSpPr>
            <a:spLocks noGrp="1"/>
          </p:cNvSpPr>
          <p:nvPr>
            <p:ph type="sldNum" sz="quarter" idx="5"/>
          </p:nvPr>
        </p:nvSpPr>
        <p:spPr/>
        <p:txBody>
          <a:bodyPr/>
          <a:lstStyle/>
          <a:p>
            <a:pPr>
              <a:defRPr/>
            </a:pPr>
            <a:fld id="{B2E35A9C-F4D8-47AC-9954-DC18C42D8900}" type="slidenum">
              <a:rPr lang="en-US" smtClean="0"/>
              <a:pPr>
                <a:defRPr/>
              </a:pPr>
              <a:t>10</a:t>
            </a:fld>
            <a:endParaRPr lang="en-US" dirty="0"/>
          </a:p>
        </p:txBody>
      </p:sp>
    </p:spTree>
    <p:extLst>
      <p:ext uri="{BB962C8B-B14F-4D97-AF65-F5344CB8AC3E}">
        <p14:creationId xmlns:p14="http://schemas.microsoft.com/office/powerpoint/2010/main" val="69149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The membrane monitoring goals for turbidity/LRV were unintentionally omitted from the poster/list so I am going to summarize them here. </a:t>
            </a:r>
            <a:r>
              <a:rPr lang="en-US" b="1" strike="noStrike" baseline="0" dirty="0">
                <a:solidFill>
                  <a:srgbClr val="FF0000"/>
                </a:solidFill>
                <a:highlight>
                  <a:srgbClr val="FFFF00"/>
                </a:highlight>
              </a:rPr>
              <a:t>(They are included)</a:t>
            </a:r>
          </a:p>
          <a:p>
            <a:endParaRPr lang="en-US" dirty="0">
              <a:solidFill>
                <a:srgbClr val="FF0000"/>
              </a:solidFill>
            </a:endParaRPr>
          </a:p>
          <a:p>
            <a:r>
              <a:rPr lang="en-US" dirty="0"/>
              <a:t>Monitoring requirements for turbidity (or particle counts) are the same as conventional filters:  Measure at each rack (analogous to IFE) continuously and save data in one-minute intervals to insure enough resolution during critical times.  Measure CFE and store 1-minute data.  Also run a direct integrity test on all active membranes (sometimes membranes are taken out of service while they are waiting to be pinned and do not need to be tested).</a:t>
            </a:r>
          </a:p>
        </p:txBody>
      </p:sp>
      <p:sp>
        <p:nvSpPr>
          <p:cNvPr id="4" name="Slide Number Placeholder 3"/>
          <p:cNvSpPr>
            <a:spLocks noGrp="1"/>
          </p:cNvSpPr>
          <p:nvPr>
            <p:ph type="sldNum" sz="quarter" idx="5"/>
          </p:nvPr>
        </p:nvSpPr>
        <p:spPr/>
        <p:txBody>
          <a:bodyPr/>
          <a:lstStyle/>
          <a:p>
            <a:pPr>
              <a:defRPr/>
            </a:pPr>
            <a:fld id="{B2E35A9C-F4D8-47AC-9954-DC18C42D8900}" type="slidenum">
              <a:rPr lang="en-US" smtClean="0"/>
              <a:pPr>
                <a:defRPr/>
              </a:pPr>
              <a:t>11</a:t>
            </a:fld>
            <a:endParaRPr lang="en-US" dirty="0"/>
          </a:p>
        </p:txBody>
      </p:sp>
    </p:spTree>
    <p:extLst>
      <p:ext uri="{BB962C8B-B14F-4D97-AF65-F5344CB8AC3E}">
        <p14:creationId xmlns:p14="http://schemas.microsoft.com/office/powerpoint/2010/main" val="76190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193173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51082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extLst>
      <p:ext uri="{BB962C8B-B14F-4D97-AF65-F5344CB8AC3E}">
        <p14:creationId xmlns:p14="http://schemas.microsoft.com/office/powerpoint/2010/main" val="4947451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a:t>click to…</a:t>
            </a:r>
          </a:p>
        </p:txBody>
      </p:sp>
      <p:pic>
        <p:nvPicPr>
          <p:cNvPr id="5" name="Picture 4" descr="footer_graphic.png"/>
          <p:cNvPicPr>
            <a:picLocks noChangeAspect="1"/>
          </p:cNvPicPr>
          <p:nvPr/>
        </p:nvPicPr>
        <p:blipFill>
          <a:blip r:embed="rId2"/>
          <a:stretch>
            <a:fillRect/>
          </a:stretch>
        </p:blipFill>
        <p:spPr>
          <a:xfrm>
            <a:off x="0" y="5437414"/>
            <a:ext cx="9144000" cy="1420586"/>
          </a:xfrm>
          <a:prstGeom prst="rect">
            <a:avLst/>
          </a:prstGeom>
        </p:spPr>
      </p:pic>
    </p:spTree>
    <p:extLst>
      <p:ext uri="{BB962C8B-B14F-4D97-AF65-F5344CB8AC3E}">
        <p14:creationId xmlns:p14="http://schemas.microsoft.com/office/powerpoint/2010/main" val="28557189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dirty="0"/>
              <a:t>Click icon to add online image</a:t>
            </a:r>
          </a:p>
        </p:txBody>
      </p:sp>
    </p:spTree>
    <p:extLst>
      <p:ext uri="{BB962C8B-B14F-4D97-AF65-F5344CB8AC3E}">
        <p14:creationId xmlns:p14="http://schemas.microsoft.com/office/powerpoint/2010/main" val="256400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r>
              <a:rPr lang="en-US" noProof="0" dirty="0"/>
              <a:t>Click icon to add chart</a:t>
            </a:r>
          </a:p>
        </p:txBody>
      </p:sp>
    </p:spTree>
    <p:extLst>
      <p:ext uri="{BB962C8B-B14F-4D97-AF65-F5344CB8AC3E}">
        <p14:creationId xmlns:p14="http://schemas.microsoft.com/office/powerpoint/2010/main" val="368711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0845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a:t>click to…</a:t>
            </a:r>
          </a:p>
        </p:txBody>
      </p:sp>
      <p:pic>
        <p:nvPicPr>
          <p:cNvPr id="5" name="Picture 4" descr="footer_graphic.png"/>
          <p:cNvPicPr>
            <a:picLocks noChangeAspect="1"/>
          </p:cNvPicPr>
          <p:nvPr/>
        </p:nvPicPr>
        <p:blipFill>
          <a:blip r:embed="rId2"/>
          <a:stretch>
            <a:fillRect/>
          </a:stretch>
        </p:blipFill>
        <p:spPr>
          <a:xfrm>
            <a:off x="0" y="5437414"/>
            <a:ext cx="9144000" cy="1420586"/>
          </a:xfrm>
          <a:prstGeom prst="rect">
            <a:avLst/>
          </a:prstGeom>
        </p:spPr>
      </p:pic>
    </p:spTree>
    <p:extLst>
      <p:ext uri="{BB962C8B-B14F-4D97-AF65-F5344CB8AC3E}">
        <p14:creationId xmlns:p14="http://schemas.microsoft.com/office/powerpoint/2010/main" val="28366338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38459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646878"/>
          </a:xfr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8455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01202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09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80533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621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9952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1412875"/>
            <a:ext cx="8382000" cy="2012859"/>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1921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ransition>
    <p:fade/>
  </p:transition>
  <p:txStyles>
    <p:titleStyle>
      <a:lvl1pPr algn="l" defTabSz="914363" rtl="0" eaLnBrk="1" latinLnBrk="0" hangingPunct="1">
        <a:lnSpc>
          <a:spcPct val="90000"/>
        </a:lnSpc>
        <a:spcBef>
          <a:spcPct val="0"/>
        </a:spcBef>
        <a:buNone/>
        <a:def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931873"/>
      </p:ext>
    </p:extLst>
  </p:cSld>
  <p:clrMap bg1="lt1" tx1="dk1" bg2="lt2" tx2="dk2" accent1="accent1" accent2="accent2" accent3="accent3" accent4="accent4" accent5="accent5" accent6="accent6" hlink="hlink" folHlink="folHlink"/>
  <p:sldLayoutIdLst>
    <p:sldLayoutId id="214748371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a:xfrm>
            <a:off x="571500" y="385465"/>
            <a:ext cx="8001000" cy="1595735"/>
          </a:xfrm>
        </p:spPr>
        <p:txBody>
          <a:bodyPr/>
          <a:lstStyle/>
          <a:p>
            <a:pPr eaLnBrk="1" hangingPunct="1">
              <a:lnSpc>
                <a:spcPct val="100000"/>
              </a:lnSpc>
              <a:defRPr/>
            </a:pPr>
            <a:r>
              <a:rPr lang="en-US" sz="4800" dirty="0"/>
              <a:t>National Optimization Goals</a:t>
            </a:r>
          </a:p>
        </p:txBody>
      </p:sp>
      <p:sp>
        <p:nvSpPr>
          <p:cNvPr id="4" name="Subtitle 3">
            <a:extLst>
              <a:ext uri="{FF2B5EF4-FFF2-40B4-BE49-F238E27FC236}">
                <a16:creationId xmlns:a16="http://schemas.microsoft.com/office/drawing/2014/main" id="{F9089985-AECA-495D-A8D2-BBAF5D8051E0}"/>
              </a:ext>
            </a:extLst>
          </p:cNvPr>
          <p:cNvSpPr>
            <a:spLocks noGrp="1"/>
          </p:cNvSpPr>
          <p:nvPr>
            <p:ph type="subTitle" idx="1"/>
          </p:nvPr>
        </p:nvSpPr>
        <p:spPr>
          <a:xfrm>
            <a:off x="1676400" y="2479272"/>
            <a:ext cx="5349875" cy="1143000"/>
          </a:xfrm>
        </p:spPr>
        <p:txBody>
          <a:bodyPr/>
          <a:lstStyle/>
          <a:p>
            <a:pPr algn="ctr"/>
            <a:r>
              <a:rPr lang="en-US" dirty="0">
                <a:effectLst>
                  <a:outerShdw blurRad="38100" dist="38100" dir="2700000" algn="tl">
                    <a:srgbClr val="000000">
                      <a:alpha val="43137"/>
                    </a:srgbClr>
                  </a:outerShdw>
                </a:effectLst>
              </a:rPr>
              <a:t>Cincinnati, OH</a:t>
            </a:r>
          </a:p>
          <a:p>
            <a:pPr algn="ctr"/>
            <a:r>
              <a:rPr lang="en-US" dirty="0">
                <a:effectLst>
                  <a:outerShdw blurRad="38100" dist="38100" dir="2700000" algn="tl">
                    <a:srgbClr val="000000">
                      <a:alpha val="43137"/>
                    </a:srgbClr>
                  </a:outerShdw>
                </a:effectLst>
              </a:rPr>
              <a:t>August 7, 2019</a:t>
            </a:r>
          </a:p>
          <a:p>
            <a:pPr algn="ctr"/>
            <a:endParaRPr lang="en-US" dirty="0">
              <a:effectLst>
                <a:outerShdw blurRad="38100" dist="38100" dir="2700000" algn="tl">
                  <a:srgbClr val="000000">
                    <a:alpha val="43137"/>
                  </a:srgbClr>
                </a:outerShdw>
              </a:effectLst>
            </a:endParaRPr>
          </a:p>
        </p:txBody>
      </p:sp>
      <p:pic>
        <p:nvPicPr>
          <p:cNvPr id="5" name="Picture 2" title="Water drip">
            <a:extLst>
              <a:ext uri="{FF2B5EF4-FFF2-40B4-BE49-F238E27FC236}">
                <a16:creationId xmlns:a16="http://schemas.microsoft.com/office/drawing/2014/main" id="{53D75AE7-A99B-4B1C-8443-8894A56A7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28968"/>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D97D16-97D7-4B25-BB07-97EDBCADBBF9}"/>
              </a:ext>
            </a:extLst>
          </p:cNvPr>
          <p:cNvSpPr>
            <a:spLocks noGrp="1"/>
          </p:cNvSpPr>
          <p:nvPr>
            <p:ph type="body" sz="quarter" idx="10"/>
          </p:nvPr>
        </p:nvSpPr>
        <p:spPr>
          <a:xfrm>
            <a:off x="289248" y="4297586"/>
            <a:ext cx="8565502" cy="1674305"/>
          </a:xfrm>
        </p:spPr>
        <p:txBody>
          <a:bodyPr/>
          <a:lstStyle/>
          <a:p>
            <a:r>
              <a:rPr lang="en-US" sz="2400" dirty="0"/>
              <a:t>We have proposed goals for a number of non-conventional technologies, some of which have been proposed by AWOP network partners.</a:t>
            </a:r>
          </a:p>
          <a:p>
            <a:r>
              <a:rPr lang="en-US" sz="2400" dirty="0"/>
              <a:t>These proposed goals are still being field tested</a:t>
            </a:r>
            <a:r>
              <a:rPr lang="en-US" sz="2000" dirty="0"/>
              <a:t>.</a:t>
            </a:r>
          </a:p>
          <a:p>
            <a:pPr lvl="1"/>
            <a:endParaRPr lang="en-US" sz="1600" dirty="0"/>
          </a:p>
        </p:txBody>
      </p:sp>
      <p:pic>
        <p:nvPicPr>
          <p:cNvPr id="6" name="Picture 5">
            <a:extLst>
              <a:ext uri="{FF2B5EF4-FFF2-40B4-BE49-F238E27FC236}">
                <a16:creationId xmlns:a16="http://schemas.microsoft.com/office/drawing/2014/main" id="{FED66CD9-0BE6-4BE2-B4A2-3EF296058932}"/>
              </a:ext>
            </a:extLst>
          </p:cNvPr>
          <p:cNvPicPr>
            <a:picLocks noChangeAspect="1"/>
          </p:cNvPicPr>
          <p:nvPr/>
        </p:nvPicPr>
        <p:blipFill>
          <a:blip r:embed="rId3"/>
          <a:stretch>
            <a:fillRect/>
          </a:stretch>
        </p:blipFill>
        <p:spPr>
          <a:xfrm>
            <a:off x="153072" y="1376266"/>
            <a:ext cx="8844075" cy="2773586"/>
          </a:xfrm>
          <a:prstGeom prst="rect">
            <a:avLst/>
          </a:prstGeom>
        </p:spPr>
      </p:pic>
      <p:pic>
        <p:nvPicPr>
          <p:cNvPr id="7" name="Picture 6">
            <a:extLst>
              <a:ext uri="{FF2B5EF4-FFF2-40B4-BE49-F238E27FC236}">
                <a16:creationId xmlns:a16="http://schemas.microsoft.com/office/drawing/2014/main" id="{596DD568-F88A-4943-81D4-21D032F65923}"/>
              </a:ext>
            </a:extLst>
          </p:cNvPr>
          <p:cNvPicPr>
            <a:picLocks noChangeAspect="1"/>
          </p:cNvPicPr>
          <p:nvPr/>
        </p:nvPicPr>
        <p:blipFill rotWithShape="1">
          <a:blip r:embed="rId4"/>
          <a:srcRect b="64583"/>
          <a:stretch/>
        </p:blipFill>
        <p:spPr>
          <a:xfrm>
            <a:off x="149962" y="80866"/>
            <a:ext cx="8844075" cy="1295400"/>
          </a:xfrm>
          <a:prstGeom prst="rect">
            <a:avLst/>
          </a:prstGeom>
        </p:spPr>
      </p:pic>
      <p:sp>
        <p:nvSpPr>
          <p:cNvPr id="5" name="Rectangle 4">
            <a:extLst>
              <a:ext uri="{FF2B5EF4-FFF2-40B4-BE49-F238E27FC236}">
                <a16:creationId xmlns:a16="http://schemas.microsoft.com/office/drawing/2014/main" id="{73A3DD23-9364-426E-B667-EDA6113FF97F}"/>
              </a:ext>
            </a:extLst>
          </p:cNvPr>
          <p:cNvSpPr/>
          <p:nvPr/>
        </p:nvSpPr>
        <p:spPr>
          <a:xfrm>
            <a:off x="349898" y="764333"/>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64DE5A-D6BD-43E8-BEFD-398F4FFB0B11}"/>
              </a:ext>
            </a:extLst>
          </p:cNvPr>
          <p:cNvSpPr/>
          <p:nvPr/>
        </p:nvSpPr>
        <p:spPr>
          <a:xfrm>
            <a:off x="1066800" y="1524000"/>
            <a:ext cx="1752600" cy="246878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11546B-ABBC-4362-BCB1-FFB43D630B45}"/>
              </a:ext>
            </a:extLst>
          </p:cNvPr>
          <p:cNvSpPr/>
          <p:nvPr/>
        </p:nvSpPr>
        <p:spPr>
          <a:xfrm>
            <a:off x="7298579" y="1422081"/>
            <a:ext cx="1693021" cy="261651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E260A04-CF8B-4D3C-B394-4E11920A2C35}"/>
              </a:ext>
            </a:extLst>
          </p:cNvPr>
          <p:cNvSpPr txBox="1"/>
          <p:nvPr/>
        </p:nvSpPr>
        <p:spPr>
          <a:xfrm>
            <a:off x="2590800" y="5704457"/>
            <a:ext cx="2895600" cy="369332"/>
          </a:xfrm>
          <a:prstGeom prst="rect">
            <a:avLst/>
          </a:prstGeom>
          <a:noFill/>
        </p:spPr>
        <p:txBody>
          <a:bodyPr wrap="square" rtlCol="0">
            <a:spAutoFit/>
          </a:bodyPr>
          <a:lstStyle/>
          <a:p>
            <a:r>
              <a:rPr lang="en-US" u="sng" dirty="0"/>
              <a:t>AWOP Goal proposal Process</a:t>
            </a:r>
          </a:p>
        </p:txBody>
      </p:sp>
      <p:sp>
        <p:nvSpPr>
          <p:cNvPr id="4" name="TextBox 3">
            <a:extLst>
              <a:ext uri="{FF2B5EF4-FFF2-40B4-BE49-F238E27FC236}">
                <a16:creationId xmlns:a16="http://schemas.microsoft.com/office/drawing/2014/main" id="{E1D34F64-213E-4BC7-BE37-F0C0216C64E0}"/>
              </a:ext>
            </a:extLst>
          </p:cNvPr>
          <p:cNvSpPr txBox="1"/>
          <p:nvPr/>
        </p:nvSpPr>
        <p:spPr>
          <a:xfrm>
            <a:off x="1372885" y="6248400"/>
            <a:ext cx="1600200" cy="369332"/>
          </a:xfrm>
          <a:prstGeom prst="rect">
            <a:avLst/>
          </a:prstGeom>
          <a:noFill/>
        </p:spPr>
        <p:txBody>
          <a:bodyPr wrap="square" rtlCol="0">
            <a:spAutoFit/>
          </a:bodyPr>
          <a:lstStyle/>
          <a:p>
            <a:r>
              <a:rPr lang="en-US" dirty="0"/>
              <a:t>Propose Goal</a:t>
            </a:r>
          </a:p>
        </p:txBody>
      </p:sp>
      <p:sp>
        <p:nvSpPr>
          <p:cNvPr id="8" name="Arrow: Right 7">
            <a:extLst>
              <a:ext uri="{FF2B5EF4-FFF2-40B4-BE49-F238E27FC236}">
                <a16:creationId xmlns:a16="http://schemas.microsoft.com/office/drawing/2014/main" id="{CD27CB4A-6F79-4185-8B1A-58A54664B43E}"/>
              </a:ext>
            </a:extLst>
          </p:cNvPr>
          <p:cNvSpPr/>
          <p:nvPr/>
        </p:nvSpPr>
        <p:spPr bwMode="auto">
          <a:xfrm>
            <a:off x="2857500" y="6298902"/>
            <a:ext cx="723900" cy="304800"/>
          </a:xfrm>
          <a:prstGeom prst="rightArrow">
            <a:avLst/>
          </a:prstGeom>
          <a:solidFill>
            <a:schemeClr val="tx2"/>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a:extLst>
              <a:ext uri="{FF2B5EF4-FFF2-40B4-BE49-F238E27FC236}">
                <a16:creationId xmlns:a16="http://schemas.microsoft.com/office/drawing/2014/main" id="{892A17CE-C2FF-4D23-A1D9-E183F36E2FAA}"/>
              </a:ext>
            </a:extLst>
          </p:cNvPr>
          <p:cNvSpPr txBox="1"/>
          <p:nvPr/>
        </p:nvSpPr>
        <p:spPr>
          <a:xfrm>
            <a:off x="3582685" y="6244942"/>
            <a:ext cx="1600200" cy="369332"/>
          </a:xfrm>
          <a:prstGeom prst="rect">
            <a:avLst/>
          </a:prstGeom>
          <a:noFill/>
        </p:spPr>
        <p:txBody>
          <a:bodyPr wrap="square" rtlCol="0">
            <a:spAutoFit/>
          </a:bodyPr>
          <a:lstStyle/>
          <a:p>
            <a:r>
              <a:rPr lang="en-US" dirty="0"/>
              <a:t>Field Test</a:t>
            </a:r>
          </a:p>
        </p:txBody>
      </p:sp>
      <p:sp>
        <p:nvSpPr>
          <p:cNvPr id="13" name="Arrow: Right 12">
            <a:extLst>
              <a:ext uri="{FF2B5EF4-FFF2-40B4-BE49-F238E27FC236}">
                <a16:creationId xmlns:a16="http://schemas.microsoft.com/office/drawing/2014/main" id="{9D0DDD73-3013-43E3-BB9F-453BE58A76E3}"/>
              </a:ext>
            </a:extLst>
          </p:cNvPr>
          <p:cNvSpPr/>
          <p:nvPr/>
        </p:nvSpPr>
        <p:spPr bwMode="auto">
          <a:xfrm>
            <a:off x="4686300" y="6277208"/>
            <a:ext cx="723900" cy="304800"/>
          </a:xfrm>
          <a:prstGeom prst="rightArrow">
            <a:avLst/>
          </a:prstGeom>
          <a:solidFill>
            <a:schemeClr val="tx2"/>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a:extLst>
              <a:ext uri="{FF2B5EF4-FFF2-40B4-BE49-F238E27FC236}">
                <a16:creationId xmlns:a16="http://schemas.microsoft.com/office/drawing/2014/main" id="{EBB406AA-D37E-4B0E-A3B5-2F3825EB4AC3}"/>
              </a:ext>
            </a:extLst>
          </p:cNvPr>
          <p:cNvSpPr txBox="1"/>
          <p:nvPr/>
        </p:nvSpPr>
        <p:spPr>
          <a:xfrm>
            <a:off x="5410200" y="6234370"/>
            <a:ext cx="1600200" cy="369332"/>
          </a:xfrm>
          <a:prstGeom prst="rect">
            <a:avLst/>
          </a:prstGeom>
          <a:noFill/>
        </p:spPr>
        <p:txBody>
          <a:bodyPr wrap="square" rtlCol="0">
            <a:spAutoFit/>
          </a:bodyPr>
          <a:lstStyle/>
          <a:p>
            <a:r>
              <a:rPr lang="en-US" dirty="0"/>
              <a:t>Finalize Goal</a:t>
            </a:r>
          </a:p>
        </p:txBody>
      </p:sp>
    </p:spTree>
    <p:extLst>
      <p:ext uri="{BB962C8B-B14F-4D97-AF65-F5344CB8AC3E}">
        <p14:creationId xmlns:p14="http://schemas.microsoft.com/office/powerpoint/2010/main" val="3076481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D97D16-97D7-4B25-BB07-97EDBCADBBF9}"/>
              </a:ext>
            </a:extLst>
          </p:cNvPr>
          <p:cNvSpPr>
            <a:spLocks noGrp="1"/>
          </p:cNvSpPr>
          <p:nvPr>
            <p:ph type="body" sz="quarter" idx="10"/>
          </p:nvPr>
        </p:nvSpPr>
        <p:spPr>
          <a:xfrm>
            <a:off x="349898" y="4343400"/>
            <a:ext cx="8565502" cy="2000548"/>
          </a:xfrm>
        </p:spPr>
        <p:txBody>
          <a:bodyPr/>
          <a:lstStyle/>
          <a:p>
            <a:r>
              <a:rPr lang="en-US" sz="2000" dirty="0"/>
              <a:t>The list shows the proposed monitoring goals for slow sand and membranes.  We should add that the conventional monitoring goals would also apply to membranes (1-minute turbidity data, measure at each rack and at CFE location). Also should add in a proposed goal to run a direct integrity test at least daily on each active rack.</a:t>
            </a:r>
          </a:p>
          <a:p>
            <a:r>
              <a:rPr lang="en-US" sz="2000" dirty="0"/>
              <a:t>There are also some guidelines that have been proposed for non-conventional technologies.</a:t>
            </a:r>
          </a:p>
        </p:txBody>
      </p:sp>
      <p:pic>
        <p:nvPicPr>
          <p:cNvPr id="6" name="Picture 5">
            <a:extLst>
              <a:ext uri="{FF2B5EF4-FFF2-40B4-BE49-F238E27FC236}">
                <a16:creationId xmlns:a16="http://schemas.microsoft.com/office/drawing/2014/main" id="{FED66CD9-0BE6-4BE2-B4A2-3EF296058932}"/>
              </a:ext>
            </a:extLst>
          </p:cNvPr>
          <p:cNvPicPr>
            <a:picLocks noChangeAspect="1"/>
          </p:cNvPicPr>
          <p:nvPr/>
        </p:nvPicPr>
        <p:blipFill>
          <a:blip r:embed="rId3"/>
          <a:stretch>
            <a:fillRect/>
          </a:stretch>
        </p:blipFill>
        <p:spPr>
          <a:xfrm>
            <a:off x="153072" y="1376266"/>
            <a:ext cx="8844075" cy="2773586"/>
          </a:xfrm>
          <a:prstGeom prst="rect">
            <a:avLst/>
          </a:prstGeom>
        </p:spPr>
      </p:pic>
      <p:pic>
        <p:nvPicPr>
          <p:cNvPr id="7" name="Picture 6">
            <a:extLst>
              <a:ext uri="{FF2B5EF4-FFF2-40B4-BE49-F238E27FC236}">
                <a16:creationId xmlns:a16="http://schemas.microsoft.com/office/drawing/2014/main" id="{596DD568-F88A-4943-81D4-21D032F65923}"/>
              </a:ext>
            </a:extLst>
          </p:cNvPr>
          <p:cNvPicPr>
            <a:picLocks noChangeAspect="1"/>
          </p:cNvPicPr>
          <p:nvPr/>
        </p:nvPicPr>
        <p:blipFill rotWithShape="1">
          <a:blip r:embed="rId4"/>
          <a:srcRect b="64583"/>
          <a:stretch/>
        </p:blipFill>
        <p:spPr>
          <a:xfrm>
            <a:off x="149962" y="80866"/>
            <a:ext cx="8844075" cy="1295400"/>
          </a:xfrm>
          <a:prstGeom prst="rect">
            <a:avLst/>
          </a:prstGeom>
        </p:spPr>
      </p:pic>
      <p:sp>
        <p:nvSpPr>
          <p:cNvPr id="5" name="Rectangle 4">
            <a:extLst>
              <a:ext uri="{FF2B5EF4-FFF2-40B4-BE49-F238E27FC236}">
                <a16:creationId xmlns:a16="http://schemas.microsoft.com/office/drawing/2014/main" id="{73A3DD23-9364-426E-B667-EDA6113FF97F}"/>
              </a:ext>
            </a:extLst>
          </p:cNvPr>
          <p:cNvSpPr/>
          <p:nvPr/>
        </p:nvSpPr>
        <p:spPr>
          <a:xfrm>
            <a:off x="349898" y="764333"/>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64DE5A-D6BD-43E8-BEFD-398F4FFB0B11}"/>
              </a:ext>
            </a:extLst>
          </p:cNvPr>
          <p:cNvSpPr/>
          <p:nvPr/>
        </p:nvSpPr>
        <p:spPr>
          <a:xfrm>
            <a:off x="1066800" y="1524000"/>
            <a:ext cx="1752600" cy="246878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2298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D97D16-97D7-4B25-BB07-97EDBCADBBF9}"/>
              </a:ext>
            </a:extLst>
          </p:cNvPr>
          <p:cNvSpPr>
            <a:spLocks noGrp="1"/>
          </p:cNvSpPr>
          <p:nvPr>
            <p:ph type="body" sz="quarter" idx="10"/>
          </p:nvPr>
        </p:nvSpPr>
        <p:spPr>
          <a:xfrm>
            <a:off x="381000" y="3077941"/>
            <a:ext cx="8382000" cy="1329595"/>
          </a:xfrm>
        </p:spPr>
        <p:txBody>
          <a:bodyPr/>
          <a:lstStyle/>
          <a:p>
            <a:r>
              <a:rPr lang="en-US" sz="2400" dirty="0"/>
              <a:t>Treatment technology limits are set by primacy agencies for these technologies when the treatment is approved.  Meeting the proposed goals should assure compliance with State requirements.</a:t>
            </a:r>
          </a:p>
        </p:txBody>
      </p:sp>
      <p:pic>
        <p:nvPicPr>
          <p:cNvPr id="2" name="Picture 1">
            <a:extLst>
              <a:ext uri="{FF2B5EF4-FFF2-40B4-BE49-F238E27FC236}">
                <a16:creationId xmlns:a16="http://schemas.microsoft.com/office/drawing/2014/main" id="{2A9ABD0F-62E2-44D4-B4D0-A573D1B152A6}"/>
              </a:ext>
            </a:extLst>
          </p:cNvPr>
          <p:cNvPicPr>
            <a:picLocks noChangeAspect="1"/>
          </p:cNvPicPr>
          <p:nvPr/>
        </p:nvPicPr>
        <p:blipFill>
          <a:blip r:embed="rId2"/>
          <a:stretch>
            <a:fillRect/>
          </a:stretch>
        </p:blipFill>
        <p:spPr>
          <a:xfrm>
            <a:off x="32657" y="914400"/>
            <a:ext cx="9144000" cy="1659102"/>
          </a:xfrm>
          <a:prstGeom prst="rect">
            <a:avLst/>
          </a:prstGeom>
        </p:spPr>
      </p:pic>
      <p:pic>
        <p:nvPicPr>
          <p:cNvPr id="6" name="Picture 5">
            <a:extLst>
              <a:ext uri="{FF2B5EF4-FFF2-40B4-BE49-F238E27FC236}">
                <a16:creationId xmlns:a16="http://schemas.microsoft.com/office/drawing/2014/main" id="{EDDA12F1-EBE4-4D1F-A6C2-AC6F8C0E4A67}"/>
              </a:ext>
            </a:extLst>
          </p:cNvPr>
          <p:cNvPicPr>
            <a:picLocks noChangeAspect="1"/>
          </p:cNvPicPr>
          <p:nvPr/>
        </p:nvPicPr>
        <p:blipFill>
          <a:blip r:embed="rId3"/>
          <a:stretch>
            <a:fillRect/>
          </a:stretch>
        </p:blipFill>
        <p:spPr>
          <a:xfrm>
            <a:off x="49764" y="393396"/>
            <a:ext cx="9144000" cy="521004"/>
          </a:xfrm>
          <a:prstGeom prst="rect">
            <a:avLst/>
          </a:prstGeom>
        </p:spPr>
      </p:pic>
      <p:sp>
        <p:nvSpPr>
          <p:cNvPr id="5" name="Rectangle 4">
            <a:extLst>
              <a:ext uri="{FF2B5EF4-FFF2-40B4-BE49-F238E27FC236}">
                <a16:creationId xmlns:a16="http://schemas.microsoft.com/office/drawing/2014/main" id="{73A3DD23-9364-426E-B667-EDA6113FF97F}"/>
              </a:ext>
            </a:extLst>
          </p:cNvPr>
          <p:cNvSpPr/>
          <p:nvPr/>
        </p:nvSpPr>
        <p:spPr>
          <a:xfrm>
            <a:off x="228600" y="393396"/>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8F2687-12C3-4082-AE61-0C30AD9EDFE1}"/>
              </a:ext>
            </a:extLst>
          </p:cNvPr>
          <p:cNvSpPr/>
          <p:nvPr/>
        </p:nvSpPr>
        <p:spPr>
          <a:xfrm>
            <a:off x="2209800" y="914400"/>
            <a:ext cx="685800" cy="1295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F3B10E-9693-4AA1-9DEF-460EC687E880}"/>
              </a:ext>
            </a:extLst>
          </p:cNvPr>
          <p:cNvSpPr/>
          <p:nvPr/>
        </p:nvSpPr>
        <p:spPr>
          <a:xfrm>
            <a:off x="7696199" y="1418839"/>
            <a:ext cx="1415143" cy="101956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5915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199DE6-F80B-45EA-AC25-66A2781D45F0}"/>
              </a:ext>
            </a:extLst>
          </p:cNvPr>
          <p:cNvSpPr>
            <a:spLocks noGrp="1"/>
          </p:cNvSpPr>
          <p:nvPr>
            <p:ph type="body" sz="quarter" idx="10"/>
          </p:nvPr>
        </p:nvSpPr>
        <p:spPr>
          <a:xfrm>
            <a:off x="76200" y="2700480"/>
            <a:ext cx="8382000" cy="3471720"/>
          </a:xfrm>
        </p:spPr>
        <p:txBody>
          <a:bodyPr/>
          <a:lstStyle/>
          <a:p>
            <a:r>
              <a:rPr lang="en-US" sz="2400" dirty="0"/>
              <a:t>The monitoring goals for DBP related treatment have been in place for about 15 years now.</a:t>
            </a:r>
          </a:p>
          <a:p>
            <a:r>
              <a:rPr lang="en-US" sz="2400" dirty="0"/>
              <a:t>This monitoring would parallel the regulatory requirements except the plant effluent monitoring goal would generally be additional.</a:t>
            </a:r>
          </a:p>
          <a:p>
            <a:r>
              <a:rPr lang="en-US" sz="2400" dirty="0"/>
              <a:t>AWOP monitoring goals generally increase routine monitoring for PWSs.  Additional cost of monitoring has always been considered.  DBP analyses are costly as compared to many other parameters and AWOP tries to leverage compliance monitoring costs whenever possible.</a:t>
            </a:r>
          </a:p>
        </p:txBody>
      </p:sp>
      <p:pic>
        <p:nvPicPr>
          <p:cNvPr id="4" name="Picture 3">
            <a:extLst>
              <a:ext uri="{FF2B5EF4-FFF2-40B4-BE49-F238E27FC236}">
                <a16:creationId xmlns:a16="http://schemas.microsoft.com/office/drawing/2014/main" id="{59FA86EE-949C-4016-BA03-795D96FB37F3}"/>
              </a:ext>
            </a:extLst>
          </p:cNvPr>
          <p:cNvPicPr>
            <a:picLocks noChangeAspect="1"/>
          </p:cNvPicPr>
          <p:nvPr/>
        </p:nvPicPr>
        <p:blipFill>
          <a:blip r:embed="rId2"/>
          <a:stretch>
            <a:fillRect/>
          </a:stretch>
        </p:blipFill>
        <p:spPr>
          <a:xfrm>
            <a:off x="0" y="228600"/>
            <a:ext cx="9144000" cy="1825150"/>
          </a:xfrm>
          <a:prstGeom prst="rect">
            <a:avLst/>
          </a:prstGeom>
        </p:spPr>
      </p:pic>
      <p:sp>
        <p:nvSpPr>
          <p:cNvPr id="5" name="Rectangle 4">
            <a:extLst>
              <a:ext uri="{FF2B5EF4-FFF2-40B4-BE49-F238E27FC236}">
                <a16:creationId xmlns:a16="http://schemas.microsoft.com/office/drawing/2014/main" id="{909642E5-EBCC-48C6-B2C0-D0C13495F32A}"/>
              </a:ext>
            </a:extLst>
          </p:cNvPr>
          <p:cNvSpPr/>
          <p:nvPr/>
        </p:nvSpPr>
        <p:spPr>
          <a:xfrm>
            <a:off x="0" y="180393"/>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0AC5A1-2F47-44A0-87C1-9388504EC5CC}"/>
              </a:ext>
            </a:extLst>
          </p:cNvPr>
          <p:cNvSpPr/>
          <p:nvPr/>
        </p:nvSpPr>
        <p:spPr>
          <a:xfrm>
            <a:off x="76200" y="685800"/>
            <a:ext cx="762000" cy="13679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8931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CDC1D-9152-4616-8EF2-214A4AA97B80}"/>
              </a:ext>
            </a:extLst>
          </p:cNvPr>
          <p:cNvPicPr>
            <a:picLocks noChangeAspect="1"/>
          </p:cNvPicPr>
          <p:nvPr/>
        </p:nvPicPr>
        <p:blipFill>
          <a:blip r:embed="rId2"/>
          <a:stretch>
            <a:fillRect/>
          </a:stretch>
        </p:blipFill>
        <p:spPr>
          <a:xfrm>
            <a:off x="32657" y="228600"/>
            <a:ext cx="9144000" cy="2888218"/>
          </a:xfrm>
          <a:prstGeom prst="rect">
            <a:avLst/>
          </a:prstGeom>
        </p:spPr>
      </p:pic>
      <p:sp>
        <p:nvSpPr>
          <p:cNvPr id="3" name="Text Placeholder 2">
            <a:extLst>
              <a:ext uri="{FF2B5EF4-FFF2-40B4-BE49-F238E27FC236}">
                <a16:creationId xmlns:a16="http://schemas.microsoft.com/office/drawing/2014/main" id="{84199DE6-F80B-45EA-AC25-66A2781D45F0}"/>
              </a:ext>
            </a:extLst>
          </p:cNvPr>
          <p:cNvSpPr>
            <a:spLocks noGrp="1"/>
          </p:cNvSpPr>
          <p:nvPr>
            <p:ph type="body" sz="quarter" idx="10"/>
          </p:nvPr>
        </p:nvSpPr>
        <p:spPr>
          <a:xfrm>
            <a:off x="381000" y="3741183"/>
            <a:ext cx="8382000" cy="2025170"/>
          </a:xfrm>
        </p:spPr>
        <p:txBody>
          <a:bodyPr/>
          <a:lstStyle/>
          <a:p>
            <a:r>
              <a:rPr lang="en-US" dirty="0"/>
              <a:t>Some performance goals are plant specific.</a:t>
            </a:r>
          </a:p>
          <a:p>
            <a:r>
              <a:rPr lang="en-US" dirty="0"/>
              <a:t>These TTHM/HAA5 goals basically provide a safety factor between the regulatory requirement and plant performance but an individual plant could set much lower goals.</a:t>
            </a:r>
          </a:p>
        </p:txBody>
      </p:sp>
      <p:sp>
        <p:nvSpPr>
          <p:cNvPr id="5" name="Rectangle 4">
            <a:extLst>
              <a:ext uri="{FF2B5EF4-FFF2-40B4-BE49-F238E27FC236}">
                <a16:creationId xmlns:a16="http://schemas.microsoft.com/office/drawing/2014/main" id="{909642E5-EBCC-48C6-B2C0-D0C13495F32A}"/>
              </a:ext>
            </a:extLst>
          </p:cNvPr>
          <p:cNvSpPr/>
          <p:nvPr/>
        </p:nvSpPr>
        <p:spPr>
          <a:xfrm>
            <a:off x="65317" y="171062"/>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8D4605-3AF7-47B2-B088-CD9635066AE4}"/>
              </a:ext>
            </a:extLst>
          </p:cNvPr>
          <p:cNvSpPr/>
          <p:nvPr/>
        </p:nvSpPr>
        <p:spPr>
          <a:xfrm>
            <a:off x="2743200" y="685800"/>
            <a:ext cx="4800600" cy="609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8802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F81D3-4CEA-45D1-9978-AAF72AC66EF2}"/>
              </a:ext>
            </a:extLst>
          </p:cNvPr>
          <p:cNvPicPr>
            <a:picLocks noChangeAspect="1"/>
          </p:cNvPicPr>
          <p:nvPr/>
        </p:nvPicPr>
        <p:blipFill rotWithShape="1">
          <a:blip r:embed="rId2"/>
          <a:srcRect b="18084"/>
          <a:stretch/>
        </p:blipFill>
        <p:spPr>
          <a:xfrm>
            <a:off x="0" y="78532"/>
            <a:ext cx="9144000" cy="507740"/>
          </a:xfrm>
          <a:prstGeom prst="rect">
            <a:avLst/>
          </a:prstGeom>
        </p:spPr>
      </p:pic>
      <p:sp>
        <p:nvSpPr>
          <p:cNvPr id="3" name="Text Placeholder 2">
            <a:extLst>
              <a:ext uri="{FF2B5EF4-FFF2-40B4-BE49-F238E27FC236}">
                <a16:creationId xmlns:a16="http://schemas.microsoft.com/office/drawing/2014/main" id="{84199DE6-F80B-45EA-AC25-66A2781D45F0}"/>
              </a:ext>
            </a:extLst>
          </p:cNvPr>
          <p:cNvSpPr>
            <a:spLocks noGrp="1"/>
          </p:cNvSpPr>
          <p:nvPr>
            <p:ph type="body" sz="quarter" idx="10"/>
          </p:nvPr>
        </p:nvSpPr>
        <p:spPr>
          <a:xfrm>
            <a:off x="381000" y="3962400"/>
            <a:ext cx="8382000" cy="2400657"/>
          </a:xfrm>
        </p:spPr>
        <p:txBody>
          <a:bodyPr/>
          <a:lstStyle/>
          <a:p>
            <a:r>
              <a:rPr lang="en-US" sz="2400" dirty="0"/>
              <a:t>The DSO monitoring goal encourages additional monitoring (over and above regulatory), focused on “finding bad water.”  The additional monitoring relatively inexpensive (disinfectant residual).</a:t>
            </a:r>
          </a:p>
          <a:p>
            <a:r>
              <a:rPr lang="en-US" sz="2400" dirty="0"/>
              <a:t>The chloramine monitoring goals would require additional analyses (ammonia, monochloramine and nitrite) that are considered strategic and are required in some states.</a:t>
            </a:r>
          </a:p>
        </p:txBody>
      </p:sp>
      <p:sp>
        <p:nvSpPr>
          <p:cNvPr id="5" name="Rectangle 4">
            <a:extLst>
              <a:ext uri="{FF2B5EF4-FFF2-40B4-BE49-F238E27FC236}">
                <a16:creationId xmlns:a16="http://schemas.microsoft.com/office/drawing/2014/main" id="{909642E5-EBCC-48C6-B2C0-D0C13495F32A}"/>
              </a:ext>
            </a:extLst>
          </p:cNvPr>
          <p:cNvSpPr/>
          <p:nvPr/>
        </p:nvSpPr>
        <p:spPr>
          <a:xfrm>
            <a:off x="15551" y="76200"/>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2AF4E6-D3AB-4254-A915-C62CD4FB21F3}"/>
              </a:ext>
            </a:extLst>
          </p:cNvPr>
          <p:cNvPicPr>
            <a:picLocks noChangeAspect="1"/>
          </p:cNvPicPr>
          <p:nvPr/>
        </p:nvPicPr>
        <p:blipFill>
          <a:blip r:embed="rId3"/>
          <a:stretch>
            <a:fillRect/>
          </a:stretch>
        </p:blipFill>
        <p:spPr>
          <a:xfrm>
            <a:off x="0" y="588604"/>
            <a:ext cx="9144000" cy="3181594"/>
          </a:xfrm>
          <a:prstGeom prst="rect">
            <a:avLst/>
          </a:prstGeom>
        </p:spPr>
      </p:pic>
      <p:sp>
        <p:nvSpPr>
          <p:cNvPr id="7" name="Rectangle 6">
            <a:extLst>
              <a:ext uri="{FF2B5EF4-FFF2-40B4-BE49-F238E27FC236}">
                <a16:creationId xmlns:a16="http://schemas.microsoft.com/office/drawing/2014/main" id="{14C0E94B-51B5-4370-A684-DAFF69944379}"/>
              </a:ext>
            </a:extLst>
          </p:cNvPr>
          <p:cNvSpPr/>
          <p:nvPr/>
        </p:nvSpPr>
        <p:spPr>
          <a:xfrm>
            <a:off x="2819400" y="1274404"/>
            <a:ext cx="4724400" cy="685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009FEA-A2DE-4436-92EB-3469E50552F5}"/>
              </a:ext>
            </a:extLst>
          </p:cNvPr>
          <p:cNvSpPr/>
          <p:nvPr/>
        </p:nvSpPr>
        <p:spPr>
          <a:xfrm>
            <a:off x="2760306" y="2124412"/>
            <a:ext cx="4859694" cy="1152187"/>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047E73-9E9D-4228-A21C-DF3B23DA4145}"/>
              </a:ext>
            </a:extLst>
          </p:cNvPr>
          <p:cNvSpPr/>
          <p:nvPr/>
        </p:nvSpPr>
        <p:spPr>
          <a:xfrm>
            <a:off x="-1772" y="739302"/>
            <a:ext cx="763772" cy="3030896"/>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0602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199DE6-F80B-45EA-AC25-66A2781D45F0}"/>
              </a:ext>
            </a:extLst>
          </p:cNvPr>
          <p:cNvSpPr>
            <a:spLocks noGrp="1"/>
          </p:cNvSpPr>
          <p:nvPr>
            <p:ph type="body" sz="quarter" idx="10"/>
          </p:nvPr>
        </p:nvSpPr>
        <p:spPr>
          <a:xfrm>
            <a:off x="363894" y="4019271"/>
            <a:ext cx="8382000" cy="2326791"/>
          </a:xfrm>
        </p:spPr>
        <p:txBody>
          <a:bodyPr/>
          <a:lstStyle/>
          <a:p>
            <a:r>
              <a:rPr lang="en-US" dirty="0"/>
              <a:t>Guidelines are considered “strategic” but not “essential”.  For example, you could have a storage tank turnover time &gt;5 days and still meet the distribution system performance goals for disinfectant residual and DBPs, but it would be difficult and unlikely.</a:t>
            </a:r>
          </a:p>
        </p:txBody>
      </p:sp>
      <p:pic>
        <p:nvPicPr>
          <p:cNvPr id="4" name="Picture 3">
            <a:extLst>
              <a:ext uri="{FF2B5EF4-FFF2-40B4-BE49-F238E27FC236}">
                <a16:creationId xmlns:a16="http://schemas.microsoft.com/office/drawing/2014/main" id="{1F9E9862-9193-4E1D-96FE-34CB51A5B036}"/>
              </a:ext>
            </a:extLst>
          </p:cNvPr>
          <p:cNvPicPr>
            <a:picLocks noChangeAspect="1"/>
          </p:cNvPicPr>
          <p:nvPr/>
        </p:nvPicPr>
        <p:blipFill>
          <a:blip r:embed="rId2"/>
          <a:stretch>
            <a:fillRect/>
          </a:stretch>
        </p:blipFill>
        <p:spPr>
          <a:xfrm>
            <a:off x="0" y="1043457"/>
            <a:ext cx="9144000" cy="2697726"/>
          </a:xfrm>
          <a:prstGeom prst="rect">
            <a:avLst/>
          </a:prstGeom>
        </p:spPr>
      </p:pic>
      <p:pic>
        <p:nvPicPr>
          <p:cNvPr id="7" name="Picture 6">
            <a:extLst>
              <a:ext uri="{FF2B5EF4-FFF2-40B4-BE49-F238E27FC236}">
                <a16:creationId xmlns:a16="http://schemas.microsoft.com/office/drawing/2014/main" id="{6FB97C0D-201F-4F6B-A06D-BE5107F75C42}"/>
              </a:ext>
            </a:extLst>
          </p:cNvPr>
          <p:cNvPicPr>
            <a:picLocks noChangeAspect="1"/>
          </p:cNvPicPr>
          <p:nvPr/>
        </p:nvPicPr>
        <p:blipFill>
          <a:blip r:embed="rId3"/>
          <a:stretch>
            <a:fillRect/>
          </a:stretch>
        </p:blipFill>
        <p:spPr>
          <a:xfrm>
            <a:off x="-34212" y="490392"/>
            <a:ext cx="9178212" cy="553065"/>
          </a:xfrm>
          <a:prstGeom prst="rect">
            <a:avLst/>
          </a:prstGeom>
        </p:spPr>
      </p:pic>
      <p:sp>
        <p:nvSpPr>
          <p:cNvPr id="5" name="Rectangle 4">
            <a:extLst>
              <a:ext uri="{FF2B5EF4-FFF2-40B4-BE49-F238E27FC236}">
                <a16:creationId xmlns:a16="http://schemas.microsoft.com/office/drawing/2014/main" id="{909642E5-EBCC-48C6-B2C0-D0C13495F32A}"/>
              </a:ext>
            </a:extLst>
          </p:cNvPr>
          <p:cNvSpPr/>
          <p:nvPr/>
        </p:nvSpPr>
        <p:spPr>
          <a:xfrm>
            <a:off x="-9331" y="465234"/>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29A095-65C6-417C-B53D-041FDB9B302E}"/>
              </a:ext>
            </a:extLst>
          </p:cNvPr>
          <p:cNvSpPr/>
          <p:nvPr/>
        </p:nvSpPr>
        <p:spPr>
          <a:xfrm>
            <a:off x="762000" y="2392320"/>
            <a:ext cx="1295400" cy="126528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7908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AF20-390E-4F39-B8CA-B9EE5D77C5AA}"/>
              </a:ext>
            </a:extLst>
          </p:cNvPr>
          <p:cNvSpPr>
            <a:spLocks noGrp="1"/>
          </p:cNvSpPr>
          <p:nvPr>
            <p:ph type="title"/>
          </p:nvPr>
        </p:nvSpPr>
        <p:spPr>
          <a:xfrm>
            <a:off x="381000" y="230188"/>
            <a:ext cx="8382000" cy="609398"/>
          </a:xfrm>
        </p:spPr>
        <p:txBody>
          <a:bodyPr/>
          <a:lstStyle/>
          <a:p>
            <a:r>
              <a:rPr lang="en-US" dirty="0"/>
              <a:t>Summary</a:t>
            </a:r>
          </a:p>
        </p:txBody>
      </p:sp>
      <p:sp>
        <p:nvSpPr>
          <p:cNvPr id="4" name="Content Placeholder 3">
            <a:extLst>
              <a:ext uri="{FF2B5EF4-FFF2-40B4-BE49-F238E27FC236}">
                <a16:creationId xmlns:a16="http://schemas.microsoft.com/office/drawing/2014/main" id="{C17BE962-113D-49F0-B38F-AA041A3E5934}"/>
              </a:ext>
            </a:extLst>
          </p:cNvPr>
          <p:cNvSpPr>
            <a:spLocks noGrp="1"/>
          </p:cNvSpPr>
          <p:nvPr>
            <p:ph sz="half" idx="1"/>
          </p:nvPr>
        </p:nvSpPr>
        <p:spPr>
          <a:xfrm>
            <a:off x="390332" y="1676400"/>
            <a:ext cx="8525068" cy="4524315"/>
          </a:xfrm>
        </p:spPr>
        <p:txBody>
          <a:bodyPr/>
          <a:lstStyle/>
          <a:p>
            <a:r>
              <a:rPr lang="en-US" dirty="0"/>
              <a:t>Optimization goals were established to enhance public health protection using the multiple barrier approach.</a:t>
            </a:r>
          </a:p>
          <a:p>
            <a:r>
              <a:rPr lang="en-US" dirty="0"/>
              <a:t>Adoption of AWOP goals by the National Optimization Leadership Team has always involved input from, and field testing by the AWOP network.</a:t>
            </a:r>
          </a:p>
          <a:p>
            <a:r>
              <a:rPr lang="en-US" dirty="0"/>
              <a:t>Measuring performance against the goals helps PWSS programs assess relative risks associated with specific water quality objectives.</a:t>
            </a:r>
          </a:p>
          <a:p>
            <a:r>
              <a:rPr lang="en-US" dirty="0"/>
              <a:t>Adoption of optimization goals by water utilities helps establish a culture of continuous improvement and data-based decision making.</a:t>
            </a:r>
          </a:p>
        </p:txBody>
      </p:sp>
    </p:spTree>
    <p:extLst>
      <p:ext uri="{BB962C8B-B14F-4D97-AF65-F5344CB8AC3E}">
        <p14:creationId xmlns:p14="http://schemas.microsoft.com/office/powerpoint/2010/main" val="9072395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53E4-EC58-467C-BF64-1C8DB7485315}"/>
              </a:ext>
            </a:extLst>
          </p:cNvPr>
          <p:cNvSpPr>
            <a:spLocks noGrp="1"/>
          </p:cNvSpPr>
          <p:nvPr>
            <p:ph type="title"/>
          </p:nvPr>
        </p:nvSpPr>
        <p:spPr>
          <a:xfrm>
            <a:off x="381000" y="228600"/>
            <a:ext cx="8382000" cy="609398"/>
          </a:xfrm>
        </p:spPr>
        <p:txBody>
          <a:bodyPr/>
          <a:lstStyle/>
          <a:p>
            <a:r>
              <a:rPr lang="en-US" dirty="0"/>
              <a:t>Background</a:t>
            </a:r>
          </a:p>
        </p:txBody>
      </p:sp>
      <p:sp>
        <p:nvSpPr>
          <p:cNvPr id="3" name="Content Placeholder 2">
            <a:extLst>
              <a:ext uri="{FF2B5EF4-FFF2-40B4-BE49-F238E27FC236}">
                <a16:creationId xmlns:a16="http://schemas.microsoft.com/office/drawing/2014/main" id="{D3B29AFC-3FE1-40E3-A59B-667BE6B42D1D}"/>
              </a:ext>
            </a:extLst>
          </p:cNvPr>
          <p:cNvSpPr>
            <a:spLocks noGrp="1"/>
          </p:cNvSpPr>
          <p:nvPr>
            <p:ph idx="1"/>
          </p:nvPr>
        </p:nvSpPr>
        <p:spPr>
          <a:xfrm>
            <a:off x="304800" y="1447800"/>
            <a:ext cx="8382000" cy="4616648"/>
          </a:xfrm>
        </p:spPr>
        <p:txBody>
          <a:bodyPr/>
          <a:lstStyle/>
          <a:p>
            <a:r>
              <a:rPr lang="en-US" sz="2800" dirty="0"/>
              <a:t>Measuring performance against optimization goals is basic AWOP activity.  </a:t>
            </a:r>
            <a:r>
              <a:rPr lang="en-US" dirty="0"/>
              <a:t>In this session we will summarize the goals and summarize the basis for each.</a:t>
            </a:r>
            <a:endParaRPr lang="en-US" sz="2800" dirty="0"/>
          </a:p>
          <a:p>
            <a:r>
              <a:rPr lang="en-US" dirty="0"/>
              <a:t>Meeting optimization goals is a proactive approach to regulatory compliance</a:t>
            </a:r>
          </a:p>
          <a:p>
            <a:pPr lvl="1"/>
            <a:r>
              <a:rPr lang="en-US" dirty="0"/>
              <a:t>Optimization goals are not required but encouraging optimization has the following benefits</a:t>
            </a:r>
          </a:p>
          <a:p>
            <a:pPr lvl="2"/>
            <a:r>
              <a:rPr lang="en-US" dirty="0"/>
              <a:t>Additional public health protection in some cases</a:t>
            </a:r>
          </a:p>
          <a:p>
            <a:pPr lvl="2"/>
            <a:r>
              <a:rPr lang="en-US" dirty="0"/>
              <a:t>Additional operational safety factor to assure water quality objectives are met </a:t>
            </a:r>
          </a:p>
        </p:txBody>
      </p:sp>
    </p:spTree>
    <p:extLst>
      <p:ext uri="{BB962C8B-B14F-4D97-AF65-F5344CB8AC3E}">
        <p14:creationId xmlns:p14="http://schemas.microsoft.com/office/powerpoint/2010/main" val="22719804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E6F0-A957-4A91-8B44-4ED8A6A5AD92}"/>
              </a:ext>
            </a:extLst>
          </p:cNvPr>
          <p:cNvSpPr>
            <a:spLocks noGrp="1"/>
          </p:cNvSpPr>
          <p:nvPr>
            <p:ph type="title"/>
          </p:nvPr>
        </p:nvSpPr>
        <p:spPr/>
        <p:txBody>
          <a:bodyPr/>
          <a:lstStyle/>
          <a:p>
            <a:r>
              <a:rPr lang="en-US" dirty="0"/>
              <a:t>Goal Development Process</a:t>
            </a:r>
          </a:p>
        </p:txBody>
      </p:sp>
      <p:sp>
        <p:nvSpPr>
          <p:cNvPr id="5" name="Rectangle 4">
            <a:extLst>
              <a:ext uri="{FF2B5EF4-FFF2-40B4-BE49-F238E27FC236}">
                <a16:creationId xmlns:a16="http://schemas.microsoft.com/office/drawing/2014/main" id="{E5167106-985D-4004-8034-4F394AAF292F}"/>
              </a:ext>
            </a:extLst>
          </p:cNvPr>
          <p:cNvSpPr/>
          <p:nvPr/>
        </p:nvSpPr>
        <p:spPr>
          <a:xfrm>
            <a:off x="3048000" y="1447800"/>
            <a:ext cx="5867400" cy="10225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rPr>
              <a:t>Develop proposed goal based on experiences and research</a:t>
            </a:r>
          </a:p>
        </p:txBody>
      </p:sp>
      <p:sp>
        <p:nvSpPr>
          <p:cNvPr id="6" name="Arrow: Right 5">
            <a:extLst>
              <a:ext uri="{FF2B5EF4-FFF2-40B4-BE49-F238E27FC236}">
                <a16:creationId xmlns:a16="http://schemas.microsoft.com/office/drawing/2014/main" id="{566994C7-37AA-4636-87C3-88057827D6C8}"/>
              </a:ext>
            </a:extLst>
          </p:cNvPr>
          <p:cNvSpPr/>
          <p:nvPr/>
        </p:nvSpPr>
        <p:spPr bwMode="auto">
          <a:xfrm rot="5400000">
            <a:off x="5254256" y="2584655"/>
            <a:ext cx="990600" cy="762000"/>
          </a:xfrm>
          <a:prstGeom prst="rightArrow">
            <a:avLst/>
          </a:prstGeom>
          <a:solidFill>
            <a:schemeClr val="tx2">
              <a:lumMod val="9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a:extLst>
              <a:ext uri="{FF2B5EF4-FFF2-40B4-BE49-F238E27FC236}">
                <a16:creationId xmlns:a16="http://schemas.microsoft.com/office/drawing/2014/main" id="{7F646708-E376-45B4-84DE-D750044587A0}"/>
              </a:ext>
            </a:extLst>
          </p:cNvPr>
          <p:cNvSpPr/>
          <p:nvPr/>
        </p:nvSpPr>
        <p:spPr>
          <a:xfrm>
            <a:off x="3062177" y="3460955"/>
            <a:ext cx="5867400" cy="10225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rPr>
              <a:t>Demonstrate the effectiveness and implementation of the proposed goal at plants/utilities</a:t>
            </a:r>
          </a:p>
        </p:txBody>
      </p:sp>
      <p:sp>
        <p:nvSpPr>
          <p:cNvPr id="8" name="Arrow: Right 7">
            <a:extLst>
              <a:ext uri="{FF2B5EF4-FFF2-40B4-BE49-F238E27FC236}">
                <a16:creationId xmlns:a16="http://schemas.microsoft.com/office/drawing/2014/main" id="{C58C01E5-053E-4C8B-9126-F805FEF21AC0}"/>
              </a:ext>
            </a:extLst>
          </p:cNvPr>
          <p:cNvSpPr/>
          <p:nvPr/>
        </p:nvSpPr>
        <p:spPr bwMode="auto">
          <a:xfrm rot="5400000">
            <a:off x="5281724" y="4607614"/>
            <a:ext cx="990600" cy="762000"/>
          </a:xfrm>
          <a:prstGeom prst="rightArrow">
            <a:avLst/>
          </a:prstGeom>
          <a:solidFill>
            <a:schemeClr val="tx2">
              <a:lumMod val="9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a:extLst>
              <a:ext uri="{FF2B5EF4-FFF2-40B4-BE49-F238E27FC236}">
                <a16:creationId xmlns:a16="http://schemas.microsoft.com/office/drawing/2014/main" id="{F8C2BC21-930F-4BB5-91F7-250FAC9226A7}"/>
              </a:ext>
            </a:extLst>
          </p:cNvPr>
          <p:cNvSpPr/>
          <p:nvPr/>
        </p:nvSpPr>
        <p:spPr>
          <a:xfrm>
            <a:off x="3048000" y="5493718"/>
            <a:ext cx="5867400" cy="10225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rPr>
              <a:t>Finalize the goal</a:t>
            </a:r>
          </a:p>
        </p:txBody>
      </p:sp>
    </p:spTree>
    <p:extLst>
      <p:ext uri="{BB962C8B-B14F-4D97-AF65-F5344CB8AC3E}">
        <p14:creationId xmlns:p14="http://schemas.microsoft.com/office/powerpoint/2010/main" val="8430377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5B7843-DB1D-4CB9-ADD6-5E12F69A2B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506540"/>
            <a:ext cx="3733800" cy="3733800"/>
          </a:xfrm>
          <a:prstGeom prst="rect">
            <a:avLst/>
          </a:prstGeom>
        </p:spPr>
      </p:pic>
      <p:sp>
        <p:nvSpPr>
          <p:cNvPr id="2" name="Title 1">
            <a:extLst>
              <a:ext uri="{FF2B5EF4-FFF2-40B4-BE49-F238E27FC236}">
                <a16:creationId xmlns:a16="http://schemas.microsoft.com/office/drawing/2014/main" id="{8B5853E4-EC58-467C-BF64-1C8DB7485315}"/>
              </a:ext>
            </a:extLst>
          </p:cNvPr>
          <p:cNvSpPr>
            <a:spLocks noGrp="1"/>
          </p:cNvSpPr>
          <p:nvPr>
            <p:ph type="title"/>
          </p:nvPr>
        </p:nvSpPr>
        <p:spPr>
          <a:xfrm>
            <a:off x="381000" y="613033"/>
            <a:ext cx="8382000" cy="1828193"/>
          </a:xfrm>
        </p:spPr>
        <p:txBody>
          <a:bodyPr/>
          <a:lstStyle/>
          <a:p>
            <a:r>
              <a:rPr lang="en-US" dirty="0"/>
              <a:t>For a Comprehensive Table of Optimization Goals, See the Resource Table</a:t>
            </a:r>
          </a:p>
        </p:txBody>
      </p:sp>
      <p:pic>
        <p:nvPicPr>
          <p:cNvPr id="4" name="Picture 3" descr="A person posing for the camera&#10;&#10;Description automatically generated">
            <a:extLst>
              <a:ext uri="{FF2B5EF4-FFF2-40B4-BE49-F238E27FC236}">
                <a16:creationId xmlns:a16="http://schemas.microsoft.com/office/drawing/2014/main" id="{59791ADC-904B-4985-A26E-9EAF3C67D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06" t="5963" r="11485" b="50000"/>
          <a:stretch/>
        </p:blipFill>
        <p:spPr>
          <a:xfrm>
            <a:off x="3505200" y="2895600"/>
            <a:ext cx="609600" cy="914399"/>
          </a:xfrm>
          <a:prstGeom prst="rect">
            <a:avLst/>
          </a:prstGeom>
        </p:spPr>
      </p:pic>
      <p:sp>
        <p:nvSpPr>
          <p:cNvPr id="7" name="Rectangle 6">
            <a:extLst>
              <a:ext uri="{FF2B5EF4-FFF2-40B4-BE49-F238E27FC236}">
                <a16:creationId xmlns:a16="http://schemas.microsoft.com/office/drawing/2014/main" id="{841AD7BF-D493-436E-969C-F010604FB4F2}"/>
              </a:ext>
            </a:extLst>
          </p:cNvPr>
          <p:cNvSpPr/>
          <p:nvPr/>
        </p:nvSpPr>
        <p:spPr bwMode="auto">
          <a:xfrm>
            <a:off x="4267200" y="4387436"/>
            <a:ext cx="1676400" cy="641764"/>
          </a:xfrm>
          <a:prstGeom prst="rect">
            <a:avLst/>
          </a:prstGeom>
          <a:gradFill>
            <a:gsLst>
              <a:gs pos="3000">
                <a:schemeClr val="tx2">
                  <a:lumMod val="75000"/>
                </a:schemeClr>
              </a:gs>
              <a:gs pos="78000">
                <a:schemeClr val="tx2">
                  <a:lumMod val="5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1"/>
                </a:solidFill>
                <a:effectLst>
                  <a:outerShdw blurRad="38100" dist="38100" dir="2700000" algn="tl">
                    <a:srgbClr val="000000">
                      <a:alpha val="43137"/>
                    </a:srgbClr>
                  </a:outerShdw>
                </a:effectLst>
                <a:latin typeface="Segoe" pitchFamily="34" charset="0"/>
              </a:rPr>
              <a:t>Resource Table</a:t>
            </a:r>
          </a:p>
        </p:txBody>
      </p:sp>
    </p:spTree>
    <p:extLst>
      <p:ext uri="{BB962C8B-B14F-4D97-AF65-F5344CB8AC3E}">
        <p14:creationId xmlns:p14="http://schemas.microsoft.com/office/powerpoint/2010/main" val="36660716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7B1531-AFF5-42B1-8714-945AE2ED92D0}"/>
              </a:ext>
            </a:extLst>
          </p:cNvPr>
          <p:cNvPicPr>
            <a:picLocks noChangeAspect="1"/>
          </p:cNvPicPr>
          <p:nvPr/>
        </p:nvPicPr>
        <p:blipFill>
          <a:blip r:embed="rId2"/>
          <a:stretch>
            <a:fillRect/>
          </a:stretch>
        </p:blipFill>
        <p:spPr>
          <a:xfrm>
            <a:off x="149962" y="152400"/>
            <a:ext cx="8844075" cy="3657600"/>
          </a:xfrm>
          <a:prstGeom prst="rect">
            <a:avLst/>
          </a:prstGeom>
        </p:spPr>
      </p:pic>
      <p:sp>
        <p:nvSpPr>
          <p:cNvPr id="12" name="Text Placeholder 11">
            <a:extLst>
              <a:ext uri="{FF2B5EF4-FFF2-40B4-BE49-F238E27FC236}">
                <a16:creationId xmlns:a16="http://schemas.microsoft.com/office/drawing/2014/main" id="{EDF321E0-F6B0-4EB5-BB52-C3FC6B661FF9}"/>
              </a:ext>
            </a:extLst>
          </p:cNvPr>
          <p:cNvSpPr>
            <a:spLocks noGrp="1"/>
          </p:cNvSpPr>
          <p:nvPr>
            <p:ph type="body" sz="quarter" idx="10"/>
          </p:nvPr>
        </p:nvSpPr>
        <p:spPr>
          <a:xfrm>
            <a:off x="381000" y="4191000"/>
            <a:ext cx="8382000" cy="1551194"/>
          </a:xfrm>
        </p:spPr>
        <p:txBody>
          <a:bodyPr/>
          <a:lstStyle/>
          <a:p>
            <a:r>
              <a:rPr lang="en-US" dirty="0"/>
              <a:t>We have monitoring &amp; Operating goals as well as performance goals for each category.  The monitoring goals for conventional SWT establish a multiple barrier approach to optimizing the reduction of pathogens.</a:t>
            </a:r>
          </a:p>
        </p:txBody>
      </p:sp>
      <p:sp>
        <p:nvSpPr>
          <p:cNvPr id="14" name="Rectangle 13">
            <a:extLst>
              <a:ext uri="{FF2B5EF4-FFF2-40B4-BE49-F238E27FC236}">
                <a16:creationId xmlns:a16="http://schemas.microsoft.com/office/drawing/2014/main" id="{B872F2A5-B7AB-4D8B-889C-607CFFE80FD3}"/>
              </a:ext>
            </a:extLst>
          </p:cNvPr>
          <p:cNvSpPr/>
          <p:nvPr/>
        </p:nvSpPr>
        <p:spPr>
          <a:xfrm>
            <a:off x="381000" y="890900"/>
            <a:ext cx="3581400" cy="2521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870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6D79-BA99-4CDF-A32A-7339352A21FE}"/>
              </a:ext>
            </a:extLst>
          </p:cNvPr>
          <p:cNvSpPr>
            <a:spLocks noGrp="1"/>
          </p:cNvSpPr>
          <p:nvPr>
            <p:ph type="title"/>
          </p:nvPr>
        </p:nvSpPr>
        <p:spPr>
          <a:xfrm>
            <a:off x="368008" y="338579"/>
            <a:ext cx="8382000" cy="1495794"/>
          </a:xfrm>
        </p:spPr>
        <p:txBody>
          <a:bodyPr/>
          <a:lstStyle/>
          <a:p>
            <a:r>
              <a:rPr lang="en-US" sz="3600" dirty="0"/>
              <a:t>Water Quality Objective:  Reduce Risk from Pathogens Through Conventional Surface Water Treatment</a:t>
            </a:r>
          </a:p>
        </p:txBody>
      </p:sp>
      <p:grpSp>
        <p:nvGrpSpPr>
          <p:cNvPr id="5" name="Group 4" title="Disinfection diagram">
            <a:extLst>
              <a:ext uri="{FF2B5EF4-FFF2-40B4-BE49-F238E27FC236}">
                <a16:creationId xmlns:a16="http://schemas.microsoft.com/office/drawing/2014/main" id="{50A0D0E4-A0CF-48D1-9903-0F2CB3806F24}"/>
              </a:ext>
            </a:extLst>
          </p:cNvPr>
          <p:cNvGrpSpPr/>
          <p:nvPr/>
        </p:nvGrpSpPr>
        <p:grpSpPr>
          <a:xfrm>
            <a:off x="368008" y="2133600"/>
            <a:ext cx="8610600" cy="2590800"/>
            <a:chOff x="152400" y="3733800"/>
            <a:chExt cx="8610600" cy="2590800"/>
          </a:xfrm>
        </p:grpSpPr>
        <p:sp>
          <p:nvSpPr>
            <p:cNvPr id="6" name="Freeform 4">
              <a:extLst>
                <a:ext uri="{FF2B5EF4-FFF2-40B4-BE49-F238E27FC236}">
                  <a16:creationId xmlns:a16="http://schemas.microsoft.com/office/drawing/2014/main" id="{9ABE70E3-F11B-46B5-B13C-F44DEA21F803}"/>
                </a:ext>
              </a:extLst>
            </p:cNvPr>
            <p:cNvSpPr>
              <a:spLocks/>
            </p:cNvSpPr>
            <p:nvPr/>
          </p:nvSpPr>
          <p:spPr bwMode="auto">
            <a:xfrm>
              <a:off x="4878449" y="3814763"/>
              <a:ext cx="747713" cy="611187"/>
            </a:xfrm>
            <a:custGeom>
              <a:avLst/>
              <a:gdLst>
                <a:gd name="T0" fmla="*/ 2147483647 w 849"/>
                <a:gd name="T1" fmla="*/ 0 h 700"/>
                <a:gd name="T2" fmla="*/ 0 w 849"/>
                <a:gd name="T3" fmla="*/ 2147483647 h 700"/>
                <a:gd name="T4" fmla="*/ 2147483647 w 849"/>
                <a:gd name="T5" fmla="*/ 2147483647 h 700"/>
                <a:gd name="T6" fmla="*/ 2147483647 w 849"/>
                <a:gd name="T7" fmla="*/ 2147483647 h 700"/>
                <a:gd name="T8" fmla="*/ 2147483647 w 849"/>
                <a:gd name="T9" fmla="*/ 2147483647 h 700"/>
                <a:gd name="T10" fmla="*/ 2147483647 w 849"/>
                <a:gd name="T11" fmla="*/ 0 h 700"/>
                <a:gd name="T12" fmla="*/ 2147483647 w 849"/>
                <a:gd name="T13" fmla="*/ 0 h 700"/>
                <a:gd name="T14" fmla="*/ 0 60000 65536"/>
                <a:gd name="T15" fmla="*/ 0 60000 65536"/>
                <a:gd name="T16" fmla="*/ 0 60000 65536"/>
                <a:gd name="T17" fmla="*/ 0 60000 65536"/>
                <a:gd name="T18" fmla="*/ 0 60000 65536"/>
                <a:gd name="T19" fmla="*/ 0 60000 65536"/>
                <a:gd name="T20" fmla="*/ 0 60000 65536"/>
                <a:gd name="T21" fmla="*/ 0 w 849"/>
                <a:gd name="T22" fmla="*/ 0 h 700"/>
                <a:gd name="T23" fmla="*/ 849 w 849"/>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9" h="700">
                  <a:moveTo>
                    <a:pt x="213" y="0"/>
                  </a:moveTo>
                  <a:lnTo>
                    <a:pt x="0" y="351"/>
                  </a:lnTo>
                  <a:lnTo>
                    <a:pt x="213" y="700"/>
                  </a:lnTo>
                  <a:lnTo>
                    <a:pt x="638" y="700"/>
                  </a:lnTo>
                  <a:lnTo>
                    <a:pt x="849" y="351"/>
                  </a:lnTo>
                  <a:lnTo>
                    <a:pt x="638" y="0"/>
                  </a:lnTo>
                  <a:lnTo>
                    <a:pt x="213" y="0"/>
                  </a:lnTo>
                </a:path>
              </a:pathLst>
            </a:custGeom>
            <a:solidFill>
              <a:srgbClr val="FFFF99"/>
            </a:solidFill>
            <a:ln w="11176">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Freeform 5">
              <a:extLst>
                <a:ext uri="{FF2B5EF4-FFF2-40B4-BE49-F238E27FC236}">
                  <a16:creationId xmlns:a16="http://schemas.microsoft.com/office/drawing/2014/main" id="{70BF5097-D690-420E-AFB5-2BDA8F51DFDF}"/>
                </a:ext>
              </a:extLst>
            </p:cNvPr>
            <p:cNvSpPr>
              <a:spLocks/>
            </p:cNvSpPr>
            <p:nvPr/>
          </p:nvSpPr>
          <p:spPr bwMode="auto">
            <a:xfrm>
              <a:off x="3584575" y="3733800"/>
              <a:ext cx="674688" cy="554038"/>
            </a:xfrm>
            <a:custGeom>
              <a:avLst/>
              <a:gdLst>
                <a:gd name="T0" fmla="*/ 2147483647 w 849"/>
                <a:gd name="T1" fmla="*/ 0 h 699"/>
                <a:gd name="T2" fmla="*/ 0 w 849"/>
                <a:gd name="T3" fmla="*/ 2147483647 h 699"/>
                <a:gd name="T4" fmla="*/ 2147483647 w 849"/>
                <a:gd name="T5" fmla="*/ 2147483647 h 699"/>
                <a:gd name="T6" fmla="*/ 2147483647 w 849"/>
                <a:gd name="T7" fmla="*/ 2147483647 h 699"/>
                <a:gd name="T8" fmla="*/ 2147483647 w 849"/>
                <a:gd name="T9" fmla="*/ 2147483647 h 699"/>
                <a:gd name="T10" fmla="*/ 2147483647 w 849"/>
                <a:gd name="T11" fmla="*/ 0 h 699"/>
                <a:gd name="T12" fmla="*/ 2147483647 w 849"/>
                <a:gd name="T13" fmla="*/ 0 h 699"/>
                <a:gd name="T14" fmla="*/ 0 60000 65536"/>
                <a:gd name="T15" fmla="*/ 0 60000 65536"/>
                <a:gd name="T16" fmla="*/ 0 60000 65536"/>
                <a:gd name="T17" fmla="*/ 0 60000 65536"/>
                <a:gd name="T18" fmla="*/ 0 60000 65536"/>
                <a:gd name="T19" fmla="*/ 0 60000 65536"/>
                <a:gd name="T20" fmla="*/ 0 60000 65536"/>
                <a:gd name="T21" fmla="*/ 0 w 849"/>
                <a:gd name="T22" fmla="*/ 0 h 699"/>
                <a:gd name="T23" fmla="*/ 849 w 849"/>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9" h="699">
                  <a:moveTo>
                    <a:pt x="213" y="0"/>
                  </a:moveTo>
                  <a:lnTo>
                    <a:pt x="0" y="350"/>
                  </a:lnTo>
                  <a:lnTo>
                    <a:pt x="213" y="699"/>
                  </a:lnTo>
                  <a:lnTo>
                    <a:pt x="638" y="699"/>
                  </a:lnTo>
                  <a:lnTo>
                    <a:pt x="849" y="350"/>
                  </a:lnTo>
                  <a:lnTo>
                    <a:pt x="638" y="0"/>
                  </a:lnTo>
                  <a:lnTo>
                    <a:pt x="213" y="0"/>
                  </a:lnTo>
                </a:path>
              </a:pathLst>
            </a:custGeom>
            <a:solidFill>
              <a:srgbClr val="FFFF99"/>
            </a:solidFill>
            <a:ln w="11176">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reeform 6">
              <a:extLst>
                <a:ext uri="{FF2B5EF4-FFF2-40B4-BE49-F238E27FC236}">
                  <a16:creationId xmlns:a16="http://schemas.microsoft.com/office/drawing/2014/main" id="{71145BCF-C2CB-464D-BDC5-362DDE717AF0}"/>
                </a:ext>
              </a:extLst>
            </p:cNvPr>
            <p:cNvSpPr>
              <a:spLocks/>
            </p:cNvSpPr>
            <p:nvPr/>
          </p:nvSpPr>
          <p:spPr bwMode="auto">
            <a:xfrm>
              <a:off x="6435725" y="4084638"/>
              <a:ext cx="815975" cy="661987"/>
            </a:xfrm>
            <a:custGeom>
              <a:avLst/>
              <a:gdLst>
                <a:gd name="T0" fmla="*/ 2147483647 w 850"/>
                <a:gd name="T1" fmla="*/ 0 h 700"/>
                <a:gd name="T2" fmla="*/ 0 w 850"/>
                <a:gd name="T3" fmla="*/ 2147483647 h 700"/>
                <a:gd name="T4" fmla="*/ 2147483647 w 850"/>
                <a:gd name="T5" fmla="*/ 2147483647 h 700"/>
                <a:gd name="T6" fmla="*/ 2147483647 w 850"/>
                <a:gd name="T7" fmla="*/ 2147483647 h 700"/>
                <a:gd name="T8" fmla="*/ 2147483647 w 850"/>
                <a:gd name="T9" fmla="*/ 2147483647 h 700"/>
                <a:gd name="T10" fmla="*/ 2147483647 w 850"/>
                <a:gd name="T11" fmla="*/ 0 h 700"/>
                <a:gd name="T12" fmla="*/ 2147483647 w 850"/>
                <a:gd name="T13" fmla="*/ 0 h 700"/>
                <a:gd name="T14" fmla="*/ 0 60000 65536"/>
                <a:gd name="T15" fmla="*/ 0 60000 65536"/>
                <a:gd name="T16" fmla="*/ 0 60000 65536"/>
                <a:gd name="T17" fmla="*/ 0 60000 65536"/>
                <a:gd name="T18" fmla="*/ 0 60000 65536"/>
                <a:gd name="T19" fmla="*/ 0 60000 65536"/>
                <a:gd name="T20" fmla="*/ 0 60000 65536"/>
                <a:gd name="T21" fmla="*/ 0 w 850"/>
                <a:gd name="T22" fmla="*/ 0 h 700"/>
                <a:gd name="T23" fmla="*/ 850 w 850"/>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0" h="700">
                  <a:moveTo>
                    <a:pt x="213" y="0"/>
                  </a:moveTo>
                  <a:lnTo>
                    <a:pt x="0" y="351"/>
                  </a:lnTo>
                  <a:lnTo>
                    <a:pt x="213" y="700"/>
                  </a:lnTo>
                  <a:lnTo>
                    <a:pt x="639" y="700"/>
                  </a:lnTo>
                  <a:lnTo>
                    <a:pt x="850" y="351"/>
                  </a:lnTo>
                  <a:lnTo>
                    <a:pt x="639" y="0"/>
                  </a:lnTo>
                  <a:lnTo>
                    <a:pt x="213" y="0"/>
                  </a:lnTo>
                </a:path>
              </a:pathLst>
            </a:custGeom>
            <a:solidFill>
              <a:srgbClr val="FFFF99"/>
            </a:solidFill>
            <a:ln w="11176">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ectangle 7">
              <a:extLst>
                <a:ext uri="{FF2B5EF4-FFF2-40B4-BE49-F238E27FC236}">
                  <a16:creationId xmlns:a16="http://schemas.microsoft.com/office/drawing/2014/main" id="{7B27B992-C7AE-4D39-9342-B3BC4D07A3A4}"/>
                </a:ext>
              </a:extLst>
            </p:cNvPr>
            <p:cNvSpPr>
              <a:spLocks noChangeArrowheads="1"/>
            </p:cNvSpPr>
            <p:nvPr/>
          </p:nvSpPr>
          <p:spPr bwMode="auto">
            <a:xfrm>
              <a:off x="4062413" y="4494213"/>
              <a:ext cx="1049337" cy="733425"/>
            </a:xfrm>
            <a:prstGeom prst="rect">
              <a:avLst/>
            </a:prstGeom>
            <a:solidFill>
              <a:srgbClr val="DDDDDD"/>
            </a:soli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oup 8">
              <a:extLst>
                <a:ext uri="{FF2B5EF4-FFF2-40B4-BE49-F238E27FC236}">
                  <a16:creationId xmlns:a16="http://schemas.microsoft.com/office/drawing/2014/main" id="{67FF4562-E66C-4D54-B64D-A0F5465BBB66}"/>
                </a:ext>
              </a:extLst>
            </p:cNvPr>
            <p:cNvGrpSpPr>
              <a:grpSpLocks/>
            </p:cNvGrpSpPr>
            <p:nvPr/>
          </p:nvGrpSpPr>
          <p:grpSpPr bwMode="auto">
            <a:xfrm>
              <a:off x="1473200" y="4519613"/>
              <a:ext cx="28575" cy="20637"/>
              <a:chOff x="979" y="1761"/>
              <a:chExt cx="18" cy="13"/>
            </a:xfrm>
          </p:grpSpPr>
          <p:sp>
            <p:nvSpPr>
              <p:cNvPr id="238" name="Freeform 9">
                <a:extLst>
                  <a:ext uri="{FF2B5EF4-FFF2-40B4-BE49-F238E27FC236}">
                    <a16:creationId xmlns:a16="http://schemas.microsoft.com/office/drawing/2014/main" id="{C017F167-A209-43E8-BF8A-59FE9F2F0A76}"/>
                  </a:ext>
                </a:extLst>
              </p:cNvPr>
              <p:cNvSpPr>
                <a:spLocks/>
              </p:cNvSpPr>
              <p:nvPr/>
            </p:nvSpPr>
            <p:spPr bwMode="auto">
              <a:xfrm>
                <a:off x="979" y="1761"/>
                <a:ext cx="18" cy="13"/>
              </a:xfrm>
              <a:custGeom>
                <a:avLst/>
                <a:gdLst>
                  <a:gd name="T0" fmla="*/ 0 w 37"/>
                  <a:gd name="T1" fmla="*/ 1 h 27"/>
                  <a:gd name="T2" fmla="*/ 1 w 37"/>
                  <a:gd name="T3" fmla="*/ 1 h 27"/>
                  <a:gd name="T4" fmla="*/ 2 w 37"/>
                  <a:gd name="T5" fmla="*/ 0 h 27"/>
                  <a:gd name="T6" fmla="*/ 0 w 37"/>
                  <a:gd name="T7" fmla="*/ 0 h 27"/>
                  <a:gd name="T8" fmla="*/ 0 w 37"/>
                  <a:gd name="T9" fmla="*/ 1 h 27"/>
                  <a:gd name="T10" fmla="*/ 0 60000 65536"/>
                  <a:gd name="T11" fmla="*/ 0 60000 65536"/>
                  <a:gd name="T12" fmla="*/ 0 60000 65536"/>
                  <a:gd name="T13" fmla="*/ 0 60000 65536"/>
                  <a:gd name="T14" fmla="*/ 0 60000 65536"/>
                  <a:gd name="T15" fmla="*/ 0 w 37"/>
                  <a:gd name="T16" fmla="*/ 0 h 27"/>
                  <a:gd name="T17" fmla="*/ 37 w 37"/>
                  <a:gd name="T18" fmla="*/ 27 h 27"/>
                </a:gdLst>
                <a:ahLst/>
                <a:cxnLst>
                  <a:cxn ang="T10">
                    <a:pos x="T0" y="T1"/>
                  </a:cxn>
                  <a:cxn ang="T11">
                    <a:pos x="T2" y="T3"/>
                  </a:cxn>
                  <a:cxn ang="T12">
                    <a:pos x="T4" y="T5"/>
                  </a:cxn>
                  <a:cxn ang="T13">
                    <a:pos x="T6" y="T7"/>
                  </a:cxn>
                  <a:cxn ang="T14">
                    <a:pos x="T8" y="T9"/>
                  </a:cxn>
                </a:cxnLst>
                <a:rect l="T15" t="T16" r="T17" b="T18"/>
                <a:pathLst>
                  <a:path w="37" h="27">
                    <a:moveTo>
                      <a:pt x="0" y="17"/>
                    </a:moveTo>
                    <a:lnTo>
                      <a:pt x="28" y="27"/>
                    </a:lnTo>
                    <a:lnTo>
                      <a:pt x="37" y="0"/>
                    </a:lnTo>
                    <a:lnTo>
                      <a:pt x="1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9" name="Freeform 10">
                <a:extLst>
                  <a:ext uri="{FF2B5EF4-FFF2-40B4-BE49-F238E27FC236}">
                    <a16:creationId xmlns:a16="http://schemas.microsoft.com/office/drawing/2014/main" id="{C97405B2-01BC-46FE-BA6D-86432699B539}"/>
                  </a:ext>
                </a:extLst>
              </p:cNvPr>
              <p:cNvSpPr>
                <a:spLocks/>
              </p:cNvSpPr>
              <p:nvPr/>
            </p:nvSpPr>
            <p:spPr bwMode="auto">
              <a:xfrm>
                <a:off x="979" y="1761"/>
                <a:ext cx="18" cy="13"/>
              </a:xfrm>
              <a:custGeom>
                <a:avLst/>
                <a:gdLst>
                  <a:gd name="T0" fmla="*/ 0 w 37"/>
                  <a:gd name="T1" fmla="*/ 1 h 27"/>
                  <a:gd name="T2" fmla="*/ 1 w 37"/>
                  <a:gd name="T3" fmla="*/ 1 h 27"/>
                  <a:gd name="T4" fmla="*/ 2 w 37"/>
                  <a:gd name="T5" fmla="*/ 0 h 27"/>
                  <a:gd name="T6" fmla="*/ 0 w 37"/>
                  <a:gd name="T7" fmla="*/ 0 h 27"/>
                  <a:gd name="T8" fmla="*/ 0 w 37"/>
                  <a:gd name="T9" fmla="*/ 1 h 27"/>
                  <a:gd name="T10" fmla="*/ 0 60000 65536"/>
                  <a:gd name="T11" fmla="*/ 0 60000 65536"/>
                  <a:gd name="T12" fmla="*/ 0 60000 65536"/>
                  <a:gd name="T13" fmla="*/ 0 60000 65536"/>
                  <a:gd name="T14" fmla="*/ 0 60000 65536"/>
                  <a:gd name="T15" fmla="*/ 0 w 37"/>
                  <a:gd name="T16" fmla="*/ 0 h 27"/>
                  <a:gd name="T17" fmla="*/ 37 w 37"/>
                  <a:gd name="T18" fmla="*/ 27 h 27"/>
                </a:gdLst>
                <a:ahLst/>
                <a:cxnLst>
                  <a:cxn ang="T10">
                    <a:pos x="T0" y="T1"/>
                  </a:cxn>
                  <a:cxn ang="T11">
                    <a:pos x="T2" y="T3"/>
                  </a:cxn>
                  <a:cxn ang="T12">
                    <a:pos x="T4" y="T5"/>
                  </a:cxn>
                  <a:cxn ang="T13">
                    <a:pos x="T6" y="T7"/>
                  </a:cxn>
                  <a:cxn ang="T14">
                    <a:pos x="T8" y="T9"/>
                  </a:cxn>
                </a:cxnLst>
                <a:rect l="T15" t="T16" r="T17" b="T18"/>
                <a:pathLst>
                  <a:path w="37" h="27">
                    <a:moveTo>
                      <a:pt x="0" y="17"/>
                    </a:moveTo>
                    <a:lnTo>
                      <a:pt x="28" y="27"/>
                    </a:lnTo>
                    <a:lnTo>
                      <a:pt x="37" y="0"/>
                    </a:lnTo>
                    <a:lnTo>
                      <a:pt x="10" y="0"/>
                    </a:lnTo>
                    <a:lnTo>
                      <a:pt x="0" y="1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9FAF53F1-009A-443D-B988-02E456BFD53A}"/>
                </a:ext>
              </a:extLst>
            </p:cNvPr>
            <p:cNvGrpSpPr>
              <a:grpSpLocks/>
            </p:cNvGrpSpPr>
            <p:nvPr/>
          </p:nvGrpSpPr>
          <p:grpSpPr bwMode="auto">
            <a:xfrm>
              <a:off x="1473200" y="4618038"/>
              <a:ext cx="28575" cy="20637"/>
              <a:chOff x="979" y="1823"/>
              <a:chExt cx="18" cy="13"/>
            </a:xfrm>
          </p:grpSpPr>
          <p:sp>
            <p:nvSpPr>
              <p:cNvPr id="236" name="Freeform 12">
                <a:extLst>
                  <a:ext uri="{FF2B5EF4-FFF2-40B4-BE49-F238E27FC236}">
                    <a16:creationId xmlns:a16="http://schemas.microsoft.com/office/drawing/2014/main" id="{3081671A-AAFF-4235-BC84-75B95A4CAC2C}"/>
                  </a:ext>
                </a:extLst>
              </p:cNvPr>
              <p:cNvSpPr>
                <a:spLocks/>
              </p:cNvSpPr>
              <p:nvPr/>
            </p:nvSpPr>
            <p:spPr bwMode="auto">
              <a:xfrm>
                <a:off x="979" y="1823"/>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7" name="Freeform 13">
                <a:extLst>
                  <a:ext uri="{FF2B5EF4-FFF2-40B4-BE49-F238E27FC236}">
                    <a16:creationId xmlns:a16="http://schemas.microsoft.com/office/drawing/2014/main" id="{5DDD2F67-F452-4D82-B6F2-B436398F4DDB}"/>
                  </a:ext>
                </a:extLst>
              </p:cNvPr>
              <p:cNvSpPr>
                <a:spLocks/>
              </p:cNvSpPr>
              <p:nvPr/>
            </p:nvSpPr>
            <p:spPr bwMode="auto">
              <a:xfrm>
                <a:off x="979" y="1823"/>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12" name="Rectangle 14">
              <a:extLst>
                <a:ext uri="{FF2B5EF4-FFF2-40B4-BE49-F238E27FC236}">
                  <a16:creationId xmlns:a16="http://schemas.microsoft.com/office/drawing/2014/main" id="{E68A6375-A109-47D9-8134-C4765D43F883}"/>
                </a:ext>
              </a:extLst>
            </p:cNvPr>
            <p:cNvSpPr>
              <a:spLocks noChangeArrowheads="1"/>
            </p:cNvSpPr>
            <p:nvPr/>
          </p:nvSpPr>
          <p:spPr bwMode="auto">
            <a:xfrm>
              <a:off x="1416050" y="4494213"/>
              <a:ext cx="382588" cy="169862"/>
            </a:xfrm>
            <a:prstGeom prst="rect">
              <a:avLst/>
            </a:prstGeom>
            <a:solidFill>
              <a:srgbClr val="C0C0C0"/>
            </a:solidFill>
            <a:ln w="11113">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3" name="Group 15">
              <a:extLst>
                <a:ext uri="{FF2B5EF4-FFF2-40B4-BE49-F238E27FC236}">
                  <a16:creationId xmlns:a16="http://schemas.microsoft.com/office/drawing/2014/main" id="{5F95D120-AA48-4DD8-AEF0-825CF7C4476A}"/>
                </a:ext>
              </a:extLst>
            </p:cNvPr>
            <p:cNvGrpSpPr>
              <a:grpSpLocks/>
            </p:cNvGrpSpPr>
            <p:nvPr/>
          </p:nvGrpSpPr>
          <p:grpSpPr bwMode="auto">
            <a:xfrm>
              <a:off x="1558925" y="4535488"/>
              <a:ext cx="28575" cy="20637"/>
              <a:chOff x="1033" y="1771"/>
              <a:chExt cx="18" cy="13"/>
            </a:xfrm>
          </p:grpSpPr>
          <p:sp>
            <p:nvSpPr>
              <p:cNvPr id="234" name="Freeform 16">
                <a:extLst>
                  <a:ext uri="{FF2B5EF4-FFF2-40B4-BE49-F238E27FC236}">
                    <a16:creationId xmlns:a16="http://schemas.microsoft.com/office/drawing/2014/main" id="{62B26A6B-A01B-4DB3-8843-AED40C1951BC}"/>
                  </a:ext>
                </a:extLst>
              </p:cNvPr>
              <p:cNvSpPr>
                <a:spLocks/>
              </p:cNvSpPr>
              <p:nvPr/>
            </p:nvSpPr>
            <p:spPr bwMode="auto">
              <a:xfrm>
                <a:off x="1033" y="1771"/>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5" name="Freeform 17">
                <a:extLst>
                  <a:ext uri="{FF2B5EF4-FFF2-40B4-BE49-F238E27FC236}">
                    <a16:creationId xmlns:a16="http://schemas.microsoft.com/office/drawing/2014/main" id="{4B42CE9A-184D-418F-A9D8-DA32223EFFD0}"/>
                  </a:ext>
                </a:extLst>
              </p:cNvPr>
              <p:cNvSpPr>
                <a:spLocks/>
              </p:cNvSpPr>
              <p:nvPr/>
            </p:nvSpPr>
            <p:spPr bwMode="auto">
              <a:xfrm>
                <a:off x="1033" y="1771"/>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4" name="Group 18">
              <a:extLst>
                <a:ext uri="{FF2B5EF4-FFF2-40B4-BE49-F238E27FC236}">
                  <a16:creationId xmlns:a16="http://schemas.microsoft.com/office/drawing/2014/main" id="{9A9EB9EB-D26E-4772-A6FF-428618AF4507}"/>
                </a:ext>
              </a:extLst>
            </p:cNvPr>
            <p:cNvGrpSpPr>
              <a:grpSpLocks/>
            </p:cNvGrpSpPr>
            <p:nvPr/>
          </p:nvGrpSpPr>
          <p:grpSpPr bwMode="auto">
            <a:xfrm>
              <a:off x="1684338" y="4519613"/>
              <a:ext cx="28575" cy="20637"/>
              <a:chOff x="1112" y="1761"/>
              <a:chExt cx="18" cy="13"/>
            </a:xfrm>
          </p:grpSpPr>
          <p:sp>
            <p:nvSpPr>
              <p:cNvPr id="232" name="Freeform 19">
                <a:extLst>
                  <a:ext uri="{FF2B5EF4-FFF2-40B4-BE49-F238E27FC236}">
                    <a16:creationId xmlns:a16="http://schemas.microsoft.com/office/drawing/2014/main" id="{EC76865C-450B-4CDD-9A2D-AE25262A70A5}"/>
                  </a:ext>
                </a:extLst>
              </p:cNvPr>
              <p:cNvSpPr>
                <a:spLocks/>
              </p:cNvSpPr>
              <p:nvPr/>
            </p:nvSpPr>
            <p:spPr bwMode="auto">
              <a:xfrm>
                <a:off x="1112" y="1761"/>
                <a:ext cx="18" cy="13"/>
              </a:xfrm>
              <a:custGeom>
                <a:avLst/>
                <a:gdLst>
                  <a:gd name="T0" fmla="*/ 0 w 36"/>
                  <a:gd name="T1" fmla="*/ 1 h 27"/>
                  <a:gd name="T2" fmla="*/ 1 w 36"/>
                  <a:gd name="T3" fmla="*/ 1 h 27"/>
                  <a:gd name="T4" fmla="*/ 2 w 36"/>
                  <a:gd name="T5" fmla="*/ 0 h 27"/>
                  <a:gd name="T6" fmla="*/ 1 w 36"/>
                  <a:gd name="T7" fmla="*/ 0 h 27"/>
                  <a:gd name="T8" fmla="*/ 0 w 36"/>
                  <a:gd name="T9" fmla="*/ 1 h 27"/>
                  <a:gd name="T10" fmla="*/ 0 60000 65536"/>
                  <a:gd name="T11" fmla="*/ 0 60000 65536"/>
                  <a:gd name="T12" fmla="*/ 0 60000 65536"/>
                  <a:gd name="T13" fmla="*/ 0 60000 65536"/>
                  <a:gd name="T14" fmla="*/ 0 60000 65536"/>
                  <a:gd name="T15" fmla="*/ 0 w 36"/>
                  <a:gd name="T16" fmla="*/ 0 h 27"/>
                  <a:gd name="T17" fmla="*/ 36 w 36"/>
                  <a:gd name="T18" fmla="*/ 27 h 27"/>
                </a:gdLst>
                <a:ahLst/>
                <a:cxnLst>
                  <a:cxn ang="T10">
                    <a:pos x="T0" y="T1"/>
                  </a:cxn>
                  <a:cxn ang="T11">
                    <a:pos x="T2" y="T3"/>
                  </a:cxn>
                  <a:cxn ang="T12">
                    <a:pos x="T4" y="T5"/>
                  </a:cxn>
                  <a:cxn ang="T13">
                    <a:pos x="T6" y="T7"/>
                  </a:cxn>
                  <a:cxn ang="T14">
                    <a:pos x="T8" y="T9"/>
                  </a:cxn>
                </a:cxnLst>
                <a:rect l="T15" t="T16" r="T17" b="T18"/>
                <a:pathLst>
                  <a:path w="36" h="27">
                    <a:moveTo>
                      <a:pt x="0" y="17"/>
                    </a:moveTo>
                    <a:lnTo>
                      <a:pt x="28" y="27"/>
                    </a:lnTo>
                    <a:lnTo>
                      <a:pt x="36" y="0"/>
                    </a:lnTo>
                    <a:lnTo>
                      <a:pt x="1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3" name="Freeform 20">
                <a:extLst>
                  <a:ext uri="{FF2B5EF4-FFF2-40B4-BE49-F238E27FC236}">
                    <a16:creationId xmlns:a16="http://schemas.microsoft.com/office/drawing/2014/main" id="{F2F4386B-17A9-4590-BA1C-0E1519D34027}"/>
                  </a:ext>
                </a:extLst>
              </p:cNvPr>
              <p:cNvSpPr>
                <a:spLocks/>
              </p:cNvSpPr>
              <p:nvPr/>
            </p:nvSpPr>
            <p:spPr bwMode="auto">
              <a:xfrm>
                <a:off x="1112" y="1761"/>
                <a:ext cx="18" cy="13"/>
              </a:xfrm>
              <a:custGeom>
                <a:avLst/>
                <a:gdLst>
                  <a:gd name="T0" fmla="*/ 0 w 36"/>
                  <a:gd name="T1" fmla="*/ 1 h 27"/>
                  <a:gd name="T2" fmla="*/ 1 w 36"/>
                  <a:gd name="T3" fmla="*/ 1 h 27"/>
                  <a:gd name="T4" fmla="*/ 2 w 36"/>
                  <a:gd name="T5" fmla="*/ 0 h 27"/>
                  <a:gd name="T6" fmla="*/ 1 w 36"/>
                  <a:gd name="T7" fmla="*/ 0 h 27"/>
                  <a:gd name="T8" fmla="*/ 0 w 36"/>
                  <a:gd name="T9" fmla="*/ 1 h 27"/>
                  <a:gd name="T10" fmla="*/ 0 60000 65536"/>
                  <a:gd name="T11" fmla="*/ 0 60000 65536"/>
                  <a:gd name="T12" fmla="*/ 0 60000 65536"/>
                  <a:gd name="T13" fmla="*/ 0 60000 65536"/>
                  <a:gd name="T14" fmla="*/ 0 60000 65536"/>
                  <a:gd name="T15" fmla="*/ 0 w 36"/>
                  <a:gd name="T16" fmla="*/ 0 h 27"/>
                  <a:gd name="T17" fmla="*/ 36 w 36"/>
                  <a:gd name="T18" fmla="*/ 27 h 27"/>
                </a:gdLst>
                <a:ahLst/>
                <a:cxnLst>
                  <a:cxn ang="T10">
                    <a:pos x="T0" y="T1"/>
                  </a:cxn>
                  <a:cxn ang="T11">
                    <a:pos x="T2" y="T3"/>
                  </a:cxn>
                  <a:cxn ang="T12">
                    <a:pos x="T4" y="T5"/>
                  </a:cxn>
                  <a:cxn ang="T13">
                    <a:pos x="T6" y="T7"/>
                  </a:cxn>
                  <a:cxn ang="T14">
                    <a:pos x="T8" y="T9"/>
                  </a:cxn>
                </a:cxnLst>
                <a:rect l="T15" t="T16" r="T17" b="T18"/>
                <a:pathLst>
                  <a:path w="36" h="27">
                    <a:moveTo>
                      <a:pt x="0" y="17"/>
                    </a:moveTo>
                    <a:lnTo>
                      <a:pt x="28" y="27"/>
                    </a:lnTo>
                    <a:lnTo>
                      <a:pt x="36" y="0"/>
                    </a:lnTo>
                    <a:lnTo>
                      <a:pt x="10" y="0"/>
                    </a:lnTo>
                    <a:lnTo>
                      <a:pt x="0" y="1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5" name="Group 21">
              <a:extLst>
                <a:ext uri="{FF2B5EF4-FFF2-40B4-BE49-F238E27FC236}">
                  <a16:creationId xmlns:a16="http://schemas.microsoft.com/office/drawing/2014/main" id="{CBB299BE-85F0-4467-9B91-CD5900F9645C}"/>
                </a:ext>
              </a:extLst>
            </p:cNvPr>
            <p:cNvGrpSpPr>
              <a:grpSpLocks/>
            </p:cNvGrpSpPr>
            <p:nvPr/>
          </p:nvGrpSpPr>
          <p:grpSpPr bwMode="auto">
            <a:xfrm>
              <a:off x="1622425" y="4583113"/>
              <a:ext cx="28575" cy="20637"/>
              <a:chOff x="1073" y="1801"/>
              <a:chExt cx="18" cy="13"/>
            </a:xfrm>
          </p:grpSpPr>
          <p:sp>
            <p:nvSpPr>
              <p:cNvPr id="230" name="Freeform 22">
                <a:extLst>
                  <a:ext uri="{FF2B5EF4-FFF2-40B4-BE49-F238E27FC236}">
                    <a16:creationId xmlns:a16="http://schemas.microsoft.com/office/drawing/2014/main" id="{07745E4B-EF21-4BED-B4ED-ED1D1D2F54A0}"/>
                  </a:ext>
                </a:extLst>
              </p:cNvPr>
              <p:cNvSpPr>
                <a:spLocks/>
              </p:cNvSpPr>
              <p:nvPr/>
            </p:nvSpPr>
            <p:spPr bwMode="auto">
              <a:xfrm>
                <a:off x="1073" y="1801"/>
                <a:ext cx="18" cy="13"/>
              </a:xfrm>
              <a:custGeom>
                <a:avLst/>
                <a:gdLst>
                  <a:gd name="T0" fmla="*/ 0 w 37"/>
                  <a:gd name="T1" fmla="*/ 1 h 27"/>
                  <a:gd name="T2" fmla="*/ 1 w 37"/>
                  <a:gd name="T3" fmla="*/ 1 h 27"/>
                  <a:gd name="T4" fmla="*/ 2 w 37"/>
                  <a:gd name="T5" fmla="*/ 0 h 27"/>
                  <a:gd name="T6" fmla="*/ 0 w 37"/>
                  <a:gd name="T7" fmla="*/ 0 h 27"/>
                  <a:gd name="T8" fmla="*/ 0 w 37"/>
                  <a:gd name="T9" fmla="*/ 1 h 27"/>
                  <a:gd name="T10" fmla="*/ 0 60000 65536"/>
                  <a:gd name="T11" fmla="*/ 0 60000 65536"/>
                  <a:gd name="T12" fmla="*/ 0 60000 65536"/>
                  <a:gd name="T13" fmla="*/ 0 60000 65536"/>
                  <a:gd name="T14" fmla="*/ 0 60000 65536"/>
                  <a:gd name="T15" fmla="*/ 0 w 37"/>
                  <a:gd name="T16" fmla="*/ 0 h 27"/>
                  <a:gd name="T17" fmla="*/ 37 w 37"/>
                  <a:gd name="T18" fmla="*/ 27 h 27"/>
                </a:gdLst>
                <a:ahLst/>
                <a:cxnLst>
                  <a:cxn ang="T10">
                    <a:pos x="T0" y="T1"/>
                  </a:cxn>
                  <a:cxn ang="T11">
                    <a:pos x="T2" y="T3"/>
                  </a:cxn>
                  <a:cxn ang="T12">
                    <a:pos x="T4" y="T5"/>
                  </a:cxn>
                  <a:cxn ang="T13">
                    <a:pos x="T6" y="T7"/>
                  </a:cxn>
                  <a:cxn ang="T14">
                    <a:pos x="T8" y="T9"/>
                  </a:cxn>
                </a:cxnLst>
                <a:rect l="T15" t="T16" r="T17" b="T18"/>
                <a:pathLst>
                  <a:path w="37" h="27">
                    <a:moveTo>
                      <a:pt x="0" y="17"/>
                    </a:moveTo>
                    <a:lnTo>
                      <a:pt x="29" y="27"/>
                    </a:lnTo>
                    <a:lnTo>
                      <a:pt x="37" y="0"/>
                    </a:lnTo>
                    <a:lnTo>
                      <a:pt x="10" y="0"/>
                    </a:lnTo>
                    <a:lnTo>
                      <a:pt x="0"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1" name="Freeform 23">
                <a:extLst>
                  <a:ext uri="{FF2B5EF4-FFF2-40B4-BE49-F238E27FC236}">
                    <a16:creationId xmlns:a16="http://schemas.microsoft.com/office/drawing/2014/main" id="{AFAFF219-A4A0-4E5F-96AB-A7275F73E3D9}"/>
                  </a:ext>
                </a:extLst>
              </p:cNvPr>
              <p:cNvSpPr>
                <a:spLocks/>
              </p:cNvSpPr>
              <p:nvPr/>
            </p:nvSpPr>
            <p:spPr bwMode="auto">
              <a:xfrm>
                <a:off x="1073" y="1801"/>
                <a:ext cx="18" cy="13"/>
              </a:xfrm>
              <a:custGeom>
                <a:avLst/>
                <a:gdLst>
                  <a:gd name="T0" fmla="*/ 0 w 37"/>
                  <a:gd name="T1" fmla="*/ 1 h 27"/>
                  <a:gd name="T2" fmla="*/ 1 w 37"/>
                  <a:gd name="T3" fmla="*/ 1 h 27"/>
                  <a:gd name="T4" fmla="*/ 2 w 37"/>
                  <a:gd name="T5" fmla="*/ 0 h 27"/>
                  <a:gd name="T6" fmla="*/ 0 w 37"/>
                  <a:gd name="T7" fmla="*/ 0 h 27"/>
                  <a:gd name="T8" fmla="*/ 0 w 37"/>
                  <a:gd name="T9" fmla="*/ 1 h 27"/>
                  <a:gd name="T10" fmla="*/ 0 60000 65536"/>
                  <a:gd name="T11" fmla="*/ 0 60000 65536"/>
                  <a:gd name="T12" fmla="*/ 0 60000 65536"/>
                  <a:gd name="T13" fmla="*/ 0 60000 65536"/>
                  <a:gd name="T14" fmla="*/ 0 60000 65536"/>
                  <a:gd name="T15" fmla="*/ 0 w 37"/>
                  <a:gd name="T16" fmla="*/ 0 h 27"/>
                  <a:gd name="T17" fmla="*/ 37 w 37"/>
                  <a:gd name="T18" fmla="*/ 27 h 27"/>
                </a:gdLst>
                <a:ahLst/>
                <a:cxnLst>
                  <a:cxn ang="T10">
                    <a:pos x="T0" y="T1"/>
                  </a:cxn>
                  <a:cxn ang="T11">
                    <a:pos x="T2" y="T3"/>
                  </a:cxn>
                  <a:cxn ang="T12">
                    <a:pos x="T4" y="T5"/>
                  </a:cxn>
                  <a:cxn ang="T13">
                    <a:pos x="T6" y="T7"/>
                  </a:cxn>
                  <a:cxn ang="T14">
                    <a:pos x="T8" y="T9"/>
                  </a:cxn>
                </a:cxnLst>
                <a:rect l="T15" t="T16" r="T17" b="T18"/>
                <a:pathLst>
                  <a:path w="37" h="27">
                    <a:moveTo>
                      <a:pt x="0" y="17"/>
                    </a:moveTo>
                    <a:lnTo>
                      <a:pt x="29" y="27"/>
                    </a:lnTo>
                    <a:lnTo>
                      <a:pt x="37" y="0"/>
                    </a:lnTo>
                    <a:lnTo>
                      <a:pt x="10" y="0"/>
                    </a:lnTo>
                    <a:lnTo>
                      <a:pt x="0" y="17"/>
                    </a:lnTo>
                  </a:path>
                </a:pathLst>
              </a:custGeom>
              <a:solidFill>
                <a:srgbClr val="C0C0C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6" name="Group 24">
              <a:extLst>
                <a:ext uri="{FF2B5EF4-FFF2-40B4-BE49-F238E27FC236}">
                  <a16:creationId xmlns:a16="http://schemas.microsoft.com/office/drawing/2014/main" id="{7A6D7A58-B266-4244-8E79-9F8E793DBFEB}"/>
                </a:ext>
              </a:extLst>
            </p:cNvPr>
            <p:cNvGrpSpPr>
              <a:grpSpLocks/>
            </p:cNvGrpSpPr>
            <p:nvPr/>
          </p:nvGrpSpPr>
          <p:grpSpPr bwMode="auto">
            <a:xfrm>
              <a:off x="1558925" y="4618038"/>
              <a:ext cx="28575" cy="20637"/>
              <a:chOff x="1033" y="1823"/>
              <a:chExt cx="18" cy="13"/>
            </a:xfrm>
          </p:grpSpPr>
          <p:sp>
            <p:nvSpPr>
              <p:cNvPr id="228" name="Freeform 25">
                <a:extLst>
                  <a:ext uri="{FF2B5EF4-FFF2-40B4-BE49-F238E27FC236}">
                    <a16:creationId xmlns:a16="http://schemas.microsoft.com/office/drawing/2014/main" id="{98C7D61C-5CDB-434F-B3F6-B6355721C1EF}"/>
                  </a:ext>
                </a:extLst>
              </p:cNvPr>
              <p:cNvSpPr>
                <a:spLocks/>
              </p:cNvSpPr>
              <p:nvPr/>
            </p:nvSpPr>
            <p:spPr bwMode="auto">
              <a:xfrm>
                <a:off x="1033" y="1823"/>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9" name="Freeform 26">
                <a:extLst>
                  <a:ext uri="{FF2B5EF4-FFF2-40B4-BE49-F238E27FC236}">
                    <a16:creationId xmlns:a16="http://schemas.microsoft.com/office/drawing/2014/main" id="{2D9475CC-9115-4AA1-8230-C3BF8BB4345B}"/>
                  </a:ext>
                </a:extLst>
              </p:cNvPr>
              <p:cNvSpPr>
                <a:spLocks/>
              </p:cNvSpPr>
              <p:nvPr/>
            </p:nvSpPr>
            <p:spPr bwMode="auto">
              <a:xfrm>
                <a:off x="1033" y="1823"/>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7" name="Group 27">
              <a:extLst>
                <a:ext uri="{FF2B5EF4-FFF2-40B4-BE49-F238E27FC236}">
                  <a16:creationId xmlns:a16="http://schemas.microsoft.com/office/drawing/2014/main" id="{57B2945A-3DBC-4148-9DBB-B5D9AF14D136}"/>
                </a:ext>
              </a:extLst>
            </p:cNvPr>
            <p:cNvGrpSpPr>
              <a:grpSpLocks/>
            </p:cNvGrpSpPr>
            <p:nvPr/>
          </p:nvGrpSpPr>
          <p:grpSpPr bwMode="auto">
            <a:xfrm>
              <a:off x="1708150" y="4605338"/>
              <a:ext cx="28575" cy="22225"/>
              <a:chOff x="1127" y="1815"/>
              <a:chExt cx="18" cy="14"/>
            </a:xfrm>
          </p:grpSpPr>
          <p:sp>
            <p:nvSpPr>
              <p:cNvPr id="226" name="Freeform 28">
                <a:extLst>
                  <a:ext uri="{FF2B5EF4-FFF2-40B4-BE49-F238E27FC236}">
                    <a16:creationId xmlns:a16="http://schemas.microsoft.com/office/drawing/2014/main" id="{BEA0330D-C3EC-4786-964A-770091685D03}"/>
                  </a:ext>
                </a:extLst>
              </p:cNvPr>
              <p:cNvSpPr>
                <a:spLocks/>
              </p:cNvSpPr>
              <p:nvPr/>
            </p:nvSpPr>
            <p:spPr bwMode="auto">
              <a:xfrm>
                <a:off x="1127" y="1815"/>
                <a:ext cx="18" cy="14"/>
              </a:xfrm>
              <a:custGeom>
                <a:avLst/>
                <a:gdLst>
                  <a:gd name="T0" fmla="*/ 0 w 37"/>
                  <a:gd name="T1" fmla="*/ 2 h 26"/>
                  <a:gd name="T2" fmla="*/ 1 w 37"/>
                  <a:gd name="T3" fmla="*/ 2 h 26"/>
                  <a:gd name="T4" fmla="*/ 2 w 37"/>
                  <a:gd name="T5" fmla="*/ 0 h 26"/>
                  <a:gd name="T6" fmla="*/ 0 w 37"/>
                  <a:gd name="T7" fmla="*/ 0 h 26"/>
                  <a:gd name="T8" fmla="*/ 0 w 37"/>
                  <a:gd name="T9" fmla="*/ 2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7" name="Freeform 29">
                <a:extLst>
                  <a:ext uri="{FF2B5EF4-FFF2-40B4-BE49-F238E27FC236}">
                    <a16:creationId xmlns:a16="http://schemas.microsoft.com/office/drawing/2014/main" id="{B8C26583-C9A4-4995-8272-7AAFC525416B}"/>
                  </a:ext>
                </a:extLst>
              </p:cNvPr>
              <p:cNvSpPr>
                <a:spLocks/>
              </p:cNvSpPr>
              <p:nvPr/>
            </p:nvSpPr>
            <p:spPr bwMode="auto">
              <a:xfrm>
                <a:off x="1127" y="1815"/>
                <a:ext cx="18" cy="14"/>
              </a:xfrm>
              <a:custGeom>
                <a:avLst/>
                <a:gdLst>
                  <a:gd name="T0" fmla="*/ 0 w 37"/>
                  <a:gd name="T1" fmla="*/ 2 h 26"/>
                  <a:gd name="T2" fmla="*/ 1 w 37"/>
                  <a:gd name="T3" fmla="*/ 2 h 26"/>
                  <a:gd name="T4" fmla="*/ 2 w 37"/>
                  <a:gd name="T5" fmla="*/ 0 h 26"/>
                  <a:gd name="T6" fmla="*/ 0 w 37"/>
                  <a:gd name="T7" fmla="*/ 0 h 26"/>
                  <a:gd name="T8" fmla="*/ 0 w 37"/>
                  <a:gd name="T9" fmla="*/ 2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18" name="Rectangle 30">
              <a:extLst>
                <a:ext uri="{FF2B5EF4-FFF2-40B4-BE49-F238E27FC236}">
                  <a16:creationId xmlns:a16="http://schemas.microsoft.com/office/drawing/2014/main" id="{DCBE283F-9A61-4947-93E6-AD30212FD83E}"/>
                </a:ext>
              </a:extLst>
            </p:cNvPr>
            <p:cNvSpPr>
              <a:spLocks noChangeArrowheads="1"/>
            </p:cNvSpPr>
            <p:nvPr/>
          </p:nvSpPr>
          <p:spPr bwMode="auto">
            <a:xfrm>
              <a:off x="3781425" y="4494213"/>
              <a:ext cx="282575" cy="169862"/>
            </a:xfrm>
            <a:prstGeom prst="rect">
              <a:avLst/>
            </a:prstGeom>
            <a:solidFill>
              <a:srgbClr val="DDDDDD"/>
            </a:soli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Rectangle 31">
              <a:extLst>
                <a:ext uri="{FF2B5EF4-FFF2-40B4-BE49-F238E27FC236}">
                  <a16:creationId xmlns:a16="http://schemas.microsoft.com/office/drawing/2014/main" id="{82C5DB86-3DD4-4370-87D1-29215F51E656}"/>
                </a:ext>
              </a:extLst>
            </p:cNvPr>
            <p:cNvSpPr>
              <a:spLocks noChangeArrowheads="1"/>
            </p:cNvSpPr>
            <p:nvPr/>
          </p:nvSpPr>
          <p:spPr bwMode="auto">
            <a:xfrm>
              <a:off x="2613025" y="4494213"/>
              <a:ext cx="1169988" cy="608012"/>
            </a:xfrm>
            <a:prstGeom prst="rect">
              <a:avLst/>
            </a:prstGeom>
            <a:gradFill rotWithShape="0">
              <a:gsLst>
                <a:gs pos="0">
                  <a:srgbClr val="E7E7E7"/>
                </a:gs>
                <a:gs pos="100000">
                  <a:srgbClr val="B2B2B2"/>
                </a:gs>
              </a:gsLst>
              <a:lin ang="5400000" scaled="1"/>
            </a:gra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Rectangle 32">
              <a:extLst>
                <a:ext uri="{FF2B5EF4-FFF2-40B4-BE49-F238E27FC236}">
                  <a16:creationId xmlns:a16="http://schemas.microsoft.com/office/drawing/2014/main" id="{4B0C6C7C-7167-4E58-A899-A542C047462F}"/>
                </a:ext>
              </a:extLst>
            </p:cNvPr>
            <p:cNvSpPr>
              <a:spLocks noChangeArrowheads="1"/>
            </p:cNvSpPr>
            <p:nvPr/>
          </p:nvSpPr>
          <p:spPr bwMode="auto">
            <a:xfrm>
              <a:off x="3990975" y="5313363"/>
              <a:ext cx="6572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21" name="Group 33">
              <a:extLst>
                <a:ext uri="{FF2B5EF4-FFF2-40B4-BE49-F238E27FC236}">
                  <a16:creationId xmlns:a16="http://schemas.microsoft.com/office/drawing/2014/main" id="{29549A92-8272-4BD9-99CA-ED7AEA4333EF}"/>
                </a:ext>
              </a:extLst>
            </p:cNvPr>
            <p:cNvGrpSpPr>
              <a:grpSpLocks/>
            </p:cNvGrpSpPr>
            <p:nvPr/>
          </p:nvGrpSpPr>
          <p:grpSpPr bwMode="auto">
            <a:xfrm>
              <a:off x="4062413" y="4745038"/>
              <a:ext cx="1049337" cy="141287"/>
              <a:chOff x="2610" y="1903"/>
              <a:chExt cx="661" cy="89"/>
            </a:xfrm>
          </p:grpSpPr>
          <p:sp>
            <p:nvSpPr>
              <p:cNvPr id="224" name="Rectangle 34" title="rectangle">
                <a:extLst>
                  <a:ext uri="{FF2B5EF4-FFF2-40B4-BE49-F238E27FC236}">
                    <a16:creationId xmlns:a16="http://schemas.microsoft.com/office/drawing/2014/main" id="{83C70046-9A15-498A-8F71-EF705F91952A}"/>
                  </a:ext>
                </a:extLst>
              </p:cNvPr>
              <p:cNvSpPr>
                <a:spLocks noChangeArrowheads="1"/>
              </p:cNvSpPr>
              <p:nvPr/>
            </p:nvSpPr>
            <p:spPr bwMode="auto">
              <a:xfrm>
                <a:off x="2610" y="1903"/>
                <a:ext cx="661" cy="8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5" name="Rectangle 35">
                <a:extLst>
                  <a:ext uri="{FF2B5EF4-FFF2-40B4-BE49-F238E27FC236}">
                    <a16:creationId xmlns:a16="http://schemas.microsoft.com/office/drawing/2014/main" id="{78E51406-8E90-4928-A3C7-CE597DAE8094}"/>
                  </a:ext>
                </a:extLst>
              </p:cNvPr>
              <p:cNvSpPr>
                <a:spLocks noChangeArrowheads="1"/>
              </p:cNvSpPr>
              <p:nvPr/>
            </p:nvSpPr>
            <p:spPr bwMode="auto">
              <a:xfrm>
                <a:off x="2610" y="1903"/>
                <a:ext cx="661" cy="8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2" name="Group 36">
              <a:extLst>
                <a:ext uri="{FF2B5EF4-FFF2-40B4-BE49-F238E27FC236}">
                  <a16:creationId xmlns:a16="http://schemas.microsoft.com/office/drawing/2014/main" id="{3A8DF285-AF51-4E28-BB9D-B565E9FAC8FB}"/>
                </a:ext>
              </a:extLst>
            </p:cNvPr>
            <p:cNvGrpSpPr>
              <a:grpSpLocks/>
            </p:cNvGrpSpPr>
            <p:nvPr/>
          </p:nvGrpSpPr>
          <p:grpSpPr bwMode="auto">
            <a:xfrm>
              <a:off x="4062413" y="4897438"/>
              <a:ext cx="1049337" cy="142875"/>
              <a:chOff x="2610" y="1999"/>
              <a:chExt cx="661" cy="90"/>
            </a:xfrm>
          </p:grpSpPr>
          <p:sp>
            <p:nvSpPr>
              <p:cNvPr id="222" name="Rectangle 37" title="rectangle">
                <a:extLst>
                  <a:ext uri="{FF2B5EF4-FFF2-40B4-BE49-F238E27FC236}">
                    <a16:creationId xmlns:a16="http://schemas.microsoft.com/office/drawing/2014/main" id="{6098FF9B-5DD7-4FF2-8C48-7C584D916875}"/>
                  </a:ext>
                </a:extLst>
              </p:cNvPr>
              <p:cNvSpPr>
                <a:spLocks noChangeArrowheads="1"/>
              </p:cNvSpPr>
              <p:nvPr/>
            </p:nvSpPr>
            <p:spPr bwMode="auto">
              <a:xfrm>
                <a:off x="2610" y="1999"/>
                <a:ext cx="661" cy="8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3" name="Rectangle 38">
                <a:extLst>
                  <a:ext uri="{FF2B5EF4-FFF2-40B4-BE49-F238E27FC236}">
                    <a16:creationId xmlns:a16="http://schemas.microsoft.com/office/drawing/2014/main" id="{4FBB3F15-DE5B-4A22-ADA7-C10FB42C3547}"/>
                  </a:ext>
                </a:extLst>
              </p:cNvPr>
              <p:cNvSpPr>
                <a:spLocks noChangeArrowheads="1"/>
              </p:cNvSpPr>
              <p:nvPr/>
            </p:nvSpPr>
            <p:spPr bwMode="auto">
              <a:xfrm>
                <a:off x="2610" y="1999"/>
                <a:ext cx="661" cy="9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3" name="Rectangle 39">
              <a:extLst>
                <a:ext uri="{FF2B5EF4-FFF2-40B4-BE49-F238E27FC236}">
                  <a16:creationId xmlns:a16="http://schemas.microsoft.com/office/drawing/2014/main" id="{20935B3F-C610-44AB-A1AA-35BC81F406DB}"/>
                </a:ext>
              </a:extLst>
            </p:cNvPr>
            <p:cNvSpPr>
              <a:spLocks noChangeArrowheads="1"/>
            </p:cNvSpPr>
            <p:nvPr/>
          </p:nvSpPr>
          <p:spPr bwMode="auto">
            <a:xfrm>
              <a:off x="5648325" y="5057775"/>
              <a:ext cx="981075" cy="628650"/>
            </a:xfrm>
            <a:prstGeom prst="rect">
              <a:avLst/>
            </a:prstGeom>
            <a:solidFill>
              <a:srgbClr val="DDDDDD"/>
            </a:soli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Rectangle 40">
              <a:extLst>
                <a:ext uri="{FF2B5EF4-FFF2-40B4-BE49-F238E27FC236}">
                  <a16:creationId xmlns:a16="http://schemas.microsoft.com/office/drawing/2014/main" id="{D5DFDF85-D6B8-4A8D-87DE-9B68922B72DE}"/>
                </a:ext>
              </a:extLst>
            </p:cNvPr>
            <p:cNvSpPr>
              <a:spLocks noChangeArrowheads="1"/>
            </p:cNvSpPr>
            <p:nvPr/>
          </p:nvSpPr>
          <p:spPr bwMode="auto">
            <a:xfrm>
              <a:off x="6627813" y="5057775"/>
              <a:ext cx="300037" cy="169863"/>
            </a:xfrm>
            <a:prstGeom prst="rect">
              <a:avLst/>
            </a:prstGeom>
            <a:solidFill>
              <a:srgbClr val="DDDDDD"/>
            </a:soli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25" name="Group 41">
              <a:extLst>
                <a:ext uri="{FF2B5EF4-FFF2-40B4-BE49-F238E27FC236}">
                  <a16:creationId xmlns:a16="http://schemas.microsoft.com/office/drawing/2014/main" id="{592E9A33-BEC0-4200-A5EE-4AFB072F9CF9}"/>
                </a:ext>
              </a:extLst>
            </p:cNvPr>
            <p:cNvGrpSpPr>
              <a:grpSpLocks/>
            </p:cNvGrpSpPr>
            <p:nvPr/>
          </p:nvGrpSpPr>
          <p:grpSpPr bwMode="auto">
            <a:xfrm>
              <a:off x="5170488" y="5089525"/>
              <a:ext cx="28575" cy="20638"/>
              <a:chOff x="3308" y="2120"/>
              <a:chExt cx="18" cy="13"/>
            </a:xfrm>
          </p:grpSpPr>
          <p:sp>
            <p:nvSpPr>
              <p:cNvPr id="220" name="Freeform 42">
                <a:extLst>
                  <a:ext uri="{FF2B5EF4-FFF2-40B4-BE49-F238E27FC236}">
                    <a16:creationId xmlns:a16="http://schemas.microsoft.com/office/drawing/2014/main" id="{AEE6B3DE-9E8B-4CE5-B924-94198EC3DDB9}"/>
                  </a:ext>
                </a:extLst>
              </p:cNvPr>
              <p:cNvSpPr>
                <a:spLocks/>
              </p:cNvSpPr>
              <p:nvPr/>
            </p:nvSpPr>
            <p:spPr bwMode="auto">
              <a:xfrm>
                <a:off x="3308" y="2120"/>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1" name="Freeform 43">
                <a:extLst>
                  <a:ext uri="{FF2B5EF4-FFF2-40B4-BE49-F238E27FC236}">
                    <a16:creationId xmlns:a16="http://schemas.microsoft.com/office/drawing/2014/main" id="{D824E292-580D-4A4F-9F4A-0D75203C47AA}"/>
                  </a:ext>
                </a:extLst>
              </p:cNvPr>
              <p:cNvSpPr>
                <a:spLocks/>
              </p:cNvSpPr>
              <p:nvPr/>
            </p:nvSpPr>
            <p:spPr bwMode="auto">
              <a:xfrm>
                <a:off x="3308" y="2120"/>
                <a:ext cx="18" cy="13"/>
              </a:xfrm>
              <a:custGeom>
                <a:avLst/>
                <a:gdLst>
                  <a:gd name="T0" fmla="*/ 0 w 37"/>
                  <a:gd name="T1" fmla="*/ 1 h 26"/>
                  <a:gd name="T2" fmla="*/ 1 w 37"/>
                  <a:gd name="T3" fmla="*/ 2 h 26"/>
                  <a:gd name="T4" fmla="*/ 2 w 37"/>
                  <a:gd name="T5" fmla="*/ 0 h 26"/>
                  <a:gd name="T6" fmla="*/ 0 w 37"/>
                  <a:gd name="T7" fmla="*/ 0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16"/>
                    </a:moveTo>
                    <a:lnTo>
                      <a:pt x="28" y="26"/>
                    </a:lnTo>
                    <a:lnTo>
                      <a:pt x="37" y="0"/>
                    </a:lnTo>
                    <a:lnTo>
                      <a:pt x="10" y="0"/>
                    </a:lnTo>
                    <a:lnTo>
                      <a:pt x="0" y="1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6" name="Line 44">
              <a:extLst>
                <a:ext uri="{FF2B5EF4-FFF2-40B4-BE49-F238E27FC236}">
                  <a16:creationId xmlns:a16="http://schemas.microsoft.com/office/drawing/2014/main" id="{A7F5A178-CE70-4D7A-AE17-6A3C71D68357}"/>
                </a:ext>
              </a:extLst>
            </p:cNvPr>
            <p:cNvSpPr>
              <a:spLocks noChangeShapeType="1"/>
            </p:cNvSpPr>
            <p:nvPr/>
          </p:nvSpPr>
          <p:spPr bwMode="auto">
            <a:xfrm flipV="1">
              <a:off x="6149975" y="5173663"/>
              <a:ext cx="1588" cy="514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7" name="Line 45">
              <a:extLst>
                <a:ext uri="{FF2B5EF4-FFF2-40B4-BE49-F238E27FC236}">
                  <a16:creationId xmlns:a16="http://schemas.microsoft.com/office/drawing/2014/main" id="{535E1D21-CEA1-4541-8958-B2B77C3F85ED}"/>
                </a:ext>
              </a:extLst>
            </p:cNvPr>
            <p:cNvSpPr>
              <a:spLocks noChangeShapeType="1"/>
            </p:cNvSpPr>
            <p:nvPr/>
          </p:nvSpPr>
          <p:spPr bwMode="auto">
            <a:xfrm flipV="1">
              <a:off x="6402388" y="5048250"/>
              <a:ext cx="1587" cy="514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Rectangle 46">
              <a:extLst>
                <a:ext uri="{FF2B5EF4-FFF2-40B4-BE49-F238E27FC236}">
                  <a16:creationId xmlns:a16="http://schemas.microsoft.com/office/drawing/2014/main" id="{38AFB16A-7BDF-485B-9B3B-EBE960759B2A}"/>
                </a:ext>
              </a:extLst>
            </p:cNvPr>
            <p:cNvSpPr>
              <a:spLocks noChangeArrowheads="1"/>
            </p:cNvSpPr>
            <p:nvPr/>
          </p:nvSpPr>
          <p:spPr bwMode="auto">
            <a:xfrm>
              <a:off x="5410200" y="4494213"/>
              <a:ext cx="736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9" name="Rectangle 47">
              <a:extLst>
                <a:ext uri="{FF2B5EF4-FFF2-40B4-BE49-F238E27FC236}">
                  <a16:creationId xmlns:a16="http://schemas.microsoft.com/office/drawing/2014/main" id="{A45D5CA7-B28C-46F8-96FC-0EE79B36FB23}"/>
                </a:ext>
              </a:extLst>
            </p:cNvPr>
            <p:cNvSpPr>
              <a:spLocks noChangeArrowheads="1"/>
            </p:cNvSpPr>
            <p:nvPr/>
          </p:nvSpPr>
          <p:spPr bwMode="auto">
            <a:xfrm>
              <a:off x="5410200" y="4619625"/>
              <a:ext cx="558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Rectangle 48">
              <a:extLst>
                <a:ext uri="{FF2B5EF4-FFF2-40B4-BE49-F238E27FC236}">
                  <a16:creationId xmlns:a16="http://schemas.microsoft.com/office/drawing/2014/main" id="{4DA46467-170B-4FB8-A5A0-05375A9EB823}"/>
                </a:ext>
              </a:extLst>
            </p:cNvPr>
            <p:cNvSpPr>
              <a:spLocks noChangeArrowheads="1"/>
            </p:cNvSpPr>
            <p:nvPr/>
          </p:nvSpPr>
          <p:spPr bwMode="auto">
            <a:xfrm>
              <a:off x="5111750" y="5057775"/>
              <a:ext cx="538163" cy="169863"/>
            </a:xfrm>
            <a:prstGeom prst="rect">
              <a:avLst/>
            </a:prstGeom>
            <a:solidFill>
              <a:srgbClr val="DDDDDD"/>
            </a:soli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1" name="Rectangle 49">
              <a:extLst>
                <a:ext uri="{FF2B5EF4-FFF2-40B4-BE49-F238E27FC236}">
                  <a16:creationId xmlns:a16="http://schemas.microsoft.com/office/drawing/2014/main" id="{EEDDD85C-7A6B-4748-A9C0-FD49A68E3CCF}"/>
                </a:ext>
              </a:extLst>
            </p:cNvPr>
            <p:cNvSpPr>
              <a:spLocks noChangeArrowheads="1"/>
            </p:cNvSpPr>
            <p:nvPr/>
          </p:nvSpPr>
          <p:spPr bwMode="auto">
            <a:xfrm>
              <a:off x="1798638" y="4494213"/>
              <a:ext cx="233362" cy="608012"/>
            </a:xfrm>
            <a:prstGeom prst="rect">
              <a:avLst/>
            </a:prstGeom>
            <a:solidFill>
              <a:srgbClr val="C0C0C0"/>
            </a:soli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50">
              <a:extLst>
                <a:ext uri="{FF2B5EF4-FFF2-40B4-BE49-F238E27FC236}">
                  <a16:creationId xmlns:a16="http://schemas.microsoft.com/office/drawing/2014/main" id="{322D17C0-7A40-4081-94FC-90482DA8E86A}"/>
                </a:ext>
              </a:extLst>
            </p:cNvPr>
            <p:cNvSpPr>
              <a:spLocks noChangeArrowheads="1"/>
            </p:cNvSpPr>
            <p:nvPr/>
          </p:nvSpPr>
          <p:spPr bwMode="auto">
            <a:xfrm>
              <a:off x="2030413" y="4494213"/>
              <a:ext cx="584200" cy="608012"/>
            </a:xfrm>
            <a:prstGeom prst="rect">
              <a:avLst/>
            </a:prstGeom>
            <a:solidFill>
              <a:srgbClr val="C0C0C0"/>
            </a:solidFill>
            <a:ln w="11176">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3" name="Line 51">
              <a:extLst>
                <a:ext uri="{FF2B5EF4-FFF2-40B4-BE49-F238E27FC236}">
                  <a16:creationId xmlns:a16="http://schemas.microsoft.com/office/drawing/2014/main" id="{B3F0CC52-889D-40F1-981D-3C8F942415B0}"/>
                </a:ext>
              </a:extLst>
            </p:cNvPr>
            <p:cNvSpPr>
              <a:spLocks noChangeShapeType="1"/>
            </p:cNvSpPr>
            <p:nvPr/>
          </p:nvSpPr>
          <p:spPr bwMode="auto">
            <a:xfrm>
              <a:off x="1914525" y="4430713"/>
              <a:ext cx="1588" cy="4937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Line 52">
              <a:extLst>
                <a:ext uri="{FF2B5EF4-FFF2-40B4-BE49-F238E27FC236}">
                  <a16:creationId xmlns:a16="http://schemas.microsoft.com/office/drawing/2014/main" id="{087EAAEF-617A-4A18-A0F7-112EF22007A0}"/>
                </a:ext>
              </a:extLst>
            </p:cNvPr>
            <p:cNvSpPr>
              <a:spLocks noChangeShapeType="1"/>
            </p:cNvSpPr>
            <p:nvPr/>
          </p:nvSpPr>
          <p:spPr bwMode="auto">
            <a:xfrm>
              <a:off x="1855788" y="4927600"/>
              <a:ext cx="1190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Rectangle 53">
              <a:extLst>
                <a:ext uri="{FF2B5EF4-FFF2-40B4-BE49-F238E27FC236}">
                  <a16:creationId xmlns:a16="http://schemas.microsoft.com/office/drawing/2014/main" id="{36F4673B-910A-4B0B-98A8-473002A81E01}"/>
                </a:ext>
              </a:extLst>
            </p:cNvPr>
            <p:cNvSpPr>
              <a:spLocks noChangeArrowheads="1"/>
            </p:cNvSpPr>
            <p:nvPr/>
          </p:nvSpPr>
          <p:spPr bwMode="auto">
            <a:xfrm>
              <a:off x="1830388" y="4895850"/>
              <a:ext cx="44450" cy="44450"/>
            </a:xfrm>
            <a:prstGeom prst="rect">
              <a:avLst/>
            </a:prstGeom>
            <a:solidFill>
              <a:srgbClr val="618FFD"/>
            </a:solidFill>
            <a:ln w="11113">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Rectangle 54">
              <a:extLst>
                <a:ext uri="{FF2B5EF4-FFF2-40B4-BE49-F238E27FC236}">
                  <a16:creationId xmlns:a16="http://schemas.microsoft.com/office/drawing/2014/main" id="{B0E21F98-F632-49D2-B24C-DB7FDF7C52DA}"/>
                </a:ext>
              </a:extLst>
            </p:cNvPr>
            <p:cNvSpPr>
              <a:spLocks noChangeArrowheads="1"/>
            </p:cNvSpPr>
            <p:nvPr/>
          </p:nvSpPr>
          <p:spPr bwMode="auto">
            <a:xfrm>
              <a:off x="1939925" y="4895850"/>
              <a:ext cx="44450" cy="44450"/>
            </a:xfrm>
            <a:prstGeom prst="rect">
              <a:avLst/>
            </a:prstGeom>
            <a:solidFill>
              <a:srgbClr val="618FFD"/>
            </a:solidFill>
            <a:ln w="11113">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Line 55">
              <a:extLst>
                <a:ext uri="{FF2B5EF4-FFF2-40B4-BE49-F238E27FC236}">
                  <a16:creationId xmlns:a16="http://schemas.microsoft.com/office/drawing/2014/main" id="{133EA2D2-B830-4B88-8C45-C04309746632}"/>
                </a:ext>
              </a:extLst>
            </p:cNvPr>
            <p:cNvSpPr>
              <a:spLocks noChangeShapeType="1"/>
            </p:cNvSpPr>
            <p:nvPr/>
          </p:nvSpPr>
          <p:spPr bwMode="auto">
            <a:xfrm>
              <a:off x="2178050" y="4797425"/>
              <a:ext cx="30638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Line 56">
              <a:extLst>
                <a:ext uri="{FF2B5EF4-FFF2-40B4-BE49-F238E27FC236}">
                  <a16:creationId xmlns:a16="http://schemas.microsoft.com/office/drawing/2014/main" id="{9C7399FC-1885-4C80-9EC4-63B4D5692A18}"/>
                </a:ext>
              </a:extLst>
            </p:cNvPr>
            <p:cNvSpPr>
              <a:spLocks noChangeShapeType="1"/>
            </p:cNvSpPr>
            <p:nvPr/>
          </p:nvSpPr>
          <p:spPr bwMode="auto">
            <a:xfrm flipV="1">
              <a:off x="2330450" y="4635500"/>
              <a:ext cx="1588" cy="3254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9" name="Rectangle 57">
              <a:extLst>
                <a:ext uri="{FF2B5EF4-FFF2-40B4-BE49-F238E27FC236}">
                  <a16:creationId xmlns:a16="http://schemas.microsoft.com/office/drawing/2014/main" id="{39BB8A5C-34F1-47B9-8B45-ACA5FA21F5E6}"/>
                </a:ext>
              </a:extLst>
            </p:cNvPr>
            <p:cNvSpPr>
              <a:spLocks noChangeArrowheads="1"/>
            </p:cNvSpPr>
            <p:nvPr/>
          </p:nvSpPr>
          <p:spPr bwMode="auto">
            <a:xfrm>
              <a:off x="2311400" y="4579938"/>
              <a:ext cx="28575" cy="122237"/>
            </a:xfrm>
            <a:prstGeom prst="rect">
              <a:avLst/>
            </a:prstGeom>
            <a:solidFill>
              <a:srgbClr val="618FFD"/>
            </a:solidFill>
            <a:ln w="11113">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0" name="Rectangle 58">
              <a:extLst>
                <a:ext uri="{FF2B5EF4-FFF2-40B4-BE49-F238E27FC236}">
                  <a16:creationId xmlns:a16="http://schemas.microsoft.com/office/drawing/2014/main" id="{CEDB9F98-DC70-410E-BBEB-EEED7891DA0B}"/>
                </a:ext>
              </a:extLst>
            </p:cNvPr>
            <p:cNvSpPr>
              <a:spLocks noChangeArrowheads="1"/>
            </p:cNvSpPr>
            <p:nvPr/>
          </p:nvSpPr>
          <p:spPr bwMode="auto">
            <a:xfrm>
              <a:off x="2311400" y="4883150"/>
              <a:ext cx="28575" cy="122238"/>
            </a:xfrm>
            <a:prstGeom prst="rect">
              <a:avLst/>
            </a:prstGeom>
            <a:solidFill>
              <a:srgbClr val="618FFD"/>
            </a:solidFill>
            <a:ln w="11113">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Rectangle 59">
              <a:extLst>
                <a:ext uri="{FF2B5EF4-FFF2-40B4-BE49-F238E27FC236}">
                  <a16:creationId xmlns:a16="http://schemas.microsoft.com/office/drawing/2014/main" id="{6CEC794F-56CF-462B-A4DA-2B39D773C3C8}"/>
                </a:ext>
              </a:extLst>
            </p:cNvPr>
            <p:cNvSpPr>
              <a:spLocks noChangeArrowheads="1"/>
            </p:cNvSpPr>
            <p:nvPr/>
          </p:nvSpPr>
          <p:spPr bwMode="auto">
            <a:xfrm>
              <a:off x="2117725" y="4778375"/>
              <a:ext cx="123825" cy="28575"/>
            </a:xfrm>
            <a:prstGeom prst="rect">
              <a:avLst/>
            </a:prstGeom>
            <a:solidFill>
              <a:srgbClr val="618FFD"/>
            </a:solidFill>
            <a:ln w="11113">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2" name="Rectangle 60">
              <a:extLst>
                <a:ext uri="{FF2B5EF4-FFF2-40B4-BE49-F238E27FC236}">
                  <a16:creationId xmlns:a16="http://schemas.microsoft.com/office/drawing/2014/main" id="{3C32D6F6-5F0E-4E57-A096-1F8266D2902E}"/>
                </a:ext>
              </a:extLst>
            </p:cNvPr>
            <p:cNvSpPr>
              <a:spLocks noChangeArrowheads="1"/>
            </p:cNvSpPr>
            <p:nvPr/>
          </p:nvSpPr>
          <p:spPr bwMode="auto">
            <a:xfrm>
              <a:off x="2406650" y="4778375"/>
              <a:ext cx="122238" cy="28575"/>
            </a:xfrm>
            <a:prstGeom prst="rect">
              <a:avLst/>
            </a:prstGeom>
            <a:solidFill>
              <a:srgbClr val="618FFD"/>
            </a:solidFill>
            <a:ln w="11113">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3" name="Group 61">
              <a:extLst>
                <a:ext uri="{FF2B5EF4-FFF2-40B4-BE49-F238E27FC236}">
                  <a16:creationId xmlns:a16="http://schemas.microsoft.com/office/drawing/2014/main" id="{E797E0D4-0FB0-451E-9D77-B72114F98DC4}"/>
                </a:ext>
              </a:extLst>
            </p:cNvPr>
            <p:cNvGrpSpPr>
              <a:grpSpLocks/>
            </p:cNvGrpSpPr>
            <p:nvPr/>
          </p:nvGrpSpPr>
          <p:grpSpPr bwMode="auto">
            <a:xfrm>
              <a:off x="1995488" y="4535488"/>
              <a:ext cx="20637" cy="28575"/>
              <a:chOff x="1308" y="1771"/>
              <a:chExt cx="13" cy="18"/>
            </a:xfrm>
          </p:grpSpPr>
          <p:sp>
            <p:nvSpPr>
              <p:cNvPr id="218" name="Freeform 62">
                <a:extLst>
                  <a:ext uri="{FF2B5EF4-FFF2-40B4-BE49-F238E27FC236}">
                    <a16:creationId xmlns:a16="http://schemas.microsoft.com/office/drawing/2014/main" id="{48F7A06E-92FC-404E-9E1A-55A5CA8C3B0B}"/>
                  </a:ext>
                </a:extLst>
              </p:cNvPr>
              <p:cNvSpPr>
                <a:spLocks/>
              </p:cNvSpPr>
              <p:nvPr/>
            </p:nvSpPr>
            <p:spPr bwMode="auto">
              <a:xfrm>
                <a:off x="1308" y="1771"/>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9" name="Freeform 63">
                <a:extLst>
                  <a:ext uri="{FF2B5EF4-FFF2-40B4-BE49-F238E27FC236}">
                    <a16:creationId xmlns:a16="http://schemas.microsoft.com/office/drawing/2014/main" id="{0ED5296D-A330-470F-862A-4A7046FCA85B}"/>
                  </a:ext>
                </a:extLst>
              </p:cNvPr>
              <p:cNvSpPr>
                <a:spLocks/>
              </p:cNvSpPr>
              <p:nvPr/>
            </p:nvSpPr>
            <p:spPr bwMode="auto">
              <a:xfrm>
                <a:off x="1308" y="1771"/>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4" name="Group 64">
              <a:extLst>
                <a:ext uri="{FF2B5EF4-FFF2-40B4-BE49-F238E27FC236}">
                  <a16:creationId xmlns:a16="http://schemas.microsoft.com/office/drawing/2014/main" id="{565CC7B1-D6E1-48C4-8C36-61E719F51EB4}"/>
                </a:ext>
              </a:extLst>
            </p:cNvPr>
            <p:cNvGrpSpPr>
              <a:grpSpLocks/>
            </p:cNvGrpSpPr>
            <p:nvPr/>
          </p:nvGrpSpPr>
          <p:grpSpPr bwMode="auto">
            <a:xfrm>
              <a:off x="2163763" y="4535488"/>
              <a:ext cx="20637" cy="28575"/>
              <a:chOff x="1414" y="1771"/>
              <a:chExt cx="13" cy="18"/>
            </a:xfrm>
          </p:grpSpPr>
          <p:sp>
            <p:nvSpPr>
              <p:cNvPr id="216" name="Freeform 65">
                <a:extLst>
                  <a:ext uri="{FF2B5EF4-FFF2-40B4-BE49-F238E27FC236}">
                    <a16:creationId xmlns:a16="http://schemas.microsoft.com/office/drawing/2014/main" id="{26058331-3574-4D61-A592-5E2347D7B804}"/>
                  </a:ext>
                </a:extLst>
              </p:cNvPr>
              <p:cNvSpPr>
                <a:spLocks/>
              </p:cNvSpPr>
              <p:nvPr/>
            </p:nvSpPr>
            <p:spPr bwMode="auto">
              <a:xfrm>
                <a:off x="1414" y="177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7" name="Freeform 66">
                <a:extLst>
                  <a:ext uri="{FF2B5EF4-FFF2-40B4-BE49-F238E27FC236}">
                    <a16:creationId xmlns:a16="http://schemas.microsoft.com/office/drawing/2014/main" id="{F67DAD9A-E5AE-4550-89FC-E7B9C4117728}"/>
                  </a:ext>
                </a:extLst>
              </p:cNvPr>
              <p:cNvSpPr>
                <a:spLocks/>
              </p:cNvSpPr>
              <p:nvPr/>
            </p:nvSpPr>
            <p:spPr bwMode="auto">
              <a:xfrm>
                <a:off x="1414" y="177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5" name="Group 67">
              <a:extLst>
                <a:ext uri="{FF2B5EF4-FFF2-40B4-BE49-F238E27FC236}">
                  <a16:creationId xmlns:a16="http://schemas.microsoft.com/office/drawing/2014/main" id="{1A5AA069-BEEB-48E6-9807-AD49BDC6E64E}"/>
                </a:ext>
              </a:extLst>
            </p:cNvPr>
            <p:cNvGrpSpPr>
              <a:grpSpLocks/>
            </p:cNvGrpSpPr>
            <p:nvPr/>
          </p:nvGrpSpPr>
          <p:grpSpPr bwMode="auto">
            <a:xfrm>
              <a:off x="2101850" y="4598988"/>
              <a:ext cx="20638" cy="28575"/>
              <a:chOff x="1375" y="1811"/>
              <a:chExt cx="13" cy="18"/>
            </a:xfrm>
          </p:grpSpPr>
          <p:sp>
            <p:nvSpPr>
              <p:cNvPr id="214" name="Freeform 68">
                <a:extLst>
                  <a:ext uri="{FF2B5EF4-FFF2-40B4-BE49-F238E27FC236}">
                    <a16:creationId xmlns:a16="http://schemas.microsoft.com/office/drawing/2014/main" id="{5BF64F31-8DA4-44F3-A0C5-CD58BA3BF6CE}"/>
                  </a:ext>
                </a:extLst>
              </p:cNvPr>
              <p:cNvSpPr>
                <a:spLocks/>
              </p:cNvSpPr>
              <p:nvPr/>
            </p:nvSpPr>
            <p:spPr bwMode="auto">
              <a:xfrm>
                <a:off x="1375" y="181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5" name="Freeform 69">
                <a:extLst>
                  <a:ext uri="{FF2B5EF4-FFF2-40B4-BE49-F238E27FC236}">
                    <a16:creationId xmlns:a16="http://schemas.microsoft.com/office/drawing/2014/main" id="{FA6B3908-B537-4148-B479-CFCD92B1537E}"/>
                  </a:ext>
                </a:extLst>
              </p:cNvPr>
              <p:cNvSpPr>
                <a:spLocks/>
              </p:cNvSpPr>
              <p:nvPr/>
            </p:nvSpPr>
            <p:spPr bwMode="auto">
              <a:xfrm>
                <a:off x="1375" y="181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6" name="Group 70">
              <a:extLst>
                <a:ext uri="{FF2B5EF4-FFF2-40B4-BE49-F238E27FC236}">
                  <a16:creationId xmlns:a16="http://schemas.microsoft.com/office/drawing/2014/main" id="{1BA8C932-8FBD-4423-AAF5-88EEA7EA1930}"/>
                </a:ext>
              </a:extLst>
            </p:cNvPr>
            <p:cNvGrpSpPr>
              <a:grpSpLocks/>
            </p:cNvGrpSpPr>
            <p:nvPr/>
          </p:nvGrpSpPr>
          <p:grpSpPr bwMode="auto">
            <a:xfrm>
              <a:off x="1963738" y="4664075"/>
              <a:ext cx="20637" cy="30163"/>
              <a:chOff x="1288" y="1852"/>
              <a:chExt cx="13" cy="19"/>
            </a:xfrm>
          </p:grpSpPr>
          <p:sp>
            <p:nvSpPr>
              <p:cNvPr id="212" name="Freeform 71">
                <a:extLst>
                  <a:ext uri="{FF2B5EF4-FFF2-40B4-BE49-F238E27FC236}">
                    <a16:creationId xmlns:a16="http://schemas.microsoft.com/office/drawing/2014/main" id="{E48BBB86-A919-49DC-AE81-5D1C833FFC4E}"/>
                  </a:ext>
                </a:extLst>
              </p:cNvPr>
              <p:cNvSpPr>
                <a:spLocks/>
              </p:cNvSpPr>
              <p:nvPr/>
            </p:nvSpPr>
            <p:spPr bwMode="auto">
              <a:xfrm>
                <a:off x="1288" y="1852"/>
                <a:ext cx="13" cy="19"/>
              </a:xfrm>
              <a:custGeom>
                <a:avLst/>
                <a:gdLst>
                  <a:gd name="T0" fmla="*/ 1 w 26"/>
                  <a:gd name="T1" fmla="*/ 3 h 36"/>
                  <a:gd name="T2" fmla="*/ 2 w 26"/>
                  <a:gd name="T3" fmla="*/ 1 h 36"/>
                  <a:gd name="T4" fmla="*/ 0 w 26"/>
                  <a:gd name="T5" fmla="*/ 0 h 36"/>
                  <a:gd name="T6" fmla="*/ 0 w 26"/>
                  <a:gd name="T7" fmla="*/ 2 h 36"/>
                  <a:gd name="T8" fmla="*/ 1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3" name="Freeform 72">
                <a:extLst>
                  <a:ext uri="{FF2B5EF4-FFF2-40B4-BE49-F238E27FC236}">
                    <a16:creationId xmlns:a16="http://schemas.microsoft.com/office/drawing/2014/main" id="{587059BC-0E8E-4798-95AD-183FF2B3025C}"/>
                  </a:ext>
                </a:extLst>
              </p:cNvPr>
              <p:cNvSpPr>
                <a:spLocks/>
              </p:cNvSpPr>
              <p:nvPr/>
            </p:nvSpPr>
            <p:spPr bwMode="auto">
              <a:xfrm>
                <a:off x="1288" y="1852"/>
                <a:ext cx="13" cy="19"/>
              </a:xfrm>
              <a:custGeom>
                <a:avLst/>
                <a:gdLst>
                  <a:gd name="T0" fmla="*/ 1 w 26"/>
                  <a:gd name="T1" fmla="*/ 3 h 36"/>
                  <a:gd name="T2" fmla="*/ 2 w 26"/>
                  <a:gd name="T3" fmla="*/ 1 h 36"/>
                  <a:gd name="T4" fmla="*/ 0 w 26"/>
                  <a:gd name="T5" fmla="*/ 0 h 36"/>
                  <a:gd name="T6" fmla="*/ 0 w 26"/>
                  <a:gd name="T7" fmla="*/ 2 h 36"/>
                  <a:gd name="T8" fmla="*/ 1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7" name="Group 73">
              <a:extLst>
                <a:ext uri="{FF2B5EF4-FFF2-40B4-BE49-F238E27FC236}">
                  <a16:creationId xmlns:a16="http://schemas.microsoft.com/office/drawing/2014/main" id="{B019DD1F-80EF-40A3-964F-8E3D66B01342}"/>
                </a:ext>
              </a:extLst>
            </p:cNvPr>
            <p:cNvGrpSpPr>
              <a:grpSpLocks/>
            </p:cNvGrpSpPr>
            <p:nvPr/>
          </p:nvGrpSpPr>
          <p:grpSpPr bwMode="auto">
            <a:xfrm>
              <a:off x="2179638" y="4625975"/>
              <a:ext cx="20637" cy="28575"/>
              <a:chOff x="1424" y="1828"/>
              <a:chExt cx="13" cy="18"/>
            </a:xfrm>
          </p:grpSpPr>
          <p:sp>
            <p:nvSpPr>
              <p:cNvPr id="210" name="Freeform 74">
                <a:extLst>
                  <a:ext uri="{FF2B5EF4-FFF2-40B4-BE49-F238E27FC236}">
                    <a16:creationId xmlns:a16="http://schemas.microsoft.com/office/drawing/2014/main" id="{B9502A66-866A-4ACE-AC3C-24CBA07496AE}"/>
                  </a:ext>
                </a:extLst>
              </p:cNvPr>
              <p:cNvSpPr>
                <a:spLocks/>
              </p:cNvSpPr>
              <p:nvPr/>
            </p:nvSpPr>
            <p:spPr bwMode="auto">
              <a:xfrm>
                <a:off x="1424" y="182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1" name="Freeform 75">
                <a:extLst>
                  <a:ext uri="{FF2B5EF4-FFF2-40B4-BE49-F238E27FC236}">
                    <a16:creationId xmlns:a16="http://schemas.microsoft.com/office/drawing/2014/main" id="{FA1943DC-28A4-4AEC-BD25-3E8332C2F92E}"/>
                  </a:ext>
                </a:extLst>
              </p:cNvPr>
              <p:cNvSpPr>
                <a:spLocks/>
              </p:cNvSpPr>
              <p:nvPr/>
            </p:nvSpPr>
            <p:spPr bwMode="auto">
              <a:xfrm>
                <a:off x="1424" y="182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8" name="Group 76">
              <a:extLst>
                <a:ext uri="{FF2B5EF4-FFF2-40B4-BE49-F238E27FC236}">
                  <a16:creationId xmlns:a16="http://schemas.microsoft.com/office/drawing/2014/main" id="{55803D8E-6140-4941-AB15-A946C0476C38}"/>
                </a:ext>
              </a:extLst>
            </p:cNvPr>
            <p:cNvGrpSpPr>
              <a:grpSpLocks/>
            </p:cNvGrpSpPr>
            <p:nvPr/>
          </p:nvGrpSpPr>
          <p:grpSpPr bwMode="auto">
            <a:xfrm>
              <a:off x="2251075" y="4538663"/>
              <a:ext cx="20638" cy="30162"/>
              <a:chOff x="1469" y="1773"/>
              <a:chExt cx="13" cy="19"/>
            </a:xfrm>
          </p:grpSpPr>
          <p:sp>
            <p:nvSpPr>
              <p:cNvPr id="208" name="Freeform 77">
                <a:extLst>
                  <a:ext uri="{FF2B5EF4-FFF2-40B4-BE49-F238E27FC236}">
                    <a16:creationId xmlns:a16="http://schemas.microsoft.com/office/drawing/2014/main" id="{F437709F-4B4A-4AF8-9677-4C8D36D0F20A}"/>
                  </a:ext>
                </a:extLst>
              </p:cNvPr>
              <p:cNvSpPr>
                <a:spLocks/>
              </p:cNvSpPr>
              <p:nvPr/>
            </p:nvSpPr>
            <p:spPr bwMode="auto">
              <a:xfrm>
                <a:off x="1469" y="1773"/>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9" name="Freeform 78">
                <a:extLst>
                  <a:ext uri="{FF2B5EF4-FFF2-40B4-BE49-F238E27FC236}">
                    <a16:creationId xmlns:a16="http://schemas.microsoft.com/office/drawing/2014/main" id="{418971E1-2959-4D2B-873D-C4BE481FDA99}"/>
                  </a:ext>
                </a:extLst>
              </p:cNvPr>
              <p:cNvSpPr>
                <a:spLocks/>
              </p:cNvSpPr>
              <p:nvPr/>
            </p:nvSpPr>
            <p:spPr bwMode="auto">
              <a:xfrm>
                <a:off x="1469" y="1773"/>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9" name="Group 79">
              <a:extLst>
                <a:ext uri="{FF2B5EF4-FFF2-40B4-BE49-F238E27FC236}">
                  <a16:creationId xmlns:a16="http://schemas.microsoft.com/office/drawing/2014/main" id="{D269288B-342B-44A3-A0B1-50A5A3BD209F}"/>
                </a:ext>
              </a:extLst>
            </p:cNvPr>
            <p:cNvGrpSpPr>
              <a:grpSpLocks/>
            </p:cNvGrpSpPr>
            <p:nvPr/>
          </p:nvGrpSpPr>
          <p:grpSpPr bwMode="auto">
            <a:xfrm>
              <a:off x="2251075" y="4610100"/>
              <a:ext cx="20638" cy="28575"/>
              <a:chOff x="1469" y="1818"/>
              <a:chExt cx="13" cy="18"/>
            </a:xfrm>
          </p:grpSpPr>
          <p:sp>
            <p:nvSpPr>
              <p:cNvPr id="206" name="Freeform 80">
                <a:extLst>
                  <a:ext uri="{FF2B5EF4-FFF2-40B4-BE49-F238E27FC236}">
                    <a16:creationId xmlns:a16="http://schemas.microsoft.com/office/drawing/2014/main" id="{389CF737-4A25-4707-A658-7B5F6A457DBE}"/>
                  </a:ext>
                </a:extLst>
              </p:cNvPr>
              <p:cNvSpPr>
                <a:spLocks/>
              </p:cNvSpPr>
              <p:nvPr/>
            </p:nvSpPr>
            <p:spPr bwMode="auto">
              <a:xfrm>
                <a:off x="1469" y="181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7" name="Freeform 81">
                <a:extLst>
                  <a:ext uri="{FF2B5EF4-FFF2-40B4-BE49-F238E27FC236}">
                    <a16:creationId xmlns:a16="http://schemas.microsoft.com/office/drawing/2014/main" id="{3D402704-5494-4BD1-9E9D-EB90CC757B49}"/>
                  </a:ext>
                </a:extLst>
              </p:cNvPr>
              <p:cNvSpPr>
                <a:spLocks/>
              </p:cNvSpPr>
              <p:nvPr/>
            </p:nvSpPr>
            <p:spPr bwMode="auto">
              <a:xfrm>
                <a:off x="1469" y="181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0" name="Group 82">
              <a:extLst>
                <a:ext uri="{FF2B5EF4-FFF2-40B4-BE49-F238E27FC236}">
                  <a16:creationId xmlns:a16="http://schemas.microsoft.com/office/drawing/2014/main" id="{294098BA-0523-4B46-8175-E73868797146}"/>
                </a:ext>
              </a:extLst>
            </p:cNvPr>
            <p:cNvGrpSpPr>
              <a:grpSpLocks/>
            </p:cNvGrpSpPr>
            <p:nvPr/>
          </p:nvGrpSpPr>
          <p:grpSpPr bwMode="auto">
            <a:xfrm>
              <a:off x="1822450" y="4535488"/>
              <a:ext cx="20638" cy="28575"/>
              <a:chOff x="1199" y="1771"/>
              <a:chExt cx="13" cy="18"/>
            </a:xfrm>
          </p:grpSpPr>
          <p:sp>
            <p:nvSpPr>
              <p:cNvPr id="204" name="Freeform 83">
                <a:extLst>
                  <a:ext uri="{FF2B5EF4-FFF2-40B4-BE49-F238E27FC236}">
                    <a16:creationId xmlns:a16="http://schemas.microsoft.com/office/drawing/2014/main" id="{B3011F5E-4F75-4517-9D1B-2B1150DCECE8}"/>
                  </a:ext>
                </a:extLst>
              </p:cNvPr>
              <p:cNvSpPr>
                <a:spLocks/>
              </p:cNvSpPr>
              <p:nvPr/>
            </p:nvSpPr>
            <p:spPr bwMode="auto">
              <a:xfrm>
                <a:off x="1199" y="1771"/>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5" name="Freeform 84">
                <a:extLst>
                  <a:ext uri="{FF2B5EF4-FFF2-40B4-BE49-F238E27FC236}">
                    <a16:creationId xmlns:a16="http://schemas.microsoft.com/office/drawing/2014/main" id="{60428B6F-1186-44CA-A4E4-5EDC202D50C4}"/>
                  </a:ext>
                </a:extLst>
              </p:cNvPr>
              <p:cNvSpPr>
                <a:spLocks/>
              </p:cNvSpPr>
              <p:nvPr/>
            </p:nvSpPr>
            <p:spPr bwMode="auto">
              <a:xfrm>
                <a:off x="1199" y="1771"/>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1" name="Group 85">
              <a:extLst>
                <a:ext uri="{FF2B5EF4-FFF2-40B4-BE49-F238E27FC236}">
                  <a16:creationId xmlns:a16="http://schemas.microsoft.com/office/drawing/2014/main" id="{A345AC99-2B33-41BB-9420-718BDD129451}"/>
                </a:ext>
              </a:extLst>
            </p:cNvPr>
            <p:cNvGrpSpPr>
              <a:grpSpLocks/>
            </p:cNvGrpSpPr>
            <p:nvPr/>
          </p:nvGrpSpPr>
          <p:grpSpPr bwMode="auto">
            <a:xfrm>
              <a:off x="1936750" y="4527550"/>
              <a:ext cx="20638" cy="28575"/>
              <a:chOff x="1271" y="1766"/>
              <a:chExt cx="13" cy="18"/>
            </a:xfrm>
          </p:grpSpPr>
          <p:sp>
            <p:nvSpPr>
              <p:cNvPr id="202" name="Freeform 86">
                <a:extLst>
                  <a:ext uri="{FF2B5EF4-FFF2-40B4-BE49-F238E27FC236}">
                    <a16:creationId xmlns:a16="http://schemas.microsoft.com/office/drawing/2014/main" id="{EA8CC01D-3052-439C-8C34-72D130BE6D69}"/>
                  </a:ext>
                </a:extLst>
              </p:cNvPr>
              <p:cNvSpPr>
                <a:spLocks/>
              </p:cNvSpPr>
              <p:nvPr/>
            </p:nvSpPr>
            <p:spPr bwMode="auto">
              <a:xfrm>
                <a:off x="1271" y="1766"/>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3" name="Freeform 87">
                <a:extLst>
                  <a:ext uri="{FF2B5EF4-FFF2-40B4-BE49-F238E27FC236}">
                    <a16:creationId xmlns:a16="http://schemas.microsoft.com/office/drawing/2014/main" id="{DAEC34FE-3CBC-42F5-ADA4-98D41ECEEB67}"/>
                  </a:ext>
                </a:extLst>
              </p:cNvPr>
              <p:cNvSpPr>
                <a:spLocks/>
              </p:cNvSpPr>
              <p:nvPr/>
            </p:nvSpPr>
            <p:spPr bwMode="auto">
              <a:xfrm>
                <a:off x="1271" y="1766"/>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2" name="Group 88">
              <a:extLst>
                <a:ext uri="{FF2B5EF4-FFF2-40B4-BE49-F238E27FC236}">
                  <a16:creationId xmlns:a16="http://schemas.microsoft.com/office/drawing/2014/main" id="{86C0FBBF-793B-4C78-B4D7-CF656EF607B5}"/>
                </a:ext>
              </a:extLst>
            </p:cNvPr>
            <p:cNvGrpSpPr>
              <a:grpSpLocks/>
            </p:cNvGrpSpPr>
            <p:nvPr/>
          </p:nvGrpSpPr>
          <p:grpSpPr bwMode="auto">
            <a:xfrm>
              <a:off x="1849438" y="4618038"/>
              <a:ext cx="20637" cy="28575"/>
              <a:chOff x="1216" y="1823"/>
              <a:chExt cx="13" cy="18"/>
            </a:xfrm>
          </p:grpSpPr>
          <p:sp>
            <p:nvSpPr>
              <p:cNvPr id="200" name="Freeform 89">
                <a:extLst>
                  <a:ext uri="{FF2B5EF4-FFF2-40B4-BE49-F238E27FC236}">
                    <a16:creationId xmlns:a16="http://schemas.microsoft.com/office/drawing/2014/main" id="{DE16484D-0ED3-471A-8D26-DB461F66A7DF}"/>
                  </a:ext>
                </a:extLst>
              </p:cNvPr>
              <p:cNvSpPr>
                <a:spLocks/>
              </p:cNvSpPr>
              <p:nvPr/>
            </p:nvSpPr>
            <p:spPr bwMode="auto">
              <a:xfrm>
                <a:off x="1216" y="1823"/>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1" name="Freeform 90">
                <a:extLst>
                  <a:ext uri="{FF2B5EF4-FFF2-40B4-BE49-F238E27FC236}">
                    <a16:creationId xmlns:a16="http://schemas.microsoft.com/office/drawing/2014/main" id="{F4238C14-8BA5-4E96-8CA7-199A030083AB}"/>
                  </a:ext>
                </a:extLst>
              </p:cNvPr>
              <p:cNvSpPr>
                <a:spLocks/>
              </p:cNvSpPr>
              <p:nvPr/>
            </p:nvSpPr>
            <p:spPr bwMode="auto">
              <a:xfrm>
                <a:off x="1216" y="1823"/>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3" name="Group 91">
              <a:extLst>
                <a:ext uri="{FF2B5EF4-FFF2-40B4-BE49-F238E27FC236}">
                  <a16:creationId xmlns:a16="http://schemas.microsoft.com/office/drawing/2014/main" id="{A34F1C0A-BA86-470F-A7C2-D59C1AF5624C}"/>
                </a:ext>
              </a:extLst>
            </p:cNvPr>
            <p:cNvGrpSpPr>
              <a:grpSpLocks/>
            </p:cNvGrpSpPr>
            <p:nvPr/>
          </p:nvGrpSpPr>
          <p:grpSpPr bwMode="auto">
            <a:xfrm>
              <a:off x="1936750" y="4598988"/>
              <a:ext cx="20638" cy="28575"/>
              <a:chOff x="1271" y="1811"/>
              <a:chExt cx="13" cy="18"/>
            </a:xfrm>
          </p:grpSpPr>
          <p:sp>
            <p:nvSpPr>
              <p:cNvPr id="198" name="Freeform 92">
                <a:extLst>
                  <a:ext uri="{FF2B5EF4-FFF2-40B4-BE49-F238E27FC236}">
                    <a16:creationId xmlns:a16="http://schemas.microsoft.com/office/drawing/2014/main" id="{77B066D0-6A34-422C-B73B-5E8994FE2A6D}"/>
                  </a:ext>
                </a:extLst>
              </p:cNvPr>
              <p:cNvSpPr>
                <a:spLocks/>
              </p:cNvSpPr>
              <p:nvPr/>
            </p:nvSpPr>
            <p:spPr bwMode="auto">
              <a:xfrm>
                <a:off x="1271" y="181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9" name="Freeform 93">
                <a:extLst>
                  <a:ext uri="{FF2B5EF4-FFF2-40B4-BE49-F238E27FC236}">
                    <a16:creationId xmlns:a16="http://schemas.microsoft.com/office/drawing/2014/main" id="{FD809C11-0A6E-4B6C-A1D1-B47BF27F811B}"/>
                  </a:ext>
                </a:extLst>
              </p:cNvPr>
              <p:cNvSpPr>
                <a:spLocks/>
              </p:cNvSpPr>
              <p:nvPr/>
            </p:nvSpPr>
            <p:spPr bwMode="auto">
              <a:xfrm>
                <a:off x="1271" y="181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4" name="Group 94">
              <a:extLst>
                <a:ext uri="{FF2B5EF4-FFF2-40B4-BE49-F238E27FC236}">
                  <a16:creationId xmlns:a16="http://schemas.microsoft.com/office/drawing/2014/main" id="{E7AA213C-63FB-4D8B-81DA-BFB39369F23C}"/>
                </a:ext>
              </a:extLst>
            </p:cNvPr>
            <p:cNvGrpSpPr>
              <a:grpSpLocks/>
            </p:cNvGrpSpPr>
            <p:nvPr/>
          </p:nvGrpSpPr>
          <p:grpSpPr bwMode="auto">
            <a:xfrm>
              <a:off x="1995488" y="4743450"/>
              <a:ext cx="20637" cy="28575"/>
              <a:chOff x="1308" y="1902"/>
              <a:chExt cx="13" cy="18"/>
            </a:xfrm>
          </p:grpSpPr>
          <p:sp>
            <p:nvSpPr>
              <p:cNvPr id="196" name="Freeform 95">
                <a:extLst>
                  <a:ext uri="{FF2B5EF4-FFF2-40B4-BE49-F238E27FC236}">
                    <a16:creationId xmlns:a16="http://schemas.microsoft.com/office/drawing/2014/main" id="{5431C60E-32B6-4627-B910-AFEB2CF236B6}"/>
                  </a:ext>
                </a:extLst>
              </p:cNvPr>
              <p:cNvSpPr>
                <a:spLocks/>
              </p:cNvSpPr>
              <p:nvPr/>
            </p:nvSpPr>
            <p:spPr bwMode="auto">
              <a:xfrm>
                <a:off x="1308" y="1902"/>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7" name="Freeform 96">
                <a:extLst>
                  <a:ext uri="{FF2B5EF4-FFF2-40B4-BE49-F238E27FC236}">
                    <a16:creationId xmlns:a16="http://schemas.microsoft.com/office/drawing/2014/main" id="{C122703E-0010-4B6B-97DE-F0A49F6BCCAF}"/>
                  </a:ext>
                </a:extLst>
              </p:cNvPr>
              <p:cNvSpPr>
                <a:spLocks/>
              </p:cNvSpPr>
              <p:nvPr/>
            </p:nvSpPr>
            <p:spPr bwMode="auto">
              <a:xfrm>
                <a:off x="1308" y="1902"/>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5" name="Group 97">
              <a:extLst>
                <a:ext uri="{FF2B5EF4-FFF2-40B4-BE49-F238E27FC236}">
                  <a16:creationId xmlns:a16="http://schemas.microsoft.com/office/drawing/2014/main" id="{9112B25B-9946-420C-AF40-3BF9EB8D653A}"/>
                </a:ext>
              </a:extLst>
            </p:cNvPr>
            <p:cNvGrpSpPr>
              <a:grpSpLocks/>
            </p:cNvGrpSpPr>
            <p:nvPr/>
          </p:nvGrpSpPr>
          <p:grpSpPr bwMode="auto">
            <a:xfrm>
              <a:off x="1995488" y="4833938"/>
              <a:ext cx="20637" cy="28575"/>
              <a:chOff x="1308" y="1959"/>
              <a:chExt cx="13" cy="18"/>
            </a:xfrm>
          </p:grpSpPr>
          <p:sp>
            <p:nvSpPr>
              <p:cNvPr id="194" name="Freeform 98">
                <a:extLst>
                  <a:ext uri="{FF2B5EF4-FFF2-40B4-BE49-F238E27FC236}">
                    <a16:creationId xmlns:a16="http://schemas.microsoft.com/office/drawing/2014/main" id="{4D0FB31E-B509-4AFC-99C1-0643F6CDD101}"/>
                  </a:ext>
                </a:extLst>
              </p:cNvPr>
              <p:cNvSpPr>
                <a:spLocks/>
              </p:cNvSpPr>
              <p:nvPr/>
            </p:nvSpPr>
            <p:spPr bwMode="auto">
              <a:xfrm>
                <a:off x="1308" y="1959"/>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9"/>
                    </a:lnTo>
                    <a:lnTo>
                      <a:pt x="0" y="0"/>
                    </a:lnTo>
                    <a:lnTo>
                      <a:pt x="0" y="27"/>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5" name="Freeform 99">
                <a:extLst>
                  <a:ext uri="{FF2B5EF4-FFF2-40B4-BE49-F238E27FC236}">
                    <a16:creationId xmlns:a16="http://schemas.microsoft.com/office/drawing/2014/main" id="{67F367DB-13FD-4328-AEB7-78BF00E4E330}"/>
                  </a:ext>
                </a:extLst>
              </p:cNvPr>
              <p:cNvSpPr>
                <a:spLocks/>
              </p:cNvSpPr>
              <p:nvPr/>
            </p:nvSpPr>
            <p:spPr bwMode="auto">
              <a:xfrm>
                <a:off x="1308" y="1959"/>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9"/>
                    </a:lnTo>
                    <a:lnTo>
                      <a:pt x="0" y="0"/>
                    </a:lnTo>
                    <a:lnTo>
                      <a:pt x="0" y="27"/>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6" name="Group 100">
              <a:extLst>
                <a:ext uri="{FF2B5EF4-FFF2-40B4-BE49-F238E27FC236}">
                  <a16:creationId xmlns:a16="http://schemas.microsoft.com/office/drawing/2014/main" id="{A1B5AAA3-7F2A-4DC6-9F8D-178C4BDB7DAF}"/>
                </a:ext>
              </a:extLst>
            </p:cNvPr>
            <p:cNvGrpSpPr>
              <a:grpSpLocks/>
            </p:cNvGrpSpPr>
            <p:nvPr/>
          </p:nvGrpSpPr>
          <p:grpSpPr bwMode="auto">
            <a:xfrm>
              <a:off x="1822450" y="4724400"/>
              <a:ext cx="20638" cy="28575"/>
              <a:chOff x="1199" y="1890"/>
              <a:chExt cx="13" cy="18"/>
            </a:xfrm>
          </p:grpSpPr>
          <p:sp>
            <p:nvSpPr>
              <p:cNvPr id="192" name="Freeform 101">
                <a:extLst>
                  <a:ext uri="{FF2B5EF4-FFF2-40B4-BE49-F238E27FC236}">
                    <a16:creationId xmlns:a16="http://schemas.microsoft.com/office/drawing/2014/main" id="{167B5C8B-889F-41DE-93F8-5FFC2A4F8380}"/>
                  </a:ext>
                </a:extLst>
              </p:cNvPr>
              <p:cNvSpPr>
                <a:spLocks/>
              </p:cNvSpPr>
              <p:nvPr/>
            </p:nvSpPr>
            <p:spPr bwMode="auto">
              <a:xfrm>
                <a:off x="1199" y="1890"/>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3" name="Freeform 102">
                <a:extLst>
                  <a:ext uri="{FF2B5EF4-FFF2-40B4-BE49-F238E27FC236}">
                    <a16:creationId xmlns:a16="http://schemas.microsoft.com/office/drawing/2014/main" id="{FB0511D7-887E-4F16-AD6E-FE93069D5E24}"/>
                  </a:ext>
                </a:extLst>
              </p:cNvPr>
              <p:cNvSpPr>
                <a:spLocks/>
              </p:cNvSpPr>
              <p:nvPr/>
            </p:nvSpPr>
            <p:spPr bwMode="auto">
              <a:xfrm>
                <a:off x="1199" y="1890"/>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7" name="Group 103">
              <a:extLst>
                <a:ext uri="{FF2B5EF4-FFF2-40B4-BE49-F238E27FC236}">
                  <a16:creationId xmlns:a16="http://schemas.microsoft.com/office/drawing/2014/main" id="{C947ECAD-FEF0-40FE-B197-8D2507247AAB}"/>
                </a:ext>
              </a:extLst>
            </p:cNvPr>
            <p:cNvGrpSpPr>
              <a:grpSpLocks/>
            </p:cNvGrpSpPr>
            <p:nvPr/>
          </p:nvGrpSpPr>
          <p:grpSpPr bwMode="auto">
            <a:xfrm>
              <a:off x="1873250" y="4676775"/>
              <a:ext cx="20638" cy="28575"/>
              <a:chOff x="1231" y="1860"/>
              <a:chExt cx="13" cy="18"/>
            </a:xfrm>
          </p:grpSpPr>
          <p:sp>
            <p:nvSpPr>
              <p:cNvPr id="190" name="Freeform 104">
                <a:extLst>
                  <a:ext uri="{FF2B5EF4-FFF2-40B4-BE49-F238E27FC236}">
                    <a16:creationId xmlns:a16="http://schemas.microsoft.com/office/drawing/2014/main" id="{9F0F3407-0B73-4747-B4C5-BC1BC0F8B03A}"/>
                  </a:ext>
                </a:extLst>
              </p:cNvPr>
              <p:cNvSpPr>
                <a:spLocks/>
              </p:cNvSpPr>
              <p:nvPr/>
            </p:nvSpPr>
            <p:spPr bwMode="auto">
              <a:xfrm>
                <a:off x="1231" y="1860"/>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1" name="Freeform 105">
                <a:extLst>
                  <a:ext uri="{FF2B5EF4-FFF2-40B4-BE49-F238E27FC236}">
                    <a16:creationId xmlns:a16="http://schemas.microsoft.com/office/drawing/2014/main" id="{CE6DA141-A08E-4A49-9543-7B27D4407130}"/>
                  </a:ext>
                </a:extLst>
              </p:cNvPr>
              <p:cNvSpPr>
                <a:spLocks/>
              </p:cNvSpPr>
              <p:nvPr/>
            </p:nvSpPr>
            <p:spPr bwMode="auto">
              <a:xfrm>
                <a:off x="1231" y="1860"/>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8" name="Group 106">
              <a:extLst>
                <a:ext uri="{FF2B5EF4-FFF2-40B4-BE49-F238E27FC236}">
                  <a16:creationId xmlns:a16="http://schemas.microsoft.com/office/drawing/2014/main" id="{B31E7F30-5156-480F-90CB-7141B40C8BA6}"/>
                </a:ext>
              </a:extLst>
            </p:cNvPr>
            <p:cNvGrpSpPr>
              <a:grpSpLocks/>
            </p:cNvGrpSpPr>
            <p:nvPr/>
          </p:nvGrpSpPr>
          <p:grpSpPr bwMode="auto">
            <a:xfrm>
              <a:off x="1838325" y="4802188"/>
              <a:ext cx="20638" cy="28575"/>
              <a:chOff x="1209" y="1939"/>
              <a:chExt cx="13" cy="18"/>
            </a:xfrm>
          </p:grpSpPr>
          <p:sp>
            <p:nvSpPr>
              <p:cNvPr id="188" name="Freeform 107">
                <a:extLst>
                  <a:ext uri="{FF2B5EF4-FFF2-40B4-BE49-F238E27FC236}">
                    <a16:creationId xmlns:a16="http://schemas.microsoft.com/office/drawing/2014/main" id="{A1C88BF1-47CA-4332-B101-0216B3710B65}"/>
                  </a:ext>
                </a:extLst>
              </p:cNvPr>
              <p:cNvSpPr>
                <a:spLocks/>
              </p:cNvSpPr>
              <p:nvPr/>
            </p:nvSpPr>
            <p:spPr bwMode="auto">
              <a:xfrm>
                <a:off x="1209" y="1939"/>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9" name="Freeform 108">
                <a:extLst>
                  <a:ext uri="{FF2B5EF4-FFF2-40B4-BE49-F238E27FC236}">
                    <a16:creationId xmlns:a16="http://schemas.microsoft.com/office/drawing/2014/main" id="{1C4DA9FE-4951-47CD-B2DC-3810D2393553}"/>
                  </a:ext>
                </a:extLst>
              </p:cNvPr>
              <p:cNvSpPr>
                <a:spLocks/>
              </p:cNvSpPr>
              <p:nvPr/>
            </p:nvSpPr>
            <p:spPr bwMode="auto">
              <a:xfrm>
                <a:off x="1209" y="1939"/>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59" name="Group 109">
              <a:extLst>
                <a:ext uri="{FF2B5EF4-FFF2-40B4-BE49-F238E27FC236}">
                  <a16:creationId xmlns:a16="http://schemas.microsoft.com/office/drawing/2014/main" id="{8EFBFC79-D0E6-41F9-812A-6E1517C7BE8A}"/>
                </a:ext>
              </a:extLst>
            </p:cNvPr>
            <p:cNvGrpSpPr>
              <a:grpSpLocks/>
            </p:cNvGrpSpPr>
            <p:nvPr/>
          </p:nvGrpSpPr>
          <p:grpSpPr bwMode="auto">
            <a:xfrm>
              <a:off x="1939925" y="4797425"/>
              <a:ext cx="20638" cy="30163"/>
              <a:chOff x="1273" y="1936"/>
              <a:chExt cx="13" cy="19"/>
            </a:xfrm>
          </p:grpSpPr>
          <p:sp>
            <p:nvSpPr>
              <p:cNvPr id="186" name="Freeform 110">
                <a:extLst>
                  <a:ext uri="{FF2B5EF4-FFF2-40B4-BE49-F238E27FC236}">
                    <a16:creationId xmlns:a16="http://schemas.microsoft.com/office/drawing/2014/main" id="{B62CA77B-70DF-4798-927A-6BA6387C78A7}"/>
                  </a:ext>
                </a:extLst>
              </p:cNvPr>
              <p:cNvSpPr>
                <a:spLocks/>
              </p:cNvSpPr>
              <p:nvPr/>
            </p:nvSpPr>
            <p:spPr bwMode="auto">
              <a:xfrm>
                <a:off x="1273" y="1936"/>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7" name="Freeform 111">
                <a:extLst>
                  <a:ext uri="{FF2B5EF4-FFF2-40B4-BE49-F238E27FC236}">
                    <a16:creationId xmlns:a16="http://schemas.microsoft.com/office/drawing/2014/main" id="{CD459B76-D591-48C7-AE74-88D254EC620D}"/>
                  </a:ext>
                </a:extLst>
              </p:cNvPr>
              <p:cNvSpPr>
                <a:spLocks/>
              </p:cNvSpPr>
              <p:nvPr/>
            </p:nvSpPr>
            <p:spPr bwMode="auto">
              <a:xfrm>
                <a:off x="1273" y="1936"/>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0" name="Group 112">
              <a:extLst>
                <a:ext uri="{FF2B5EF4-FFF2-40B4-BE49-F238E27FC236}">
                  <a16:creationId xmlns:a16="http://schemas.microsoft.com/office/drawing/2014/main" id="{729823A1-70D0-4972-992D-3E80BF2DB441}"/>
                </a:ext>
              </a:extLst>
            </p:cNvPr>
            <p:cNvGrpSpPr>
              <a:grpSpLocks/>
            </p:cNvGrpSpPr>
            <p:nvPr/>
          </p:nvGrpSpPr>
          <p:grpSpPr bwMode="auto">
            <a:xfrm>
              <a:off x="1974850" y="4981575"/>
              <a:ext cx="22225" cy="30163"/>
              <a:chOff x="1295" y="2052"/>
              <a:chExt cx="14" cy="19"/>
            </a:xfrm>
          </p:grpSpPr>
          <p:sp>
            <p:nvSpPr>
              <p:cNvPr id="184" name="Freeform 113">
                <a:extLst>
                  <a:ext uri="{FF2B5EF4-FFF2-40B4-BE49-F238E27FC236}">
                    <a16:creationId xmlns:a16="http://schemas.microsoft.com/office/drawing/2014/main" id="{3F64AFDF-2134-44D9-B8F7-60BB18F5F4B5}"/>
                  </a:ext>
                </a:extLst>
              </p:cNvPr>
              <p:cNvSpPr>
                <a:spLocks/>
              </p:cNvSpPr>
              <p:nvPr/>
            </p:nvSpPr>
            <p:spPr bwMode="auto">
              <a:xfrm>
                <a:off x="1295" y="2052"/>
                <a:ext cx="14" cy="19"/>
              </a:xfrm>
              <a:custGeom>
                <a:avLst/>
                <a:gdLst>
                  <a:gd name="T0" fmla="*/ 2 w 26"/>
                  <a:gd name="T1" fmla="*/ 3 h 36"/>
                  <a:gd name="T2" fmla="*/ 2 w 26"/>
                  <a:gd name="T3" fmla="*/ 1 h 36"/>
                  <a:gd name="T4" fmla="*/ 0 w 26"/>
                  <a:gd name="T5" fmla="*/ 0 h 36"/>
                  <a:gd name="T6" fmla="*/ 0 w 26"/>
                  <a:gd name="T7" fmla="*/ 2 h 36"/>
                  <a:gd name="T8" fmla="*/ 2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5" name="Freeform 114">
                <a:extLst>
                  <a:ext uri="{FF2B5EF4-FFF2-40B4-BE49-F238E27FC236}">
                    <a16:creationId xmlns:a16="http://schemas.microsoft.com/office/drawing/2014/main" id="{3262BB19-E749-4060-9A6D-04A925FA227E}"/>
                  </a:ext>
                </a:extLst>
              </p:cNvPr>
              <p:cNvSpPr>
                <a:spLocks/>
              </p:cNvSpPr>
              <p:nvPr/>
            </p:nvSpPr>
            <p:spPr bwMode="auto">
              <a:xfrm>
                <a:off x="1295" y="2052"/>
                <a:ext cx="14" cy="19"/>
              </a:xfrm>
              <a:custGeom>
                <a:avLst/>
                <a:gdLst>
                  <a:gd name="T0" fmla="*/ 2 w 26"/>
                  <a:gd name="T1" fmla="*/ 3 h 36"/>
                  <a:gd name="T2" fmla="*/ 2 w 26"/>
                  <a:gd name="T3" fmla="*/ 1 h 36"/>
                  <a:gd name="T4" fmla="*/ 0 w 26"/>
                  <a:gd name="T5" fmla="*/ 0 h 36"/>
                  <a:gd name="T6" fmla="*/ 0 w 26"/>
                  <a:gd name="T7" fmla="*/ 2 h 36"/>
                  <a:gd name="T8" fmla="*/ 2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1" name="Group 115">
              <a:extLst>
                <a:ext uri="{FF2B5EF4-FFF2-40B4-BE49-F238E27FC236}">
                  <a16:creationId xmlns:a16="http://schemas.microsoft.com/office/drawing/2014/main" id="{EB815573-FD18-4E38-A14F-93D1D68B1D90}"/>
                </a:ext>
              </a:extLst>
            </p:cNvPr>
            <p:cNvGrpSpPr>
              <a:grpSpLocks/>
            </p:cNvGrpSpPr>
            <p:nvPr/>
          </p:nvGrpSpPr>
          <p:grpSpPr bwMode="auto">
            <a:xfrm>
              <a:off x="1974850" y="5045075"/>
              <a:ext cx="22225" cy="28575"/>
              <a:chOff x="1295" y="2092"/>
              <a:chExt cx="14" cy="18"/>
            </a:xfrm>
          </p:grpSpPr>
          <p:sp>
            <p:nvSpPr>
              <p:cNvPr id="182" name="Freeform 116">
                <a:extLst>
                  <a:ext uri="{FF2B5EF4-FFF2-40B4-BE49-F238E27FC236}">
                    <a16:creationId xmlns:a16="http://schemas.microsoft.com/office/drawing/2014/main" id="{68B92DA1-20FC-402F-B603-DF7227AD7B7C}"/>
                  </a:ext>
                </a:extLst>
              </p:cNvPr>
              <p:cNvSpPr>
                <a:spLocks/>
              </p:cNvSpPr>
              <p:nvPr/>
            </p:nvSpPr>
            <p:spPr bwMode="auto">
              <a:xfrm>
                <a:off x="1295" y="2092"/>
                <a:ext cx="14"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3" name="Freeform 117">
                <a:extLst>
                  <a:ext uri="{FF2B5EF4-FFF2-40B4-BE49-F238E27FC236}">
                    <a16:creationId xmlns:a16="http://schemas.microsoft.com/office/drawing/2014/main" id="{807C7E44-26F4-47E5-A767-ED490BA1AE85}"/>
                  </a:ext>
                </a:extLst>
              </p:cNvPr>
              <p:cNvSpPr>
                <a:spLocks/>
              </p:cNvSpPr>
              <p:nvPr/>
            </p:nvSpPr>
            <p:spPr bwMode="auto">
              <a:xfrm>
                <a:off x="1295" y="2092"/>
                <a:ext cx="14"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2" name="Group 118">
              <a:extLst>
                <a:ext uri="{FF2B5EF4-FFF2-40B4-BE49-F238E27FC236}">
                  <a16:creationId xmlns:a16="http://schemas.microsoft.com/office/drawing/2014/main" id="{BBA90A98-5778-4C04-A19A-0BBF55DAC7EF}"/>
                </a:ext>
              </a:extLst>
            </p:cNvPr>
            <p:cNvGrpSpPr>
              <a:grpSpLocks/>
            </p:cNvGrpSpPr>
            <p:nvPr/>
          </p:nvGrpSpPr>
          <p:grpSpPr bwMode="auto">
            <a:xfrm>
              <a:off x="1822450" y="4975225"/>
              <a:ext cx="20638" cy="28575"/>
              <a:chOff x="1199" y="2048"/>
              <a:chExt cx="13" cy="18"/>
            </a:xfrm>
          </p:grpSpPr>
          <p:sp>
            <p:nvSpPr>
              <p:cNvPr id="180" name="Freeform 119">
                <a:extLst>
                  <a:ext uri="{FF2B5EF4-FFF2-40B4-BE49-F238E27FC236}">
                    <a16:creationId xmlns:a16="http://schemas.microsoft.com/office/drawing/2014/main" id="{AC3F7DDE-0A56-4AFB-8E0C-B8FD8486AA6B}"/>
                  </a:ext>
                </a:extLst>
              </p:cNvPr>
              <p:cNvSpPr>
                <a:spLocks/>
              </p:cNvSpPr>
              <p:nvPr/>
            </p:nvSpPr>
            <p:spPr bwMode="auto">
              <a:xfrm>
                <a:off x="1199" y="2048"/>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1" name="Freeform 120">
                <a:extLst>
                  <a:ext uri="{FF2B5EF4-FFF2-40B4-BE49-F238E27FC236}">
                    <a16:creationId xmlns:a16="http://schemas.microsoft.com/office/drawing/2014/main" id="{C9AA0B00-1FD7-43C3-9251-CF4C2FB7C1BC}"/>
                  </a:ext>
                </a:extLst>
              </p:cNvPr>
              <p:cNvSpPr>
                <a:spLocks/>
              </p:cNvSpPr>
              <p:nvPr/>
            </p:nvSpPr>
            <p:spPr bwMode="auto">
              <a:xfrm>
                <a:off x="1199" y="2048"/>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3" name="Group 121">
              <a:extLst>
                <a:ext uri="{FF2B5EF4-FFF2-40B4-BE49-F238E27FC236}">
                  <a16:creationId xmlns:a16="http://schemas.microsoft.com/office/drawing/2014/main" id="{FD0A9670-4F81-400B-8DBF-DFFE8BF9B4F3}"/>
                </a:ext>
              </a:extLst>
            </p:cNvPr>
            <p:cNvGrpSpPr>
              <a:grpSpLocks/>
            </p:cNvGrpSpPr>
            <p:nvPr/>
          </p:nvGrpSpPr>
          <p:grpSpPr bwMode="auto">
            <a:xfrm>
              <a:off x="1905000" y="4975225"/>
              <a:ext cx="20638" cy="28575"/>
              <a:chOff x="1251" y="2048"/>
              <a:chExt cx="13" cy="18"/>
            </a:xfrm>
          </p:grpSpPr>
          <p:sp>
            <p:nvSpPr>
              <p:cNvPr id="178" name="Freeform 122">
                <a:extLst>
                  <a:ext uri="{FF2B5EF4-FFF2-40B4-BE49-F238E27FC236}">
                    <a16:creationId xmlns:a16="http://schemas.microsoft.com/office/drawing/2014/main" id="{561CB2FE-ACB2-460B-B229-5A878CEB7AD5}"/>
                  </a:ext>
                </a:extLst>
              </p:cNvPr>
              <p:cNvSpPr>
                <a:spLocks/>
              </p:cNvSpPr>
              <p:nvPr/>
            </p:nvSpPr>
            <p:spPr bwMode="auto">
              <a:xfrm>
                <a:off x="1251" y="2048"/>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9" name="Freeform 123">
                <a:extLst>
                  <a:ext uri="{FF2B5EF4-FFF2-40B4-BE49-F238E27FC236}">
                    <a16:creationId xmlns:a16="http://schemas.microsoft.com/office/drawing/2014/main" id="{4842A671-E610-4A76-9D74-741D30364EAF}"/>
                  </a:ext>
                </a:extLst>
              </p:cNvPr>
              <p:cNvSpPr>
                <a:spLocks/>
              </p:cNvSpPr>
              <p:nvPr/>
            </p:nvSpPr>
            <p:spPr bwMode="auto">
              <a:xfrm>
                <a:off x="1251" y="2048"/>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4" name="Group 124">
              <a:extLst>
                <a:ext uri="{FF2B5EF4-FFF2-40B4-BE49-F238E27FC236}">
                  <a16:creationId xmlns:a16="http://schemas.microsoft.com/office/drawing/2014/main" id="{532C20B6-95F3-4F68-BEAF-35DB160C79E2}"/>
                </a:ext>
              </a:extLst>
            </p:cNvPr>
            <p:cNvGrpSpPr>
              <a:grpSpLocks/>
            </p:cNvGrpSpPr>
            <p:nvPr/>
          </p:nvGrpSpPr>
          <p:grpSpPr bwMode="auto">
            <a:xfrm>
              <a:off x="1841500" y="5048250"/>
              <a:ext cx="20638" cy="30163"/>
              <a:chOff x="1211" y="2094"/>
              <a:chExt cx="13" cy="19"/>
            </a:xfrm>
          </p:grpSpPr>
          <p:sp>
            <p:nvSpPr>
              <p:cNvPr id="176" name="Freeform 125">
                <a:extLst>
                  <a:ext uri="{FF2B5EF4-FFF2-40B4-BE49-F238E27FC236}">
                    <a16:creationId xmlns:a16="http://schemas.microsoft.com/office/drawing/2014/main" id="{5A1F0C26-1F0C-48CF-BF9A-2B0CE426AB4C}"/>
                  </a:ext>
                </a:extLst>
              </p:cNvPr>
              <p:cNvSpPr>
                <a:spLocks/>
              </p:cNvSpPr>
              <p:nvPr/>
            </p:nvSpPr>
            <p:spPr bwMode="auto">
              <a:xfrm>
                <a:off x="1211" y="2094"/>
                <a:ext cx="13" cy="19"/>
              </a:xfrm>
              <a:custGeom>
                <a:avLst/>
                <a:gdLst>
                  <a:gd name="T0" fmla="*/ 1 w 26"/>
                  <a:gd name="T1" fmla="*/ 3 h 36"/>
                  <a:gd name="T2" fmla="*/ 2 w 26"/>
                  <a:gd name="T3" fmla="*/ 1 h 36"/>
                  <a:gd name="T4" fmla="*/ 0 w 26"/>
                  <a:gd name="T5" fmla="*/ 0 h 36"/>
                  <a:gd name="T6" fmla="*/ 0 w 26"/>
                  <a:gd name="T7" fmla="*/ 2 h 36"/>
                  <a:gd name="T8" fmla="*/ 1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7" name="Freeform 126">
                <a:extLst>
                  <a:ext uri="{FF2B5EF4-FFF2-40B4-BE49-F238E27FC236}">
                    <a16:creationId xmlns:a16="http://schemas.microsoft.com/office/drawing/2014/main" id="{E5A4E79C-8A27-4FAD-927A-1C14902C843F}"/>
                  </a:ext>
                </a:extLst>
              </p:cNvPr>
              <p:cNvSpPr>
                <a:spLocks/>
              </p:cNvSpPr>
              <p:nvPr/>
            </p:nvSpPr>
            <p:spPr bwMode="auto">
              <a:xfrm>
                <a:off x="1211" y="2094"/>
                <a:ext cx="13" cy="19"/>
              </a:xfrm>
              <a:custGeom>
                <a:avLst/>
                <a:gdLst>
                  <a:gd name="T0" fmla="*/ 1 w 26"/>
                  <a:gd name="T1" fmla="*/ 3 h 36"/>
                  <a:gd name="T2" fmla="*/ 2 w 26"/>
                  <a:gd name="T3" fmla="*/ 1 h 36"/>
                  <a:gd name="T4" fmla="*/ 0 w 26"/>
                  <a:gd name="T5" fmla="*/ 0 h 36"/>
                  <a:gd name="T6" fmla="*/ 0 w 26"/>
                  <a:gd name="T7" fmla="*/ 2 h 36"/>
                  <a:gd name="T8" fmla="*/ 1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5" name="Group 127">
              <a:extLst>
                <a:ext uri="{FF2B5EF4-FFF2-40B4-BE49-F238E27FC236}">
                  <a16:creationId xmlns:a16="http://schemas.microsoft.com/office/drawing/2014/main" id="{E05B986F-2C2A-47C2-B686-6E73053D7574}"/>
                </a:ext>
              </a:extLst>
            </p:cNvPr>
            <p:cNvGrpSpPr>
              <a:grpSpLocks/>
            </p:cNvGrpSpPr>
            <p:nvPr/>
          </p:nvGrpSpPr>
          <p:grpSpPr bwMode="auto">
            <a:xfrm>
              <a:off x="1912938" y="5056188"/>
              <a:ext cx="20637" cy="28575"/>
              <a:chOff x="1256" y="2099"/>
              <a:chExt cx="13" cy="18"/>
            </a:xfrm>
          </p:grpSpPr>
          <p:sp>
            <p:nvSpPr>
              <p:cNvPr id="174" name="Freeform 128">
                <a:extLst>
                  <a:ext uri="{FF2B5EF4-FFF2-40B4-BE49-F238E27FC236}">
                    <a16:creationId xmlns:a16="http://schemas.microsoft.com/office/drawing/2014/main" id="{D8ADECCF-242B-4743-A539-715DABDAA49F}"/>
                  </a:ext>
                </a:extLst>
              </p:cNvPr>
              <p:cNvSpPr>
                <a:spLocks/>
              </p:cNvSpPr>
              <p:nvPr/>
            </p:nvSpPr>
            <p:spPr bwMode="auto">
              <a:xfrm>
                <a:off x="1256" y="2099"/>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5" name="Freeform 129">
                <a:extLst>
                  <a:ext uri="{FF2B5EF4-FFF2-40B4-BE49-F238E27FC236}">
                    <a16:creationId xmlns:a16="http://schemas.microsoft.com/office/drawing/2014/main" id="{AE03D403-2F7C-4CC8-9968-F474BB921DE2}"/>
                  </a:ext>
                </a:extLst>
              </p:cNvPr>
              <p:cNvSpPr>
                <a:spLocks/>
              </p:cNvSpPr>
              <p:nvPr/>
            </p:nvSpPr>
            <p:spPr bwMode="auto">
              <a:xfrm>
                <a:off x="1256" y="2099"/>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6" name="Group 130">
              <a:extLst>
                <a:ext uri="{FF2B5EF4-FFF2-40B4-BE49-F238E27FC236}">
                  <a16:creationId xmlns:a16="http://schemas.microsoft.com/office/drawing/2014/main" id="{6F845365-1EAB-4D76-A86E-CDF2D1495181}"/>
                </a:ext>
              </a:extLst>
            </p:cNvPr>
            <p:cNvGrpSpPr>
              <a:grpSpLocks/>
            </p:cNvGrpSpPr>
            <p:nvPr/>
          </p:nvGrpSpPr>
          <p:grpSpPr bwMode="auto">
            <a:xfrm>
              <a:off x="2105025" y="4687888"/>
              <a:ext cx="20638" cy="28575"/>
              <a:chOff x="1377" y="1867"/>
              <a:chExt cx="13" cy="18"/>
            </a:xfrm>
          </p:grpSpPr>
          <p:sp>
            <p:nvSpPr>
              <p:cNvPr id="172" name="Freeform 131">
                <a:extLst>
                  <a:ext uri="{FF2B5EF4-FFF2-40B4-BE49-F238E27FC236}">
                    <a16:creationId xmlns:a16="http://schemas.microsoft.com/office/drawing/2014/main" id="{EBC4DE6D-F9B6-44AD-BDB7-1D58B6300D5B}"/>
                  </a:ext>
                </a:extLst>
              </p:cNvPr>
              <p:cNvSpPr>
                <a:spLocks/>
              </p:cNvSpPr>
              <p:nvPr/>
            </p:nvSpPr>
            <p:spPr bwMode="auto">
              <a:xfrm>
                <a:off x="1377" y="1867"/>
                <a:ext cx="13"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7" y="36"/>
                    </a:moveTo>
                    <a:lnTo>
                      <a:pt x="26"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3" name="Freeform 132">
                <a:extLst>
                  <a:ext uri="{FF2B5EF4-FFF2-40B4-BE49-F238E27FC236}">
                    <a16:creationId xmlns:a16="http://schemas.microsoft.com/office/drawing/2014/main" id="{7B6CDCB2-45B5-483B-83B9-4E6F3739A0C8}"/>
                  </a:ext>
                </a:extLst>
              </p:cNvPr>
              <p:cNvSpPr>
                <a:spLocks/>
              </p:cNvSpPr>
              <p:nvPr/>
            </p:nvSpPr>
            <p:spPr bwMode="auto">
              <a:xfrm>
                <a:off x="1377" y="1867"/>
                <a:ext cx="13"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7" y="36"/>
                    </a:moveTo>
                    <a:lnTo>
                      <a:pt x="26"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7" name="Group 133">
              <a:extLst>
                <a:ext uri="{FF2B5EF4-FFF2-40B4-BE49-F238E27FC236}">
                  <a16:creationId xmlns:a16="http://schemas.microsoft.com/office/drawing/2014/main" id="{4F81AA0E-E432-44D5-BD39-D182E5434318}"/>
                </a:ext>
              </a:extLst>
            </p:cNvPr>
            <p:cNvGrpSpPr>
              <a:grpSpLocks/>
            </p:cNvGrpSpPr>
            <p:nvPr/>
          </p:nvGrpSpPr>
          <p:grpSpPr bwMode="auto">
            <a:xfrm>
              <a:off x="2203450" y="4716463"/>
              <a:ext cx="20638" cy="28575"/>
              <a:chOff x="1439" y="1885"/>
              <a:chExt cx="13" cy="18"/>
            </a:xfrm>
          </p:grpSpPr>
          <p:sp>
            <p:nvSpPr>
              <p:cNvPr id="170" name="Freeform 134">
                <a:extLst>
                  <a:ext uri="{FF2B5EF4-FFF2-40B4-BE49-F238E27FC236}">
                    <a16:creationId xmlns:a16="http://schemas.microsoft.com/office/drawing/2014/main" id="{A5471CDB-DD24-4143-A634-58268948A6DA}"/>
                  </a:ext>
                </a:extLst>
              </p:cNvPr>
              <p:cNvSpPr>
                <a:spLocks/>
              </p:cNvSpPr>
              <p:nvPr/>
            </p:nvSpPr>
            <p:spPr bwMode="auto">
              <a:xfrm>
                <a:off x="1439" y="1885"/>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1" name="Freeform 135">
                <a:extLst>
                  <a:ext uri="{FF2B5EF4-FFF2-40B4-BE49-F238E27FC236}">
                    <a16:creationId xmlns:a16="http://schemas.microsoft.com/office/drawing/2014/main" id="{F3089DF4-FF62-4805-927D-B3D288CE681F}"/>
                  </a:ext>
                </a:extLst>
              </p:cNvPr>
              <p:cNvSpPr>
                <a:spLocks/>
              </p:cNvSpPr>
              <p:nvPr/>
            </p:nvSpPr>
            <p:spPr bwMode="auto">
              <a:xfrm>
                <a:off x="1439" y="1885"/>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8" name="Group 136">
              <a:extLst>
                <a:ext uri="{FF2B5EF4-FFF2-40B4-BE49-F238E27FC236}">
                  <a16:creationId xmlns:a16="http://schemas.microsoft.com/office/drawing/2014/main" id="{D83B2487-A627-42F0-958F-8D9CAF367878}"/>
                </a:ext>
              </a:extLst>
            </p:cNvPr>
            <p:cNvGrpSpPr>
              <a:grpSpLocks/>
            </p:cNvGrpSpPr>
            <p:nvPr/>
          </p:nvGrpSpPr>
          <p:grpSpPr bwMode="auto">
            <a:xfrm>
              <a:off x="2466975" y="4538663"/>
              <a:ext cx="20638" cy="30162"/>
              <a:chOff x="1605" y="1773"/>
              <a:chExt cx="13" cy="19"/>
            </a:xfrm>
          </p:grpSpPr>
          <p:sp>
            <p:nvSpPr>
              <p:cNvPr id="168" name="Freeform 137">
                <a:extLst>
                  <a:ext uri="{FF2B5EF4-FFF2-40B4-BE49-F238E27FC236}">
                    <a16:creationId xmlns:a16="http://schemas.microsoft.com/office/drawing/2014/main" id="{5E3995E6-3BC3-4547-9264-8A232FAC3239}"/>
                  </a:ext>
                </a:extLst>
              </p:cNvPr>
              <p:cNvSpPr>
                <a:spLocks/>
              </p:cNvSpPr>
              <p:nvPr/>
            </p:nvSpPr>
            <p:spPr bwMode="auto">
              <a:xfrm>
                <a:off x="1605" y="1773"/>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9" name="Freeform 138">
                <a:extLst>
                  <a:ext uri="{FF2B5EF4-FFF2-40B4-BE49-F238E27FC236}">
                    <a16:creationId xmlns:a16="http://schemas.microsoft.com/office/drawing/2014/main" id="{EAC8766B-D839-492C-B2AB-E448AD62948E}"/>
                  </a:ext>
                </a:extLst>
              </p:cNvPr>
              <p:cNvSpPr>
                <a:spLocks/>
              </p:cNvSpPr>
              <p:nvPr/>
            </p:nvSpPr>
            <p:spPr bwMode="auto">
              <a:xfrm>
                <a:off x="1605" y="1773"/>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69" name="Group 139">
              <a:extLst>
                <a:ext uri="{FF2B5EF4-FFF2-40B4-BE49-F238E27FC236}">
                  <a16:creationId xmlns:a16="http://schemas.microsoft.com/office/drawing/2014/main" id="{BEB9B9B6-2592-46E6-9BCC-49D86B569E2A}"/>
                </a:ext>
              </a:extLst>
            </p:cNvPr>
            <p:cNvGrpSpPr>
              <a:grpSpLocks/>
            </p:cNvGrpSpPr>
            <p:nvPr/>
          </p:nvGrpSpPr>
          <p:grpSpPr bwMode="auto">
            <a:xfrm>
              <a:off x="2403475" y="4602163"/>
              <a:ext cx="20638" cy="28575"/>
              <a:chOff x="1565" y="1813"/>
              <a:chExt cx="13" cy="18"/>
            </a:xfrm>
          </p:grpSpPr>
          <p:sp>
            <p:nvSpPr>
              <p:cNvPr id="166" name="Freeform 140">
                <a:extLst>
                  <a:ext uri="{FF2B5EF4-FFF2-40B4-BE49-F238E27FC236}">
                    <a16:creationId xmlns:a16="http://schemas.microsoft.com/office/drawing/2014/main" id="{F50E50AB-1ECE-49A0-855C-CEC5B3A6ACC1}"/>
                  </a:ext>
                </a:extLst>
              </p:cNvPr>
              <p:cNvSpPr>
                <a:spLocks/>
              </p:cNvSpPr>
              <p:nvPr/>
            </p:nvSpPr>
            <p:spPr bwMode="auto">
              <a:xfrm>
                <a:off x="1565" y="1813"/>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7" name="Freeform 141">
                <a:extLst>
                  <a:ext uri="{FF2B5EF4-FFF2-40B4-BE49-F238E27FC236}">
                    <a16:creationId xmlns:a16="http://schemas.microsoft.com/office/drawing/2014/main" id="{61BE6C1A-DCE7-4B84-AE58-B701C0D54CB5}"/>
                  </a:ext>
                </a:extLst>
              </p:cNvPr>
              <p:cNvSpPr>
                <a:spLocks/>
              </p:cNvSpPr>
              <p:nvPr/>
            </p:nvSpPr>
            <p:spPr bwMode="auto">
              <a:xfrm>
                <a:off x="1565" y="1813"/>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0" name="Group 142">
              <a:extLst>
                <a:ext uri="{FF2B5EF4-FFF2-40B4-BE49-F238E27FC236}">
                  <a16:creationId xmlns:a16="http://schemas.microsoft.com/office/drawing/2014/main" id="{DECDD3E1-8493-43A5-97A1-8E354887736A}"/>
                </a:ext>
              </a:extLst>
            </p:cNvPr>
            <p:cNvGrpSpPr>
              <a:grpSpLocks/>
            </p:cNvGrpSpPr>
            <p:nvPr/>
          </p:nvGrpSpPr>
          <p:grpSpPr bwMode="auto">
            <a:xfrm>
              <a:off x="2482850" y="4629150"/>
              <a:ext cx="20638" cy="28575"/>
              <a:chOff x="1615" y="1830"/>
              <a:chExt cx="13" cy="18"/>
            </a:xfrm>
          </p:grpSpPr>
          <p:sp>
            <p:nvSpPr>
              <p:cNvPr id="164" name="Freeform 143">
                <a:extLst>
                  <a:ext uri="{FF2B5EF4-FFF2-40B4-BE49-F238E27FC236}">
                    <a16:creationId xmlns:a16="http://schemas.microsoft.com/office/drawing/2014/main" id="{0E070214-AE82-442C-A1A6-605E66682074}"/>
                  </a:ext>
                </a:extLst>
              </p:cNvPr>
              <p:cNvSpPr>
                <a:spLocks/>
              </p:cNvSpPr>
              <p:nvPr/>
            </p:nvSpPr>
            <p:spPr bwMode="auto">
              <a:xfrm>
                <a:off x="1615" y="1830"/>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5" name="Freeform 144">
                <a:extLst>
                  <a:ext uri="{FF2B5EF4-FFF2-40B4-BE49-F238E27FC236}">
                    <a16:creationId xmlns:a16="http://schemas.microsoft.com/office/drawing/2014/main" id="{7548EF37-13CB-483D-8570-A172E1F41192}"/>
                  </a:ext>
                </a:extLst>
              </p:cNvPr>
              <p:cNvSpPr>
                <a:spLocks/>
              </p:cNvSpPr>
              <p:nvPr/>
            </p:nvSpPr>
            <p:spPr bwMode="auto">
              <a:xfrm>
                <a:off x="1615" y="1830"/>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1" name="Group 145">
              <a:extLst>
                <a:ext uri="{FF2B5EF4-FFF2-40B4-BE49-F238E27FC236}">
                  <a16:creationId xmlns:a16="http://schemas.microsoft.com/office/drawing/2014/main" id="{FFE005E0-124C-41D0-AD41-3A681BDD53A2}"/>
                </a:ext>
              </a:extLst>
            </p:cNvPr>
            <p:cNvGrpSpPr>
              <a:grpSpLocks/>
            </p:cNvGrpSpPr>
            <p:nvPr/>
          </p:nvGrpSpPr>
          <p:grpSpPr bwMode="auto">
            <a:xfrm>
              <a:off x="2552700" y="4543425"/>
              <a:ext cx="20638" cy="28575"/>
              <a:chOff x="1659" y="1776"/>
              <a:chExt cx="13" cy="18"/>
            </a:xfrm>
          </p:grpSpPr>
          <p:sp>
            <p:nvSpPr>
              <p:cNvPr id="162" name="Freeform 146">
                <a:extLst>
                  <a:ext uri="{FF2B5EF4-FFF2-40B4-BE49-F238E27FC236}">
                    <a16:creationId xmlns:a16="http://schemas.microsoft.com/office/drawing/2014/main" id="{728A994E-4EDE-4A58-B64B-DC6FD79AA87D}"/>
                  </a:ext>
                </a:extLst>
              </p:cNvPr>
              <p:cNvSpPr>
                <a:spLocks/>
              </p:cNvSpPr>
              <p:nvPr/>
            </p:nvSpPr>
            <p:spPr bwMode="auto">
              <a:xfrm>
                <a:off x="1659" y="1776"/>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3" name="Freeform 147">
                <a:extLst>
                  <a:ext uri="{FF2B5EF4-FFF2-40B4-BE49-F238E27FC236}">
                    <a16:creationId xmlns:a16="http://schemas.microsoft.com/office/drawing/2014/main" id="{46D109F9-6723-444A-BE5C-E2FB99512C7E}"/>
                  </a:ext>
                </a:extLst>
              </p:cNvPr>
              <p:cNvSpPr>
                <a:spLocks/>
              </p:cNvSpPr>
              <p:nvPr/>
            </p:nvSpPr>
            <p:spPr bwMode="auto">
              <a:xfrm>
                <a:off x="1659" y="1776"/>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2" name="Group 148">
              <a:extLst>
                <a:ext uri="{FF2B5EF4-FFF2-40B4-BE49-F238E27FC236}">
                  <a16:creationId xmlns:a16="http://schemas.microsoft.com/office/drawing/2014/main" id="{BDD16352-B7DB-4392-B531-99C30B2AF26F}"/>
                </a:ext>
              </a:extLst>
            </p:cNvPr>
            <p:cNvGrpSpPr>
              <a:grpSpLocks/>
            </p:cNvGrpSpPr>
            <p:nvPr/>
          </p:nvGrpSpPr>
          <p:grpSpPr bwMode="auto">
            <a:xfrm>
              <a:off x="2552700" y="4613275"/>
              <a:ext cx="20638" cy="28575"/>
              <a:chOff x="1659" y="1820"/>
              <a:chExt cx="13" cy="18"/>
            </a:xfrm>
          </p:grpSpPr>
          <p:sp>
            <p:nvSpPr>
              <p:cNvPr id="160" name="Freeform 149">
                <a:extLst>
                  <a:ext uri="{FF2B5EF4-FFF2-40B4-BE49-F238E27FC236}">
                    <a16:creationId xmlns:a16="http://schemas.microsoft.com/office/drawing/2014/main" id="{E5F12D27-E6DD-4C44-902A-609AC8EFC923}"/>
                  </a:ext>
                </a:extLst>
              </p:cNvPr>
              <p:cNvSpPr>
                <a:spLocks/>
              </p:cNvSpPr>
              <p:nvPr/>
            </p:nvSpPr>
            <p:spPr bwMode="auto">
              <a:xfrm>
                <a:off x="1659" y="1820"/>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1" name="Freeform 150">
                <a:extLst>
                  <a:ext uri="{FF2B5EF4-FFF2-40B4-BE49-F238E27FC236}">
                    <a16:creationId xmlns:a16="http://schemas.microsoft.com/office/drawing/2014/main" id="{F20BA132-2431-4CAF-AF88-BC322EF1398E}"/>
                  </a:ext>
                </a:extLst>
              </p:cNvPr>
              <p:cNvSpPr>
                <a:spLocks/>
              </p:cNvSpPr>
              <p:nvPr/>
            </p:nvSpPr>
            <p:spPr bwMode="auto">
              <a:xfrm>
                <a:off x="1659" y="1820"/>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3" name="Group 151">
              <a:extLst>
                <a:ext uri="{FF2B5EF4-FFF2-40B4-BE49-F238E27FC236}">
                  <a16:creationId xmlns:a16="http://schemas.microsoft.com/office/drawing/2014/main" id="{CC260113-EF93-4E26-A086-2F667DC11D93}"/>
                </a:ext>
              </a:extLst>
            </p:cNvPr>
            <p:cNvGrpSpPr>
              <a:grpSpLocks/>
            </p:cNvGrpSpPr>
            <p:nvPr/>
          </p:nvGrpSpPr>
          <p:grpSpPr bwMode="auto">
            <a:xfrm>
              <a:off x="2408238" y="4692650"/>
              <a:ext cx="20637" cy="28575"/>
              <a:chOff x="1568" y="1870"/>
              <a:chExt cx="13" cy="18"/>
            </a:xfrm>
          </p:grpSpPr>
          <p:sp>
            <p:nvSpPr>
              <p:cNvPr id="158" name="Freeform 152">
                <a:extLst>
                  <a:ext uri="{FF2B5EF4-FFF2-40B4-BE49-F238E27FC236}">
                    <a16:creationId xmlns:a16="http://schemas.microsoft.com/office/drawing/2014/main" id="{7D5716C5-FFF6-4A92-8239-9F47C7AA1E9D}"/>
                  </a:ext>
                </a:extLst>
              </p:cNvPr>
              <p:cNvSpPr>
                <a:spLocks/>
              </p:cNvSpPr>
              <p:nvPr/>
            </p:nvSpPr>
            <p:spPr bwMode="auto">
              <a:xfrm>
                <a:off x="1568" y="1870"/>
                <a:ext cx="13"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7" y="36"/>
                    </a:moveTo>
                    <a:lnTo>
                      <a:pt x="26"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9" name="Freeform 153">
                <a:extLst>
                  <a:ext uri="{FF2B5EF4-FFF2-40B4-BE49-F238E27FC236}">
                    <a16:creationId xmlns:a16="http://schemas.microsoft.com/office/drawing/2014/main" id="{7C6F19CD-9592-42A7-BEB0-D6399771B360}"/>
                  </a:ext>
                </a:extLst>
              </p:cNvPr>
              <p:cNvSpPr>
                <a:spLocks/>
              </p:cNvSpPr>
              <p:nvPr/>
            </p:nvSpPr>
            <p:spPr bwMode="auto">
              <a:xfrm>
                <a:off x="1568" y="1870"/>
                <a:ext cx="13"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7" y="36"/>
                    </a:moveTo>
                    <a:lnTo>
                      <a:pt x="26"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4" name="Group 154">
              <a:extLst>
                <a:ext uri="{FF2B5EF4-FFF2-40B4-BE49-F238E27FC236}">
                  <a16:creationId xmlns:a16="http://schemas.microsoft.com/office/drawing/2014/main" id="{AFDCC1A8-056D-42C4-AB24-914BC2BA0684}"/>
                </a:ext>
              </a:extLst>
            </p:cNvPr>
            <p:cNvGrpSpPr>
              <a:grpSpLocks/>
            </p:cNvGrpSpPr>
            <p:nvPr/>
          </p:nvGrpSpPr>
          <p:grpSpPr bwMode="auto">
            <a:xfrm>
              <a:off x="2505075" y="4719638"/>
              <a:ext cx="22225" cy="28575"/>
              <a:chOff x="1629" y="1887"/>
              <a:chExt cx="14" cy="18"/>
            </a:xfrm>
          </p:grpSpPr>
          <p:sp>
            <p:nvSpPr>
              <p:cNvPr id="156" name="Freeform 155">
                <a:extLst>
                  <a:ext uri="{FF2B5EF4-FFF2-40B4-BE49-F238E27FC236}">
                    <a16:creationId xmlns:a16="http://schemas.microsoft.com/office/drawing/2014/main" id="{14E7DECA-DC86-43DD-9EAC-9FF66015E041}"/>
                  </a:ext>
                </a:extLst>
              </p:cNvPr>
              <p:cNvSpPr>
                <a:spLocks/>
              </p:cNvSpPr>
              <p:nvPr/>
            </p:nvSpPr>
            <p:spPr bwMode="auto">
              <a:xfrm>
                <a:off x="1629" y="1887"/>
                <a:ext cx="14"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7" name="Freeform 156">
                <a:extLst>
                  <a:ext uri="{FF2B5EF4-FFF2-40B4-BE49-F238E27FC236}">
                    <a16:creationId xmlns:a16="http://schemas.microsoft.com/office/drawing/2014/main" id="{CF96C883-B585-415D-88E4-71086A4B2FD5}"/>
                  </a:ext>
                </a:extLst>
              </p:cNvPr>
              <p:cNvSpPr>
                <a:spLocks/>
              </p:cNvSpPr>
              <p:nvPr/>
            </p:nvSpPr>
            <p:spPr bwMode="auto">
              <a:xfrm>
                <a:off x="1629" y="1887"/>
                <a:ext cx="14"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5" name="Group 157">
              <a:extLst>
                <a:ext uri="{FF2B5EF4-FFF2-40B4-BE49-F238E27FC236}">
                  <a16:creationId xmlns:a16="http://schemas.microsoft.com/office/drawing/2014/main" id="{84BC72DA-1558-47A3-9921-041CD965E3EA}"/>
                </a:ext>
              </a:extLst>
            </p:cNvPr>
            <p:cNvGrpSpPr>
              <a:grpSpLocks/>
            </p:cNvGrpSpPr>
            <p:nvPr/>
          </p:nvGrpSpPr>
          <p:grpSpPr bwMode="auto">
            <a:xfrm>
              <a:off x="2466975" y="4852988"/>
              <a:ext cx="20638" cy="28575"/>
              <a:chOff x="1605" y="1971"/>
              <a:chExt cx="13" cy="18"/>
            </a:xfrm>
          </p:grpSpPr>
          <p:sp>
            <p:nvSpPr>
              <p:cNvPr id="154" name="Freeform 158">
                <a:extLst>
                  <a:ext uri="{FF2B5EF4-FFF2-40B4-BE49-F238E27FC236}">
                    <a16:creationId xmlns:a16="http://schemas.microsoft.com/office/drawing/2014/main" id="{7C6FB15D-3277-47B2-9EF6-B256E99F07C4}"/>
                  </a:ext>
                </a:extLst>
              </p:cNvPr>
              <p:cNvSpPr>
                <a:spLocks/>
              </p:cNvSpPr>
              <p:nvPr/>
            </p:nvSpPr>
            <p:spPr bwMode="auto">
              <a:xfrm>
                <a:off x="1605" y="197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5" name="Freeform 159">
                <a:extLst>
                  <a:ext uri="{FF2B5EF4-FFF2-40B4-BE49-F238E27FC236}">
                    <a16:creationId xmlns:a16="http://schemas.microsoft.com/office/drawing/2014/main" id="{D8ECCBE2-DA3D-4F6E-8BD9-BAC6FBC4BE76}"/>
                  </a:ext>
                </a:extLst>
              </p:cNvPr>
              <p:cNvSpPr>
                <a:spLocks/>
              </p:cNvSpPr>
              <p:nvPr/>
            </p:nvSpPr>
            <p:spPr bwMode="auto">
              <a:xfrm>
                <a:off x="1605" y="1971"/>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6" name="Group 160">
              <a:extLst>
                <a:ext uri="{FF2B5EF4-FFF2-40B4-BE49-F238E27FC236}">
                  <a16:creationId xmlns:a16="http://schemas.microsoft.com/office/drawing/2014/main" id="{B4C5C2D2-2297-4F90-8082-4302978CE105}"/>
                </a:ext>
              </a:extLst>
            </p:cNvPr>
            <p:cNvGrpSpPr>
              <a:grpSpLocks/>
            </p:cNvGrpSpPr>
            <p:nvPr/>
          </p:nvGrpSpPr>
          <p:grpSpPr bwMode="auto">
            <a:xfrm>
              <a:off x="2403475" y="4914900"/>
              <a:ext cx="20638" cy="30163"/>
              <a:chOff x="1565" y="2010"/>
              <a:chExt cx="13" cy="19"/>
            </a:xfrm>
          </p:grpSpPr>
          <p:sp>
            <p:nvSpPr>
              <p:cNvPr id="152" name="Freeform 161">
                <a:extLst>
                  <a:ext uri="{FF2B5EF4-FFF2-40B4-BE49-F238E27FC236}">
                    <a16:creationId xmlns:a16="http://schemas.microsoft.com/office/drawing/2014/main" id="{70ED4B49-379E-4922-94E3-99D148651298}"/>
                  </a:ext>
                </a:extLst>
              </p:cNvPr>
              <p:cNvSpPr>
                <a:spLocks/>
              </p:cNvSpPr>
              <p:nvPr/>
            </p:nvSpPr>
            <p:spPr bwMode="auto">
              <a:xfrm>
                <a:off x="1565" y="2010"/>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3" name="Freeform 162">
                <a:extLst>
                  <a:ext uri="{FF2B5EF4-FFF2-40B4-BE49-F238E27FC236}">
                    <a16:creationId xmlns:a16="http://schemas.microsoft.com/office/drawing/2014/main" id="{73DEAAE1-DC91-4728-9E72-79349CE05CA0}"/>
                  </a:ext>
                </a:extLst>
              </p:cNvPr>
              <p:cNvSpPr>
                <a:spLocks/>
              </p:cNvSpPr>
              <p:nvPr/>
            </p:nvSpPr>
            <p:spPr bwMode="auto">
              <a:xfrm>
                <a:off x="1565" y="2010"/>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7" name="Group 163">
              <a:extLst>
                <a:ext uri="{FF2B5EF4-FFF2-40B4-BE49-F238E27FC236}">
                  <a16:creationId xmlns:a16="http://schemas.microsoft.com/office/drawing/2014/main" id="{09BAA327-5446-4271-B37B-741D6FBC50F6}"/>
                </a:ext>
              </a:extLst>
            </p:cNvPr>
            <p:cNvGrpSpPr>
              <a:grpSpLocks/>
            </p:cNvGrpSpPr>
            <p:nvPr/>
          </p:nvGrpSpPr>
          <p:grpSpPr bwMode="auto">
            <a:xfrm>
              <a:off x="2482850" y="4943475"/>
              <a:ext cx="20638" cy="28575"/>
              <a:chOff x="1615" y="2028"/>
              <a:chExt cx="13" cy="18"/>
            </a:xfrm>
          </p:grpSpPr>
          <p:sp>
            <p:nvSpPr>
              <p:cNvPr id="150" name="Freeform 164">
                <a:extLst>
                  <a:ext uri="{FF2B5EF4-FFF2-40B4-BE49-F238E27FC236}">
                    <a16:creationId xmlns:a16="http://schemas.microsoft.com/office/drawing/2014/main" id="{E657D719-2F54-4AEC-A0EA-4A8422EAA13B}"/>
                  </a:ext>
                </a:extLst>
              </p:cNvPr>
              <p:cNvSpPr>
                <a:spLocks/>
              </p:cNvSpPr>
              <p:nvPr/>
            </p:nvSpPr>
            <p:spPr bwMode="auto">
              <a:xfrm>
                <a:off x="1615" y="202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1" name="Freeform 165">
                <a:extLst>
                  <a:ext uri="{FF2B5EF4-FFF2-40B4-BE49-F238E27FC236}">
                    <a16:creationId xmlns:a16="http://schemas.microsoft.com/office/drawing/2014/main" id="{0AE9468E-0D9E-4BF7-BE65-CD1F37D5D0B8}"/>
                  </a:ext>
                </a:extLst>
              </p:cNvPr>
              <p:cNvSpPr>
                <a:spLocks/>
              </p:cNvSpPr>
              <p:nvPr/>
            </p:nvSpPr>
            <p:spPr bwMode="auto">
              <a:xfrm>
                <a:off x="1615" y="202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8" name="Group 166">
              <a:extLst>
                <a:ext uri="{FF2B5EF4-FFF2-40B4-BE49-F238E27FC236}">
                  <a16:creationId xmlns:a16="http://schemas.microsoft.com/office/drawing/2014/main" id="{8B994F95-7988-4FDD-8C23-D5ED9CE86D9F}"/>
                </a:ext>
              </a:extLst>
            </p:cNvPr>
            <p:cNvGrpSpPr>
              <a:grpSpLocks/>
            </p:cNvGrpSpPr>
            <p:nvPr/>
          </p:nvGrpSpPr>
          <p:grpSpPr bwMode="auto">
            <a:xfrm>
              <a:off x="2552700" y="4856163"/>
              <a:ext cx="20638" cy="30162"/>
              <a:chOff x="1659" y="1973"/>
              <a:chExt cx="13" cy="19"/>
            </a:xfrm>
          </p:grpSpPr>
          <p:sp>
            <p:nvSpPr>
              <p:cNvPr id="148" name="Freeform 167">
                <a:extLst>
                  <a:ext uri="{FF2B5EF4-FFF2-40B4-BE49-F238E27FC236}">
                    <a16:creationId xmlns:a16="http://schemas.microsoft.com/office/drawing/2014/main" id="{A3920D8A-73EF-4725-8785-085D2E255C94}"/>
                  </a:ext>
                </a:extLst>
              </p:cNvPr>
              <p:cNvSpPr>
                <a:spLocks/>
              </p:cNvSpPr>
              <p:nvPr/>
            </p:nvSpPr>
            <p:spPr bwMode="auto">
              <a:xfrm>
                <a:off x="1659" y="1973"/>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9" name="Freeform 168">
                <a:extLst>
                  <a:ext uri="{FF2B5EF4-FFF2-40B4-BE49-F238E27FC236}">
                    <a16:creationId xmlns:a16="http://schemas.microsoft.com/office/drawing/2014/main" id="{A42AFF34-9853-4FAA-8544-C6AC492958A5}"/>
                  </a:ext>
                </a:extLst>
              </p:cNvPr>
              <p:cNvSpPr>
                <a:spLocks/>
              </p:cNvSpPr>
              <p:nvPr/>
            </p:nvSpPr>
            <p:spPr bwMode="auto">
              <a:xfrm>
                <a:off x="1659" y="1973"/>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79" name="Group 169">
              <a:extLst>
                <a:ext uri="{FF2B5EF4-FFF2-40B4-BE49-F238E27FC236}">
                  <a16:creationId xmlns:a16="http://schemas.microsoft.com/office/drawing/2014/main" id="{29250F18-4BAF-4997-8DDB-0A0707C7E9A0}"/>
                </a:ext>
              </a:extLst>
            </p:cNvPr>
            <p:cNvGrpSpPr>
              <a:grpSpLocks/>
            </p:cNvGrpSpPr>
            <p:nvPr/>
          </p:nvGrpSpPr>
          <p:grpSpPr bwMode="auto">
            <a:xfrm>
              <a:off x="2552700" y="4927600"/>
              <a:ext cx="20638" cy="28575"/>
              <a:chOff x="1659" y="2018"/>
              <a:chExt cx="13" cy="18"/>
            </a:xfrm>
          </p:grpSpPr>
          <p:sp>
            <p:nvSpPr>
              <p:cNvPr id="146" name="Freeform 170">
                <a:extLst>
                  <a:ext uri="{FF2B5EF4-FFF2-40B4-BE49-F238E27FC236}">
                    <a16:creationId xmlns:a16="http://schemas.microsoft.com/office/drawing/2014/main" id="{89B082A9-2A85-42CF-825B-554D2FBCA158}"/>
                  </a:ext>
                </a:extLst>
              </p:cNvPr>
              <p:cNvSpPr>
                <a:spLocks/>
              </p:cNvSpPr>
              <p:nvPr/>
            </p:nvSpPr>
            <p:spPr bwMode="auto">
              <a:xfrm>
                <a:off x="1659" y="201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7" name="Freeform 171">
                <a:extLst>
                  <a:ext uri="{FF2B5EF4-FFF2-40B4-BE49-F238E27FC236}">
                    <a16:creationId xmlns:a16="http://schemas.microsoft.com/office/drawing/2014/main" id="{479DED12-9BF4-4048-B9B1-9810B452278D}"/>
                  </a:ext>
                </a:extLst>
              </p:cNvPr>
              <p:cNvSpPr>
                <a:spLocks/>
              </p:cNvSpPr>
              <p:nvPr/>
            </p:nvSpPr>
            <p:spPr bwMode="auto">
              <a:xfrm>
                <a:off x="1659" y="201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0" name="Group 172">
              <a:extLst>
                <a:ext uri="{FF2B5EF4-FFF2-40B4-BE49-F238E27FC236}">
                  <a16:creationId xmlns:a16="http://schemas.microsoft.com/office/drawing/2014/main" id="{3FB88A31-DBE2-4AEB-BBBF-6B57D56173D2}"/>
                </a:ext>
              </a:extLst>
            </p:cNvPr>
            <p:cNvGrpSpPr>
              <a:grpSpLocks/>
            </p:cNvGrpSpPr>
            <p:nvPr/>
          </p:nvGrpSpPr>
          <p:grpSpPr bwMode="auto">
            <a:xfrm>
              <a:off x="2408238" y="5005388"/>
              <a:ext cx="20637" cy="28575"/>
              <a:chOff x="1568" y="2067"/>
              <a:chExt cx="13" cy="18"/>
            </a:xfrm>
          </p:grpSpPr>
          <p:sp>
            <p:nvSpPr>
              <p:cNvPr id="144" name="Freeform 173">
                <a:extLst>
                  <a:ext uri="{FF2B5EF4-FFF2-40B4-BE49-F238E27FC236}">
                    <a16:creationId xmlns:a16="http://schemas.microsoft.com/office/drawing/2014/main" id="{AA0E9A60-9B10-4B73-ADAB-D47B0F01FBC8}"/>
                  </a:ext>
                </a:extLst>
              </p:cNvPr>
              <p:cNvSpPr>
                <a:spLocks/>
              </p:cNvSpPr>
              <p:nvPr/>
            </p:nvSpPr>
            <p:spPr bwMode="auto">
              <a:xfrm>
                <a:off x="1568" y="2067"/>
                <a:ext cx="13"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7" y="36"/>
                    </a:moveTo>
                    <a:lnTo>
                      <a:pt x="26"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5" name="Freeform 174">
                <a:extLst>
                  <a:ext uri="{FF2B5EF4-FFF2-40B4-BE49-F238E27FC236}">
                    <a16:creationId xmlns:a16="http://schemas.microsoft.com/office/drawing/2014/main" id="{820AD343-47DC-422D-8592-3F6CF47B0AD1}"/>
                  </a:ext>
                </a:extLst>
              </p:cNvPr>
              <p:cNvSpPr>
                <a:spLocks/>
              </p:cNvSpPr>
              <p:nvPr/>
            </p:nvSpPr>
            <p:spPr bwMode="auto">
              <a:xfrm>
                <a:off x="1568" y="2067"/>
                <a:ext cx="13"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7" y="36"/>
                    </a:moveTo>
                    <a:lnTo>
                      <a:pt x="26"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1" name="Group 175">
              <a:extLst>
                <a:ext uri="{FF2B5EF4-FFF2-40B4-BE49-F238E27FC236}">
                  <a16:creationId xmlns:a16="http://schemas.microsoft.com/office/drawing/2014/main" id="{7AC28A0B-E8E7-4CFE-BD5E-FC10FF35BF6E}"/>
                </a:ext>
              </a:extLst>
            </p:cNvPr>
            <p:cNvGrpSpPr>
              <a:grpSpLocks/>
            </p:cNvGrpSpPr>
            <p:nvPr/>
          </p:nvGrpSpPr>
          <p:grpSpPr bwMode="auto">
            <a:xfrm>
              <a:off x="2505075" y="5033963"/>
              <a:ext cx="22225" cy="28575"/>
              <a:chOff x="1629" y="2085"/>
              <a:chExt cx="14" cy="18"/>
            </a:xfrm>
          </p:grpSpPr>
          <p:sp>
            <p:nvSpPr>
              <p:cNvPr id="142" name="Freeform 176">
                <a:extLst>
                  <a:ext uri="{FF2B5EF4-FFF2-40B4-BE49-F238E27FC236}">
                    <a16:creationId xmlns:a16="http://schemas.microsoft.com/office/drawing/2014/main" id="{68E19238-0D3D-499D-8491-072DA6CD090F}"/>
                  </a:ext>
                </a:extLst>
              </p:cNvPr>
              <p:cNvSpPr>
                <a:spLocks/>
              </p:cNvSpPr>
              <p:nvPr/>
            </p:nvSpPr>
            <p:spPr bwMode="auto">
              <a:xfrm>
                <a:off x="1629" y="2085"/>
                <a:ext cx="14"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 name="Freeform 177">
                <a:extLst>
                  <a:ext uri="{FF2B5EF4-FFF2-40B4-BE49-F238E27FC236}">
                    <a16:creationId xmlns:a16="http://schemas.microsoft.com/office/drawing/2014/main" id="{713EB788-A59C-4E08-B58F-5C25FB2F775C}"/>
                  </a:ext>
                </a:extLst>
              </p:cNvPr>
              <p:cNvSpPr>
                <a:spLocks/>
              </p:cNvSpPr>
              <p:nvPr/>
            </p:nvSpPr>
            <p:spPr bwMode="auto">
              <a:xfrm>
                <a:off x="1629" y="2085"/>
                <a:ext cx="14" cy="18"/>
              </a:xfrm>
              <a:custGeom>
                <a:avLst/>
                <a:gdLst>
                  <a:gd name="T0" fmla="*/ 2 w 26"/>
                  <a:gd name="T1" fmla="*/ 2 h 36"/>
                  <a:gd name="T2" fmla="*/ 2 w 26"/>
                  <a:gd name="T3" fmla="*/ 1 h 36"/>
                  <a:gd name="T4" fmla="*/ 0 w 26"/>
                  <a:gd name="T5" fmla="*/ 0 h 36"/>
                  <a:gd name="T6" fmla="*/ 0 w 26"/>
                  <a:gd name="T7" fmla="*/ 1 h 36"/>
                  <a:gd name="T8" fmla="*/ 2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2" name="Group 178">
              <a:extLst>
                <a:ext uri="{FF2B5EF4-FFF2-40B4-BE49-F238E27FC236}">
                  <a16:creationId xmlns:a16="http://schemas.microsoft.com/office/drawing/2014/main" id="{3F7BC2C3-3424-4ACA-AE19-D0930D1F9D29}"/>
                </a:ext>
              </a:extLst>
            </p:cNvPr>
            <p:cNvGrpSpPr>
              <a:grpSpLocks/>
            </p:cNvGrpSpPr>
            <p:nvPr/>
          </p:nvGrpSpPr>
          <p:grpSpPr bwMode="auto">
            <a:xfrm>
              <a:off x="2155825" y="4860925"/>
              <a:ext cx="20638" cy="28575"/>
              <a:chOff x="1409" y="1976"/>
              <a:chExt cx="13" cy="18"/>
            </a:xfrm>
          </p:grpSpPr>
          <p:sp>
            <p:nvSpPr>
              <p:cNvPr id="140" name="Freeform 179">
                <a:extLst>
                  <a:ext uri="{FF2B5EF4-FFF2-40B4-BE49-F238E27FC236}">
                    <a16:creationId xmlns:a16="http://schemas.microsoft.com/office/drawing/2014/main" id="{1A1386FD-8822-48CA-A72C-DB55E83E70BF}"/>
                  </a:ext>
                </a:extLst>
              </p:cNvPr>
              <p:cNvSpPr>
                <a:spLocks/>
              </p:cNvSpPr>
              <p:nvPr/>
            </p:nvSpPr>
            <p:spPr bwMode="auto">
              <a:xfrm>
                <a:off x="1409" y="1976"/>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1" name="Freeform 180">
                <a:extLst>
                  <a:ext uri="{FF2B5EF4-FFF2-40B4-BE49-F238E27FC236}">
                    <a16:creationId xmlns:a16="http://schemas.microsoft.com/office/drawing/2014/main" id="{636861A5-8109-418D-A1CF-75594CF10B7B}"/>
                  </a:ext>
                </a:extLst>
              </p:cNvPr>
              <p:cNvSpPr>
                <a:spLocks/>
              </p:cNvSpPr>
              <p:nvPr/>
            </p:nvSpPr>
            <p:spPr bwMode="auto">
              <a:xfrm>
                <a:off x="1409" y="1976"/>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3" name="Group 181">
              <a:extLst>
                <a:ext uri="{FF2B5EF4-FFF2-40B4-BE49-F238E27FC236}">
                  <a16:creationId xmlns:a16="http://schemas.microsoft.com/office/drawing/2014/main" id="{32B98F44-8F33-4890-9DE1-79EA3F68EC60}"/>
                </a:ext>
              </a:extLst>
            </p:cNvPr>
            <p:cNvGrpSpPr>
              <a:grpSpLocks/>
            </p:cNvGrpSpPr>
            <p:nvPr/>
          </p:nvGrpSpPr>
          <p:grpSpPr bwMode="auto">
            <a:xfrm>
              <a:off x="2093913" y="4922838"/>
              <a:ext cx="20637" cy="30162"/>
              <a:chOff x="1370" y="2015"/>
              <a:chExt cx="13" cy="19"/>
            </a:xfrm>
          </p:grpSpPr>
          <p:sp>
            <p:nvSpPr>
              <p:cNvPr id="138" name="Freeform 182">
                <a:extLst>
                  <a:ext uri="{FF2B5EF4-FFF2-40B4-BE49-F238E27FC236}">
                    <a16:creationId xmlns:a16="http://schemas.microsoft.com/office/drawing/2014/main" id="{24865757-41BD-45B2-B70F-4E58845844A2}"/>
                  </a:ext>
                </a:extLst>
              </p:cNvPr>
              <p:cNvSpPr>
                <a:spLocks/>
              </p:cNvSpPr>
              <p:nvPr/>
            </p:nvSpPr>
            <p:spPr bwMode="auto">
              <a:xfrm>
                <a:off x="1370" y="2015"/>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9" name="Freeform 183">
                <a:extLst>
                  <a:ext uri="{FF2B5EF4-FFF2-40B4-BE49-F238E27FC236}">
                    <a16:creationId xmlns:a16="http://schemas.microsoft.com/office/drawing/2014/main" id="{137649D8-C66B-4BDC-8668-D9DD1C5605E5}"/>
                  </a:ext>
                </a:extLst>
              </p:cNvPr>
              <p:cNvSpPr>
                <a:spLocks/>
              </p:cNvSpPr>
              <p:nvPr/>
            </p:nvSpPr>
            <p:spPr bwMode="auto">
              <a:xfrm>
                <a:off x="1370" y="2015"/>
                <a:ext cx="13" cy="19"/>
              </a:xfrm>
              <a:custGeom>
                <a:avLst/>
                <a:gdLst>
                  <a:gd name="T0" fmla="*/ 1 w 27"/>
                  <a:gd name="T1" fmla="*/ 3 h 36"/>
                  <a:gd name="T2" fmla="*/ 1 w 27"/>
                  <a:gd name="T3" fmla="*/ 1 h 36"/>
                  <a:gd name="T4" fmla="*/ 0 w 27"/>
                  <a:gd name="T5" fmla="*/ 0 h 36"/>
                  <a:gd name="T6" fmla="*/ 0 w 27"/>
                  <a:gd name="T7" fmla="*/ 2 h 36"/>
                  <a:gd name="T8" fmla="*/ 1 w 27"/>
                  <a:gd name="T9" fmla="*/ 3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4" name="Group 184">
              <a:extLst>
                <a:ext uri="{FF2B5EF4-FFF2-40B4-BE49-F238E27FC236}">
                  <a16:creationId xmlns:a16="http://schemas.microsoft.com/office/drawing/2014/main" id="{4146E5F7-025D-491D-B6AA-91D0449A7746}"/>
                </a:ext>
              </a:extLst>
            </p:cNvPr>
            <p:cNvGrpSpPr>
              <a:grpSpLocks/>
            </p:cNvGrpSpPr>
            <p:nvPr/>
          </p:nvGrpSpPr>
          <p:grpSpPr bwMode="auto">
            <a:xfrm>
              <a:off x="2171700" y="4951413"/>
              <a:ext cx="20638" cy="28575"/>
              <a:chOff x="1419" y="2033"/>
              <a:chExt cx="13" cy="18"/>
            </a:xfrm>
          </p:grpSpPr>
          <p:sp>
            <p:nvSpPr>
              <p:cNvPr id="136" name="Freeform 185">
                <a:extLst>
                  <a:ext uri="{FF2B5EF4-FFF2-40B4-BE49-F238E27FC236}">
                    <a16:creationId xmlns:a16="http://schemas.microsoft.com/office/drawing/2014/main" id="{A26F6407-9269-4788-9E7D-FBE93E17BCBC}"/>
                  </a:ext>
                </a:extLst>
              </p:cNvPr>
              <p:cNvSpPr>
                <a:spLocks/>
              </p:cNvSpPr>
              <p:nvPr/>
            </p:nvSpPr>
            <p:spPr bwMode="auto">
              <a:xfrm>
                <a:off x="1419" y="2033"/>
                <a:ext cx="13" cy="18"/>
              </a:xfrm>
              <a:custGeom>
                <a:avLst/>
                <a:gdLst>
                  <a:gd name="T0" fmla="*/ 1 w 27"/>
                  <a:gd name="T1" fmla="*/ 2 h 37"/>
                  <a:gd name="T2" fmla="*/ 1 w 27"/>
                  <a:gd name="T3" fmla="*/ 0 h 37"/>
                  <a:gd name="T4" fmla="*/ 0 w 27"/>
                  <a:gd name="T5" fmla="*/ 0 h 37"/>
                  <a:gd name="T6" fmla="*/ 0 w 27"/>
                  <a:gd name="T7" fmla="*/ 1 h 37"/>
                  <a:gd name="T8" fmla="*/ 1 w 27"/>
                  <a:gd name="T9" fmla="*/ 2 h 37"/>
                  <a:gd name="T10" fmla="*/ 0 60000 65536"/>
                  <a:gd name="T11" fmla="*/ 0 60000 65536"/>
                  <a:gd name="T12" fmla="*/ 0 60000 65536"/>
                  <a:gd name="T13" fmla="*/ 0 60000 65536"/>
                  <a:gd name="T14" fmla="*/ 0 60000 65536"/>
                  <a:gd name="T15" fmla="*/ 0 w 27"/>
                  <a:gd name="T16" fmla="*/ 0 h 37"/>
                  <a:gd name="T17" fmla="*/ 27 w 27"/>
                  <a:gd name="T18" fmla="*/ 37 h 37"/>
                </a:gdLst>
                <a:ahLst/>
                <a:cxnLst>
                  <a:cxn ang="T10">
                    <a:pos x="T0" y="T1"/>
                  </a:cxn>
                  <a:cxn ang="T11">
                    <a:pos x="T2" y="T3"/>
                  </a:cxn>
                  <a:cxn ang="T12">
                    <a:pos x="T4" y="T5"/>
                  </a:cxn>
                  <a:cxn ang="T13">
                    <a:pos x="T6" y="T7"/>
                  </a:cxn>
                  <a:cxn ang="T14">
                    <a:pos x="T8" y="T9"/>
                  </a:cxn>
                </a:cxnLst>
                <a:rect l="T15" t="T16" r="T17" b="T18"/>
                <a:pathLst>
                  <a:path w="27" h="37">
                    <a:moveTo>
                      <a:pt x="17" y="37"/>
                    </a:moveTo>
                    <a:lnTo>
                      <a:pt x="27" y="9"/>
                    </a:lnTo>
                    <a:lnTo>
                      <a:pt x="0" y="0"/>
                    </a:lnTo>
                    <a:lnTo>
                      <a:pt x="0" y="27"/>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7" name="Freeform 186">
                <a:extLst>
                  <a:ext uri="{FF2B5EF4-FFF2-40B4-BE49-F238E27FC236}">
                    <a16:creationId xmlns:a16="http://schemas.microsoft.com/office/drawing/2014/main" id="{1DF99AEF-F7C0-4B94-8D33-925E6775E393}"/>
                  </a:ext>
                </a:extLst>
              </p:cNvPr>
              <p:cNvSpPr>
                <a:spLocks/>
              </p:cNvSpPr>
              <p:nvPr/>
            </p:nvSpPr>
            <p:spPr bwMode="auto">
              <a:xfrm>
                <a:off x="1419" y="2033"/>
                <a:ext cx="13" cy="18"/>
              </a:xfrm>
              <a:custGeom>
                <a:avLst/>
                <a:gdLst>
                  <a:gd name="T0" fmla="*/ 1 w 27"/>
                  <a:gd name="T1" fmla="*/ 2 h 37"/>
                  <a:gd name="T2" fmla="*/ 1 w 27"/>
                  <a:gd name="T3" fmla="*/ 0 h 37"/>
                  <a:gd name="T4" fmla="*/ 0 w 27"/>
                  <a:gd name="T5" fmla="*/ 0 h 37"/>
                  <a:gd name="T6" fmla="*/ 0 w 27"/>
                  <a:gd name="T7" fmla="*/ 1 h 37"/>
                  <a:gd name="T8" fmla="*/ 1 w 27"/>
                  <a:gd name="T9" fmla="*/ 2 h 37"/>
                  <a:gd name="T10" fmla="*/ 0 60000 65536"/>
                  <a:gd name="T11" fmla="*/ 0 60000 65536"/>
                  <a:gd name="T12" fmla="*/ 0 60000 65536"/>
                  <a:gd name="T13" fmla="*/ 0 60000 65536"/>
                  <a:gd name="T14" fmla="*/ 0 60000 65536"/>
                  <a:gd name="T15" fmla="*/ 0 w 27"/>
                  <a:gd name="T16" fmla="*/ 0 h 37"/>
                  <a:gd name="T17" fmla="*/ 27 w 27"/>
                  <a:gd name="T18" fmla="*/ 37 h 37"/>
                </a:gdLst>
                <a:ahLst/>
                <a:cxnLst>
                  <a:cxn ang="T10">
                    <a:pos x="T0" y="T1"/>
                  </a:cxn>
                  <a:cxn ang="T11">
                    <a:pos x="T2" y="T3"/>
                  </a:cxn>
                  <a:cxn ang="T12">
                    <a:pos x="T4" y="T5"/>
                  </a:cxn>
                  <a:cxn ang="T13">
                    <a:pos x="T6" y="T7"/>
                  </a:cxn>
                  <a:cxn ang="T14">
                    <a:pos x="T8" y="T9"/>
                  </a:cxn>
                </a:cxnLst>
                <a:rect l="T15" t="T16" r="T17" b="T18"/>
                <a:pathLst>
                  <a:path w="27" h="37">
                    <a:moveTo>
                      <a:pt x="17" y="37"/>
                    </a:moveTo>
                    <a:lnTo>
                      <a:pt x="27" y="9"/>
                    </a:lnTo>
                    <a:lnTo>
                      <a:pt x="0" y="0"/>
                    </a:lnTo>
                    <a:lnTo>
                      <a:pt x="0" y="27"/>
                    </a:lnTo>
                    <a:lnTo>
                      <a:pt x="17" y="3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5" name="Group 187">
              <a:extLst>
                <a:ext uri="{FF2B5EF4-FFF2-40B4-BE49-F238E27FC236}">
                  <a16:creationId xmlns:a16="http://schemas.microsoft.com/office/drawing/2014/main" id="{F1DD451D-C6F6-499F-A618-2A849EBE4F9B}"/>
                </a:ext>
              </a:extLst>
            </p:cNvPr>
            <p:cNvGrpSpPr>
              <a:grpSpLocks/>
            </p:cNvGrpSpPr>
            <p:nvPr/>
          </p:nvGrpSpPr>
          <p:grpSpPr bwMode="auto">
            <a:xfrm>
              <a:off x="2243138" y="4864100"/>
              <a:ext cx="20637" cy="28575"/>
              <a:chOff x="1464" y="1978"/>
              <a:chExt cx="13" cy="18"/>
            </a:xfrm>
          </p:grpSpPr>
          <p:sp>
            <p:nvSpPr>
              <p:cNvPr id="134" name="Freeform 188">
                <a:extLst>
                  <a:ext uri="{FF2B5EF4-FFF2-40B4-BE49-F238E27FC236}">
                    <a16:creationId xmlns:a16="http://schemas.microsoft.com/office/drawing/2014/main" id="{E7C3A5B1-1C42-493A-A6B6-56E42FDDF44C}"/>
                  </a:ext>
                </a:extLst>
              </p:cNvPr>
              <p:cNvSpPr>
                <a:spLocks/>
              </p:cNvSpPr>
              <p:nvPr/>
            </p:nvSpPr>
            <p:spPr bwMode="auto">
              <a:xfrm>
                <a:off x="1464" y="197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5" name="Freeform 189">
                <a:extLst>
                  <a:ext uri="{FF2B5EF4-FFF2-40B4-BE49-F238E27FC236}">
                    <a16:creationId xmlns:a16="http://schemas.microsoft.com/office/drawing/2014/main" id="{FD530348-6DA5-4673-9463-0D2D5B239D55}"/>
                  </a:ext>
                </a:extLst>
              </p:cNvPr>
              <p:cNvSpPr>
                <a:spLocks/>
              </p:cNvSpPr>
              <p:nvPr/>
            </p:nvSpPr>
            <p:spPr bwMode="auto">
              <a:xfrm>
                <a:off x="1464" y="1978"/>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6" name="Group 190">
              <a:extLst>
                <a:ext uri="{FF2B5EF4-FFF2-40B4-BE49-F238E27FC236}">
                  <a16:creationId xmlns:a16="http://schemas.microsoft.com/office/drawing/2014/main" id="{5B2706FA-1847-4DA3-86D0-878A75F702C6}"/>
                </a:ext>
              </a:extLst>
            </p:cNvPr>
            <p:cNvGrpSpPr>
              <a:grpSpLocks/>
            </p:cNvGrpSpPr>
            <p:nvPr/>
          </p:nvGrpSpPr>
          <p:grpSpPr bwMode="auto">
            <a:xfrm>
              <a:off x="2243138" y="4935538"/>
              <a:ext cx="20637" cy="28575"/>
              <a:chOff x="1464" y="2023"/>
              <a:chExt cx="13" cy="18"/>
            </a:xfrm>
          </p:grpSpPr>
          <p:sp>
            <p:nvSpPr>
              <p:cNvPr id="132" name="Freeform 191">
                <a:extLst>
                  <a:ext uri="{FF2B5EF4-FFF2-40B4-BE49-F238E27FC236}">
                    <a16:creationId xmlns:a16="http://schemas.microsoft.com/office/drawing/2014/main" id="{ABA0663F-B5B6-43F7-919B-168936C02019}"/>
                  </a:ext>
                </a:extLst>
              </p:cNvPr>
              <p:cNvSpPr>
                <a:spLocks/>
              </p:cNvSpPr>
              <p:nvPr/>
            </p:nvSpPr>
            <p:spPr bwMode="auto">
              <a:xfrm>
                <a:off x="1464" y="2023"/>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3" name="Freeform 192">
                <a:extLst>
                  <a:ext uri="{FF2B5EF4-FFF2-40B4-BE49-F238E27FC236}">
                    <a16:creationId xmlns:a16="http://schemas.microsoft.com/office/drawing/2014/main" id="{C9FE4DC1-E698-4D5F-BC0F-31ED3E4D2201}"/>
                  </a:ext>
                </a:extLst>
              </p:cNvPr>
              <p:cNvSpPr>
                <a:spLocks/>
              </p:cNvSpPr>
              <p:nvPr/>
            </p:nvSpPr>
            <p:spPr bwMode="auto">
              <a:xfrm>
                <a:off x="1464" y="2023"/>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7" name="Group 193">
              <a:extLst>
                <a:ext uri="{FF2B5EF4-FFF2-40B4-BE49-F238E27FC236}">
                  <a16:creationId xmlns:a16="http://schemas.microsoft.com/office/drawing/2014/main" id="{61F84097-5AD7-4786-AFAC-55217F396572}"/>
                </a:ext>
              </a:extLst>
            </p:cNvPr>
            <p:cNvGrpSpPr>
              <a:grpSpLocks/>
            </p:cNvGrpSpPr>
            <p:nvPr/>
          </p:nvGrpSpPr>
          <p:grpSpPr bwMode="auto">
            <a:xfrm>
              <a:off x="2097088" y="5013325"/>
              <a:ext cx="20637" cy="28575"/>
              <a:chOff x="1372" y="2072"/>
              <a:chExt cx="13" cy="18"/>
            </a:xfrm>
          </p:grpSpPr>
          <p:sp>
            <p:nvSpPr>
              <p:cNvPr id="130" name="Freeform 194">
                <a:extLst>
                  <a:ext uri="{FF2B5EF4-FFF2-40B4-BE49-F238E27FC236}">
                    <a16:creationId xmlns:a16="http://schemas.microsoft.com/office/drawing/2014/main" id="{926D6079-99A1-4335-9B40-D12B085ADE85}"/>
                  </a:ext>
                </a:extLst>
              </p:cNvPr>
              <p:cNvSpPr>
                <a:spLocks/>
              </p:cNvSpPr>
              <p:nvPr/>
            </p:nvSpPr>
            <p:spPr bwMode="auto">
              <a:xfrm>
                <a:off x="1372" y="2072"/>
                <a:ext cx="13" cy="18"/>
              </a:xfrm>
              <a:custGeom>
                <a:avLst/>
                <a:gdLst>
                  <a:gd name="T0" fmla="*/ 1 w 27"/>
                  <a:gd name="T1" fmla="*/ 2 h 37"/>
                  <a:gd name="T2" fmla="*/ 1 w 27"/>
                  <a:gd name="T3" fmla="*/ 0 h 37"/>
                  <a:gd name="T4" fmla="*/ 0 w 27"/>
                  <a:gd name="T5" fmla="*/ 0 h 37"/>
                  <a:gd name="T6" fmla="*/ 0 w 27"/>
                  <a:gd name="T7" fmla="*/ 1 h 37"/>
                  <a:gd name="T8" fmla="*/ 1 w 27"/>
                  <a:gd name="T9" fmla="*/ 2 h 37"/>
                  <a:gd name="T10" fmla="*/ 0 60000 65536"/>
                  <a:gd name="T11" fmla="*/ 0 60000 65536"/>
                  <a:gd name="T12" fmla="*/ 0 60000 65536"/>
                  <a:gd name="T13" fmla="*/ 0 60000 65536"/>
                  <a:gd name="T14" fmla="*/ 0 60000 65536"/>
                  <a:gd name="T15" fmla="*/ 0 w 27"/>
                  <a:gd name="T16" fmla="*/ 0 h 37"/>
                  <a:gd name="T17" fmla="*/ 27 w 27"/>
                  <a:gd name="T18" fmla="*/ 37 h 37"/>
                </a:gdLst>
                <a:ahLst/>
                <a:cxnLst>
                  <a:cxn ang="T10">
                    <a:pos x="T0" y="T1"/>
                  </a:cxn>
                  <a:cxn ang="T11">
                    <a:pos x="T2" y="T3"/>
                  </a:cxn>
                  <a:cxn ang="T12">
                    <a:pos x="T4" y="T5"/>
                  </a:cxn>
                  <a:cxn ang="T13">
                    <a:pos x="T6" y="T7"/>
                  </a:cxn>
                  <a:cxn ang="T14">
                    <a:pos x="T8" y="T9"/>
                  </a:cxn>
                </a:cxnLst>
                <a:rect l="T15" t="T16" r="T17" b="T18"/>
                <a:pathLst>
                  <a:path w="27" h="37">
                    <a:moveTo>
                      <a:pt x="17" y="37"/>
                    </a:moveTo>
                    <a:lnTo>
                      <a:pt x="27" y="9"/>
                    </a:lnTo>
                    <a:lnTo>
                      <a:pt x="0" y="0"/>
                    </a:lnTo>
                    <a:lnTo>
                      <a:pt x="0" y="27"/>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1" name="Freeform 195">
                <a:extLst>
                  <a:ext uri="{FF2B5EF4-FFF2-40B4-BE49-F238E27FC236}">
                    <a16:creationId xmlns:a16="http://schemas.microsoft.com/office/drawing/2014/main" id="{8C7E00C2-4521-48E4-829F-C0299A3199A2}"/>
                  </a:ext>
                </a:extLst>
              </p:cNvPr>
              <p:cNvSpPr>
                <a:spLocks/>
              </p:cNvSpPr>
              <p:nvPr/>
            </p:nvSpPr>
            <p:spPr bwMode="auto">
              <a:xfrm>
                <a:off x="1372" y="2072"/>
                <a:ext cx="13" cy="18"/>
              </a:xfrm>
              <a:custGeom>
                <a:avLst/>
                <a:gdLst>
                  <a:gd name="T0" fmla="*/ 1 w 27"/>
                  <a:gd name="T1" fmla="*/ 2 h 37"/>
                  <a:gd name="T2" fmla="*/ 1 w 27"/>
                  <a:gd name="T3" fmla="*/ 0 h 37"/>
                  <a:gd name="T4" fmla="*/ 0 w 27"/>
                  <a:gd name="T5" fmla="*/ 0 h 37"/>
                  <a:gd name="T6" fmla="*/ 0 w 27"/>
                  <a:gd name="T7" fmla="*/ 1 h 37"/>
                  <a:gd name="T8" fmla="*/ 1 w 27"/>
                  <a:gd name="T9" fmla="*/ 2 h 37"/>
                  <a:gd name="T10" fmla="*/ 0 60000 65536"/>
                  <a:gd name="T11" fmla="*/ 0 60000 65536"/>
                  <a:gd name="T12" fmla="*/ 0 60000 65536"/>
                  <a:gd name="T13" fmla="*/ 0 60000 65536"/>
                  <a:gd name="T14" fmla="*/ 0 60000 65536"/>
                  <a:gd name="T15" fmla="*/ 0 w 27"/>
                  <a:gd name="T16" fmla="*/ 0 h 37"/>
                  <a:gd name="T17" fmla="*/ 27 w 27"/>
                  <a:gd name="T18" fmla="*/ 37 h 37"/>
                </a:gdLst>
                <a:ahLst/>
                <a:cxnLst>
                  <a:cxn ang="T10">
                    <a:pos x="T0" y="T1"/>
                  </a:cxn>
                  <a:cxn ang="T11">
                    <a:pos x="T2" y="T3"/>
                  </a:cxn>
                  <a:cxn ang="T12">
                    <a:pos x="T4" y="T5"/>
                  </a:cxn>
                  <a:cxn ang="T13">
                    <a:pos x="T6" y="T7"/>
                  </a:cxn>
                  <a:cxn ang="T14">
                    <a:pos x="T8" y="T9"/>
                  </a:cxn>
                </a:cxnLst>
                <a:rect l="T15" t="T16" r="T17" b="T18"/>
                <a:pathLst>
                  <a:path w="27" h="37">
                    <a:moveTo>
                      <a:pt x="17" y="37"/>
                    </a:moveTo>
                    <a:lnTo>
                      <a:pt x="27" y="9"/>
                    </a:lnTo>
                    <a:lnTo>
                      <a:pt x="0" y="0"/>
                    </a:lnTo>
                    <a:lnTo>
                      <a:pt x="0" y="27"/>
                    </a:lnTo>
                    <a:lnTo>
                      <a:pt x="17" y="37"/>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8" name="Group 196">
              <a:extLst>
                <a:ext uri="{FF2B5EF4-FFF2-40B4-BE49-F238E27FC236}">
                  <a16:creationId xmlns:a16="http://schemas.microsoft.com/office/drawing/2014/main" id="{4615453D-01FD-4E08-BA4E-637C88889262}"/>
                </a:ext>
              </a:extLst>
            </p:cNvPr>
            <p:cNvGrpSpPr>
              <a:grpSpLocks/>
            </p:cNvGrpSpPr>
            <p:nvPr/>
          </p:nvGrpSpPr>
          <p:grpSpPr bwMode="auto">
            <a:xfrm>
              <a:off x="2195513" y="5040313"/>
              <a:ext cx="20637" cy="30162"/>
              <a:chOff x="1434" y="2089"/>
              <a:chExt cx="13" cy="19"/>
            </a:xfrm>
          </p:grpSpPr>
          <p:sp>
            <p:nvSpPr>
              <p:cNvPr id="128" name="Freeform 197">
                <a:extLst>
                  <a:ext uri="{FF2B5EF4-FFF2-40B4-BE49-F238E27FC236}">
                    <a16:creationId xmlns:a16="http://schemas.microsoft.com/office/drawing/2014/main" id="{FF54B6B1-87DB-43FF-AC76-56F2EF6EBD77}"/>
                  </a:ext>
                </a:extLst>
              </p:cNvPr>
              <p:cNvSpPr>
                <a:spLocks/>
              </p:cNvSpPr>
              <p:nvPr/>
            </p:nvSpPr>
            <p:spPr bwMode="auto">
              <a:xfrm>
                <a:off x="1434" y="2089"/>
                <a:ext cx="13" cy="19"/>
              </a:xfrm>
              <a:custGeom>
                <a:avLst/>
                <a:gdLst>
                  <a:gd name="T0" fmla="*/ 1 w 26"/>
                  <a:gd name="T1" fmla="*/ 3 h 36"/>
                  <a:gd name="T2" fmla="*/ 2 w 26"/>
                  <a:gd name="T3" fmla="*/ 1 h 36"/>
                  <a:gd name="T4" fmla="*/ 0 w 26"/>
                  <a:gd name="T5" fmla="*/ 0 h 36"/>
                  <a:gd name="T6" fmla="*/ 0 w 26"/>
                  <a:gd name="T7" fmla="*/ 2 h 36"/>
                  <a:gd name="T8" fmla="*/ 1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9" name="Freeform 198">
                <a:extLst>
                  <a:ext uri="{FF2B5EF4-FFF2-40B4-BE49-F238E27FC236}">
                    <a16:creationId xmlns:a16="http://schemas.microsoft.com/office/drawing/2014/main" id="{178216EC-7F4C-417C-8E6B-E4FD139A7412}"/>
                  </a:ext>
                </a:extLst>
              </p:cNvPr>
              <p:cNvSpPr>
                <a:spLocks/>
              </p:cNvSpPr>
              <p:nvPr/>
            </p:nvSpPr>
            <p:spPr bwMode="auto">
              <a:xfrm>
                <a:off x="1434" y="2089"/>
                <a:ext cx="13" cy="19"/>
              </a:xfrm>
              <a:custGeom>
                <a:avLst/>
                <a:gdLst>
                  <a:gd name="T0" fmla="*/ 1 w 26"/>
                  <a:gd name="T1" fmla="*/ 3 h 36"/>
                  <a:gd name="T2" fmla="*/ 2 w 26"/>
                  <a:gd name="T3" fmla="*/ 1 h 36"/>
                  <a:gd name="T4" fmla="*/ 0 w 26"/>
                  <a:gd name="T5" fmla="*/ 0 h 36"/>
                  <a:gd name="T6" fmla="*/ 0 w 26"/>
                  <a:gd name="T7" fmla="*/ 2 h 36"/>
                  <a:gd name="T8" fmla="*/ 1 w 26"/>
                  <a:gd name="T9" fmla="*/ 3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6"/>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89" name="Group 199">
              <a:extLst>
                <a:ext uri="{FF2B5EF4-FFF2-40B4-BE49-F238E27FC236}">
                  <a16:creationId xmlns:a16="http://schemas.microsoft.com/office/drawing/2014/main" id="{C67112B5-3FA0-45AF-881E-CB16BD9D5868}"/>
                </a:ext>
              </a:extLst>
            </p:cNvPr>
            <p:cNvGrpSpPr>
              <a:grpSpLocks/>
            </p:cNvGrpSpPr>
            <p:nvPr/>
          </p:nvGrpSpPr>
          <p:grpSpPr bwMode="auto">
            <a:xfrm>
              <a:off x="2325688" y="5045075"/>
              <a:ext cx="20637" cy="28575"/>
              <a:chOff x="1516" y="2092"/>
              <a:chExt cx="13" cy="18"/>
            </a:xfrm>
          </p:grpSpPr>
          <p:sp>
            <p:nvSpPr>
              <p:cNvPr id="126" name="Freeform 200">
                <a:extLst>
                  <a:ext uri="{FF2B5EF4-FFF2-40B4-BE49-F238E27FC236}">
                    <a16:creationId xmlns:a16="http://schemas.microsoft.com/office/drawing/2014/main" id="{ECF32D9B-1BA8-4690-8E6E-16936B9FC74D}"/>
                  </a:ext>
                </a:extLst>
              </p:cNvPr>
              <p:cNvSpPr>
                <a:spLocks/>
              </p:cNvSpPr>
              <p:nvPr/>
            </p:nvSpPr>
            <p:spPr bwMode="auto">
              <a:xfrm>
                <a:off x="1516" y="2092"/>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7" name="Freeform 201">
                <a:extLst>
                  <a:ext uri="{FF2B5EF4-FFF2-40B4-BE49-F238E27FC236}">
                    <a16:creationId xmlns:a16="http://schemas.microsoft.com/office/drawing/2014/main" id="{EC758178-B870-4819-86D7-2F7506A4428A}"/>
                  </a:ext>
                </a:extLst>
              </p:cNvPr>
              <p:cNvSpPr>
                <a:spLocks/>
              </p:cNvSpPr>
              <p:nvPr/>
            </p:nvSpPr>
            <p:spPr bwMode="auto">
              <a:xfrm>
                <a:off x="1516" y="2092"/>
                <a:ext cx="13" cy="18"/>
              </a:xfrm>
              <a:custGeom>
                <a:avLst/>
                <a:gdLst>
                  <a:gd name="T0" fmla="*/ 1 w 27"/>
                  <a:gd name="T1" fmla="*/ 2 h 36"/>
                  <a:gd name="T2" fmla="*/ 1 w 27"/>
                  <a:gd name="T3" fmla="*/ 1 h 36"/>
                  <a:gd name="T4" fmla="*/ 0 w 27"/>
                  <a:gd name="T5" fmla="*/ 0 h 36"/>
                  <a:gd name="T6" fmla="*/ 0 w 27"/>
                  <a:gd name="T7" fmla="*/ 1 h 36"/>
                  <a:gd name="T8" fmla="*/ 1 w 27"/>
                  <a:gd name="T9" fmla="*/ 2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17" y="36"/>
                    </a:moveTo>
                    <a:lnTo>
                      <a:pt x="27" y="8"/>
                    </a:lnTo>
                    <a:lnTo>
                      <a:pt x="0" y="0"/>
                    </a:lnTo>
                    <a:lnTo>
                      <a:pt x="0" y="26"/>
                    </a:lnTo>
                    <a:lnTo>
                      <a:pt x="17"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90" name="Group 202">
              <a:extLst>
                <a:ext uri="{FF2B5EF4-FFF2-40B4-BE49-F238E27FC236}">
                  <a16:creationId xmlns:a16="http://schemas.microsoft.com/office/drawing/2014/main" id="{28E76C59-1061-4532-A574-50DB5AD998CB}"/>
                </a:ext>
              </a:extLst>
            </p:cNvPr>
            <p:cNvGrpSpPr>
              <a:grpSpLocks/>
            </p:cNvGrpSpPr>
            <p:nvPr/>
          </p:nvGrpSpPr>
          <p:grpSpPr bwMode="auto">
            <a:xfrm>
              <a:off x="2360613" y="4524375"/>
              <a:ext cx="20637" cy="28575"/>
              <a:chOff x="1538" y="1764"/>
              <a:chExt cx="13" cy="18"/>
            </a:xfrm>
          </p:grpSpPr>
          <p:sp>
            <p:nvSpPr>
              <p:cNvPr id="124" name="Freeform 203">
                <a:extLst>
                  <a:ext uri="{FF2B5EF4-FFF2-40B4-BE49-F238E27FC236}">
                    <a16:creationId xmlns:a16="http://schemas.microsoft.com/office/drawing/2014/main" id="{DA9C1145-B1E0-45BE-9220-5F3285B2B32F}"/>
                  </a:ext>
                </a:extLst>
              </p:cNvPr>
              <p:cNvSpPr>
                <a:spLocks/>
              </p:cNvSpPr>
              <p:nvPr/>
            </p:nvSpPr>
            <p:spPr bwMode="auto">
              <a:xfrm>
                <a:off x="1538" y="1764"/>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7"/>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5" name="Freeform 204">
                <a:extLst>
                  <a:ext uri="{FF2B5EF4-FFF2-40B4-BE49-F238E27FC236}">
                    <a16:creationId xmlns:a16="http://schemas.microsoft.com/office/drawing/2014/main" id="{FD43AF8B-C86C-4D89-846C-E056F30AF066}"/>
                  </a:ext>
                </a:extLst>
              </p:cNvPr>
              <p:cNvSpPr>
                <a:spLocks/>
              </p:cNvSpPr>
              <p:nvPr/>
            </p:nvSpPr>
            <p:spPr bwMode="auto">
              <a:xfrm>
                <a:off x="1538" y="1764"/>
                <a:ext cx="13" cy="18"/>
              </a:xfrm>
              <a:custGeom>
                <a:avLst/>
                <a:gdLst>
                  <a:gd name="T0" fmla="*/ 1 w 26"/>
                  <a:gd name="T1" fmla="*/ 2 h 36"/>
                  <a:gd name="T2" fmla="*/ 2 w 26"/>
                  <a:gd name="T3" fmla="*/ 1 h 36"/>
                  <a:gd name="T4" fmla="*/ 0 w 26"/>
                  <a:gd name="T5" fmla="*/ 0 h 36"/>
                  <a:gd name="T6" fmla="*/ 0 w 26"/>
                  <a:gd name="T7" fmla="*/ 1 h 36"/>
                  <a:gd name="T8" fmla="*/ 1 w 26"/>
                  <a:gd name="T9" fmla="*/ 2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6" y="36"/>
                    </a:moveTo>
                    <a:lnTo>
                      <a:pt x="26" y="8"/>
                    </a:lnTo>
                    <a:lnTo>
                      <a:pt x="0" y="0"/>
                    </a:lnTo>
                    <a:lnTo>
                      <a:pt x="0" y="27"/>
                    </a:lnTo>
                    <a:lnTo>
                      <a:pt x="16" y="3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91" name="Rectangle 205">
              <a:extLst>
                <a:ext uri="{FF2B5EF4-FFF2-40B4-BE49-F238E27FC236}">
                  <a16:creationId xmlns:a16="http://schemas.microsoft.com/office/drawing/2014/main" id="{1AC20BD5-75D2-49ED-94FE-38516C043891}"/>
                </a:ext>
              </a:extLst>
            </p:cNvPr>
            <p:cNvSpPr>
              <a:spLocks noChangeArrowheads="1"/>
            </p:cNvSpPr>
            <p:nvPr/>
          </p:nvSpPr>
          <p:spPr bwMode="auto">
            <a:xfrm>
              <a:off x="3654425" y="3814763"/>
              <a:ext cx="5349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2" name="Rectangle 206">
              <a:extLst>
                <a:ext uri="{FF2B5EF4-FFF2-40B4-BE49-F238E27FC236}">
                  <a16:creationId xmlns:a16="http://schemas.microsoft.com/office/drawing/2014/main" id="{76FC8EC3-756B-480D-BCE7-6BA32BDE57F9}"/>
                </a:ext>
              </a:extLst>
            </p:cNvPr>
            <p:cNvSpPr>
              <a:spLocks noChangeArrowheads="1"/>
            </p:cNvSpPr>
            <p:nvPr/>
          </p:nvSpPr>
          <p:spPr bwMode="auto">
            <a:xfrm>
              <a:off x="674688" y="4286250"/>
              <a:ext cx="541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3" name="Line 207">
              <a:extLst>
                <a:ext uri="{FF2B5EF4-FFF2-40B4-BE49-F238E27FC236}">
                  <a16:creationId xmlns:a16="http://schemas.microsoft.com/office/drawing/2014/main" id="{BE0A972E-6E0C-4E4D-851C-CF2675342158}"/>
                </a:ext>
              </a:extLst>
            </p:cNvPr>
            <p:cNvSpPr>
              <a:spLocks noChangeShapeType="1"/>
            </p:cNvSpPr>
            <p:nvPr/>
          </p:nvSpPr>
          <p:spPr bwMode="auto">
            <a:xfrm>
              <a:off x="5248275" y="4438650"/>
              <a:ext cx="1588" cy="619125"/>
            </a:xfrm>
            <a:prstGeom prst="line">
              <a:avLst/>
            </a:prstGeom>
            <a:noFill/>
            <a:ln w="12700">
              <a:solidFill>
                <a:srgbClr val="FFFF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4" name="Line 208">
              <a:extLst>
                <a:ext uri="{FF2B5EF4-FFF2-40B4-BE49-F238E27FC236}">
                  <a16:creationId xmlns:a16="http://schemas.microsoft.com/office/drawing/2014/main" id="{D336B059-8A74-4A8E-9379-894A27E7F076}"/>
                </a:ext>
              </a:extLst>
            </p:cNvPr>
            <p:cNvSpPr>
              <a:spLocks noChangeShapeType="1"/>
            </p:cNvSpPr>
            <p:nvPr/>
          </p:nvSpPr>
          <p:spPr bwMode="auto">
            <a:xfrm>
              <a:off x="3924300" y="4305300"/>
              <a:ext cx="1588" cy="180975"/>
            </a:xfrm>
            <a:prstGeom prst="line">
              <a:avLst/>
            </a:prstGeom>
            <a:noFill/>
            <a:ln w="12700">
              <a:solidFill>
                <a:srgbClr val="FFFF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5" name="Line 209">
              <a:extLst>
                <a:ext uri="{FF2B5EF4-FFF2-40B4-BE49-F238E27FC236}">
                  <a16:creationId xmlns:a16="http://schemas.microsoft.com/office/drawing/2014/main" id="{F5BE8DAC-938A-41F0-A5D7-19693F753043}"/>
                </a:ext>
              </a:extLst>
            </p:cNvPr>
            <p:cNvSpPr>
              <a:spLocks noChangeShapeType="1"/>
            </p:cNvSpPr>
            <p:nvPr/>
          </p:nvSpPr>
          <p:spPr bwMode="auto">
            <a:xfrm>
              <a:off x="6843713" y="4756150"/>
              <a:ext cx="1587" cy="306388"/>
            </a:xfrm>
            <a:prstGeom prst="line">
              <a:avLst/>
            </a:prstGeom>
            <a:noFill/>
            <a:ln w="12700">
              <a:solidFill>
                <a:srgbClr val="FFFF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6" name="Text Box 210">
              <a:extLst>
                <a:ext uri="{FF2B5EF4-FFF2-40B4-BE49-F238E27FC236}">
                  <a16:creationId xmlns:a16="http://schemas.microsoft.com/office/drawing/2014/main" id="{E56A3B02-FEBE-4045-A494-47A5D873F655}"/>
                </a:ext>
              </a:extLst>
            </p:cNvPr>
            <p:cNvSpPr txBox="1">
              <a:spLocks noChangeArrowheads="1"/>
            </p:cNvSpPr>
            <p:nvPr/>
          </p:nvSpPr>
          <p:spPr bwMode="auto">
            <a:xfrm>
              <a:off x="2590800" y="5151438"/>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Sedimentation Barrier</a:t>
              </a:r>
            </a:p>
          </p:txBody>
        </p:sp>
        <p:sp>
          <p:nvSpPr>
            <p:cNvPr id="97" name="Text Box 211">
              <a:extLst>
                <a:ext uri="{FF2B5EF4-FFF2-40B4-BE49-F238E27FC236}">
                  <a16:creationId xmlns:a16="http://schemas.microsoft.com/office/drawing/2014/main" id="{EF75CC6F-C79D-4A36-8538-04105CFAFA51}"/>
                </a:ext>
              </a:extLst>
            </p:cNvPr>
            <p:cNvSpPr txBox="1">
              <a:spLocks noChangeArrowheads="1"/>
            </p:cNvSpPr>
            <p:nvPr/>
          </p:nvSpPr>
          <p:spPr bwMode="auto">
            <a:xfrm>
              <a:off x="4152900" y="5303838"/>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Filtration Barrier</a:t>
              </a:r>
            </a:p>
          </p:txBody>
        </p:sp>
        <p:sp>
          <p:nvSpPr>
            <p:cNvPr id="98" name="Text Box 212">
              <a:extLst>
                <a:ext uri="{FF2B5EF4-FFF2-40B4-BE49-F238E27FC236}">
                  <a16:creationId xmlns:a16="http://schemas.microsoft.com/office/drawing/2014/main" id="{765FCB24-70A2-4189-B533-438EB5BB29E5}"/>
                </a:ext>
              </a:extLst>
            </p:cNvPr>
            <p:cNvSpPr txBox="1">
              <a:spLocks noChangeArrowheads="1"/>
            </p:cNvSpPr>
            <p:nvPr/>
          </p:nvSpPr>
          <p:spPr bwMode="auto">
            <a:xfrm>
              <a:off x="6324600" y="60198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Disinfection Barrier</a:t>
              </a:r>
            </a:p>
          </p:txBody>
        </p:sp>
        <p:sp>
          <p:nvSpPr>
            <p:cNvPr id="99" name="Text Box 213">
              <a:extLst>
                <a:ext uri="{FF2B5EF4-FFF2-40B4-BE49-F238E27FC236}">
                  <a16:creationId xmlns:a16="http://schemas.microsoft.com/office/drawing/2014/main" id="{91AE3124-B6B8-4A57-B77A-DFB9F01F4A21}"/>
                </a:ext>
              </a:extLst>
            </p:cNvPr>
            <p:cNvSpPr txBox="1">
              <a:spLocks noChangeArrowheads="1"/>
            </p:cNvSpPr>
            <p:nvPr/>
          </p:nvSpPr>
          <p:spPr bwMode="auto">
            <a:xfrm>
              <a:off x="152400" y="4071938"/>
              <a:ext cx="114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Variable Quality Source Water</a:t>
              </a:r>
            </a:p>
          </p:txBody>
        </p:sp>
        <p:sp>
          <p:nvSpPr>
            <p:cNvPr id="100" name="Line 214">
              <a:extLst>
                <a:ext uri="{FF2B5EF4-FFF2-40B4-BE49-F238E27FC236}">
                  <a16:creationId xmlns:a16="http://schemas.microsoft.com/office/drawing/2014/main" id="{674A01E6-3D2D-49EA-B515-54AEC92439B2}"/>
                </a:ext>
              </a:extLst>
            </p:cNvPr>
            <p:cNvSpPr>
              <a:spLocks noChangeShapeType="1"/>
            </p:cNvSpPr>
            <p:nvPr/>
          </p:nvSpPr>
          <p:spPr bwMode="auto">
            <a:xfrm>
              <a:off x="990600" y="4579938"/>
              <a:ext cx="457200" cy="0"/>
            </a:xfrm>
            <a:prstGeom prst="line">
              <a:avLst/>
            </a:prstGeom>
            <a:noFill/>
            <a:ln w="2540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1" name="Line 215">
              <a:extLst>
                <a:ext uri="{FF2B5EF4-FFF2-40B4-BE49-F238E27FC236}">
                  <a16:creationId xmlns:a16="http://schemas.microsoft.com/office/drawing/2014/main" id="{38F9400A-8FFC-4730-8672-968BEB8809AB}"/>
                </a:ext>
              </a:extLst>
            </p:cNvPr>
            <p:cNvSpPr>
              <a:spLocks noChangeShapeType="1"/>
            </p:cNvSpPr>
            <p:nvPr/>
          </p:nvSpPr>
          <p:spPr bwMode="auto">
            <a:xfrm>
              <a:off x="6934200" y="5138738"/>
              <a:ext cx="639763" cy="0"/>
            </a:xfrm>
            <a:prstGeom prst="line">
              <a:avLst/>
            </a:prstGeom>
            <a:noFill/>
            <a:ln w="25400" cap="sq">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2" name="Text Box 216">
              <a:extLst>
                <a:ext uri="{FF2B5EF4-FFF2-40B4-BE49-F238E27FC236}">
                  <a16:creationId xmlns:a16="http://schemas.microsoft.com/office/drawing/2014/main" id="{0D9690A5-BCB0-4F83-8B4B-E8CB2D0E642B}"/>
                </a:ext>
              </a:extLst>
            </p:cNvPr>
            <p:cNvSpPr txBox="1">
              <a:spLocks noChangeArrowheads="1"/>
            </p:cNvSpPr>
            <p:nvPr/>
          </p:nvSpPr>
          <p:spPr bwMode="auto">
            <a:xfrm>
              <a:off x="3586163" y="387985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800" b="1" i="0" u="none" strike="noStrike" kern="1200" cap="none" spc="0" normalizeH="0" baseline="0" noProof="0" dirty="0">
                  <a:ln>
                    <a:noFill/>
                  </a:ln>
                  <a:solidFill>
                    <a:srgbClr val="0000CC"/>
                  </a:solidFill>
                  <a:effectLst/>
                  <a:uLnTx/>
                  <a:uFillTx/>
                  <a:latin typeface="Univers" pitchFamily="34" charset="0"/>
                  <a:ea typeface="+mn-ea"/>
                  <a:cs typeface="+mn-cs"/>
                </a:rPr>
                <a:t>Turbidity Goal</a:t>
              </a:r>
            </a:p>
          </p:txBody>
        </p:sp>
        <p:sp>
          <p:nvSpPr>
            <p:cNvPr id="103" name="Text Box 217">
              <a:extLst>
                <a:ext uri="{FF2B5EF4-FFF2-40B4-BE49-F238E27FC236}">
                  <a16:creationId xmlns:a16="http://schemas.microsoft.com/office/drawing/2014/main" id="{ED672C37-64B9-4380-B7C9-B89521105252}"/>
                </a:ext>
              </a:extLst>
            </p:cNvPr>
            <p:cNvSpPr txBox="1">
              <a:spLocks noChangeArrowheads="1"/>
            </p:cNvSpPr>
            <p:nvPr/>
          </p:nvSpPr>
          <p:spPr bwMode="auto">
            <a:xfrm>
              <a:off x="4934828" y="3974980"/>
              <a:ext cx="66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800" b="1" i="0" u="none" strike="noStrike" kern="1200" cap="none" spc="0" normalizeH="0" baseline="0" noProof="0" dirty="0">
                  <a:ln>
                    <a:noFill/>
                  </a:ln>
                  <a:solidFill>
                    <a:srgbClr val="0000CC"/>
                  </a:solidFill>
                  <a:effectLst/>
                  <a:uLnTx/>
                  <a:uFillTx/>
                  <a:latin typeface="Univers" pitchFamily="34" charset="0"/>
                  <a:ea typeface="+mn-ea"/>
                  <a:cs typeface="+mn-cs"/>
                </a:rPr>
                <a:t>Turbidity</a:t>
              </a:r>
              <a:br>
                <a:rPr kumimoji="0" lang="en-US" sz="800" b="1" i="0" u="none" strike="noStrike" kern="1200" cap="none" spc="0" normalizeH="0" baseline="0" noProof="0" dirty="0">
                  <a:ln>
                    <a:noFill/>
                  </a:ln>
                  <a:solidFill>
                    <a:srgbClr val="0000CC"/>
                  </a:solidFill>
                  <a:effectLst/>
                  <a:uLnTx/>
                  <a:uFillTx/>
                  <a:latin typeface="Univers" pitchFamily="34" charset="0"/>
                  <a:ea typeface="+mn-ea"/>
                  <a:cs typeface="+mn-cs"/>
                </a:rPr>
              </a:br>
              <a:r>
                <a:rPr kumimoji="0" lang="en-US" sz="800" b="1" i="0" u="none" strike="noStrike" kern="1200" cap="none" spc="0" normalizeH="0" baseline="0" noProof="0" dirty="0">
                  <a:ln>
                    <a:noFill/>
                  </a:ln>
                  <a:solidFill>
                    <a:srgbClr val="0000CC"/>
                  </a:solidFill>
                  <a:effectLst/>
                  <a:uLnTx/>
                  <a:uFillTx/>
                  <a:latin typeface="Univers" pitchFamily="34" charset="0"/>
                  <a:ea typeface="+mn-ea"/>
                  <a:cs typeface="+mn-cs"/>
                </a:rPr>
                <a:t>Goal</a:t>
              </a:r>
            </a:p>
          </p:txBody>
        </p:sp>
        <p:sp>
          <p:nvSpPr>
            <p:cNvPr id="104" name="Text Box 218">
              <a:extLst>
                <a:ext uri="{FF2B5EF4-FFF2-40B4-BE49-F238E27FC236}">
                  <a16:creationId xmlns:a16="http://schemas.microsoft.com/office/drawing/2014/main" id="{22DDB18D-29B8-498D-A7ED-699A832FA1E1}"/>
                </a:ext>
              </a:extLst>
            </p:cNvPr>
            <p:cNvSpPr txBox="1">
              <a:spLocks noChangeArrowheads="1"/>
            </p:cNvSpPr>
            <p:nvPr/>
          </p:nvSpPr>
          <p:spPr bwMode="auto">
            <a:xfrm>
              <a:off x="6389688" y="430371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800" b="1" i="0" u="none" strike="noStrike" kern="1200" cap="none" spc="0" normalizeH="0" baseline="0" noProof="0" dirty="0">
                  <a:ln>
                    <a:noFill/>
                  </a:ln>
                  <a:solidFill>
                    <a:srgbClr val="0000CC"/>
                  </a:solidFill>
                  <a:effectLst/>
                  <a:uLnTx/>
                  <a:uFillTx/>
                  <a:latin typeface="Univers" pitchFamily="34" charset="0"/>
                  <a:ea typeface="+mn-ea"/>
                  <a:cs typeface="+mn-cs"/>
                </a:rPr>
                <a:t>Disinfection Goal</a:t>
              </a:r>
            </a:p>
          </p:txBody>
        </p:sp>
        <p:sp>
          <p:nvSpPr>
            <p:cNvPr id="105" name="Text Box 219">
              <a:extLst>
                <a:ext uri="{FF2B5EF4-FFF2-40B4-BE49-F238E27FC236}">
                  <a16:creationId xmlns:a16="http://schemas.microsoft.com/office/drawing/2014/main" id="{17CC365C-F9C8-4362-8C79-706EE55E9B52}"/>
                </a:ext>
              </a:extLst>
            </p:cNvPr>
            <p:cNvSpPr txBox="1">
              <a:spLocks noChangeArrowheads="1"/>
            </p:cNvSpPr>
            <p:nvPr/>
          </p:nvSpPr>
          <p:spPr bwMode="auto">
            <a:xfrm>
              <a:off x="1104900" y="37798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Coagulant Addition</a:t>
              </a:r>
            </a:p>
          </p:txBody>
        </p:sp>
        <p:sp>
          <p:nvSpPr>
            <p:cNvPr id="106" name="Line 220">
              <a:extLst>
                <a:ext uri="{FF2B5EF4-FFF2-40B4-BE49-F238E27FC236}">
                  <a16:creationId xmlns:a16="http://schemas.microsoft.com/office/drawing/2014/main" id="{D6D303BB-B9E0-4433-8822-E46BA03E111E}"/>
                </a:ext>
              </a:extLst>
            </p:cNvPr>
            <p:cNvSpPr>
              <a:spLocks noChangeShapeType="1"/>
            </p:cNvSpPr>
            <p:nvPr/>
          </p:nvSpPr>
          <p:spPr bwMode="auto">
            <a:xfrm>
              <a:off x="1600200" y="4198938"/>
              <a:ext cx="0" cy="304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7" name="Text Box 221">
              <a:extLst>
                <a:ext uri="{FF2B5EF4-FFF2-40B4-BE49-F238E27FC236}">
                  <a16:creationId xmlns:a16="http://schemas.microsoft.com/office/drawing/2014/main" id="{B3CF9006-747C-4F54-8F74-FC35C128CD00}"/>
                </a:ext>
              </a:extLst>
            </p:cNvPr>
            <p:cNvSpPr txBox="1">
              <a:spLocks noChangeArrowheads="1"/>
            </p:cNvSpPr>
            <p:nvPr/>
          </p:nvSpPr>
          <p:spPr bwMode="auto">
            <a:xfrm>
              <a:off x="5168900" y="44021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Disinfectant Addition</a:t>
              </a:r>
            </a:p>
          </p:txBody>
        </p:sp>
        <p:sp>
          <p:nvSpPr>
            <p:cNvPr id="108" name="Line 222">
              <a:extLst>
                <a:ext uri="{FF2B5EF4-FFF2-40B4-BE49-F238E27FC236}">
                  <a16:creationId xmlns:a16="http://schemas.microsoft.com/office/drawing/2014/main" id="{DDFCFBE3-799D-425B-8D57-7CBA814738E0}"/>
                </a:ext>
              </a:extLst>
            </p:cNvPr>
            <p:cNvSpPr>
              <a:spLocks noChangeShapeType="1"/>
            </p:cNvSpPr>
            <p:nvPr/>
          </p:nvSpPr>
          <p:spPr bwMode="auto">
            <a:xfrm>
              <a:off x="5562600" y="4859338"/>
              <a:ext cx="0" cy="20955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9" name="Text Box 223">
              <a:extLst>
                <a:ext uri="{FF2B5EF4-FFF2-40B4-BE49-F238E27FC236}">
                  <a16:creationId xmlns:a16="http://schemas.microsoft.com/office/drawing/2014/main" id="{136FEE70-1326-46E1-91F5-843C00B74A6E}"/>
                </a:ext>
              </a:extLst>
            </p:cNvPr>
            <p:cNvSpPr txBox="1">
              <a:spLocks noChangeArrowheads="1"/>
            </p:cNvSpPr>
            <p:nvPr/>
          </p:nvSpPr>
          <p:spPr bwMode="auto">
            <a:xfrm>
              <a:off x="1168400" y="5121275"/>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Coagulation Flocculation </a:t>
              </a:r>
            </a:p>
          </p:txBody>
        </p:sp>
        <p:sp>
          <p:nvSpPr>
            <p:cNvPr id="110" name="Line 224">
              <a:extLst>
                <a:ext uri="{FF2B5EF4-FFF2-40B4-BE49-F238E27FC236}">
                  <a16:creationId xmlns:a16="http://schemas.microsoft.com/office/drawing/2014/main" id="{A7C2BD7B-D8C8-443B-91FB-66E2E9D07382}"/>
                </a:ext>
              </a:extLst>
            </p:cNvPr>
            <p:cNvSpPr>
              <a:spLocks noChangeShapeType="1"/>
            </p:cNvSpPr>
            <p:nvPr/>
          </p:nvSpPr>
          <p:spPr bwMode="auto">
            <a:xfrm flipV="1">
              <a:off x="5905500" y="5048250"/>
              <a:ext cx="1588" cy="514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11" name="Group 225">
              <a:extLst>
                <a:ext uri="{FF2B5EF4-FFF2-40B4-BE49-F238E27FC236}">
                  <a16:creationId xmlns:a16="http://schemas.microsoft.com/office/drawing/2014/main" id="{7C3E7F55-7B6C-459D-8543-2E4DFB077184}"/>
                </a:ext>
              </a:extLst>
            </p:cNvPr>
            <p:cNvGrpSpPr>
              <a:grpSpLocks/>
            </p:cNvGrpSpPr>
            <p:nvPr/>
          </p:nvGrpSpPr>
          <p:grpSpPr bwMode="auto">
            <a:xfrm>
              <a:off x="7593013" y="4557713"/>
              <a:ext cx="1004887" cy="1157287"/>
              <a:chOff x="1728" y="3312"/>
              <a:chExt cx="633" cy="729"/>
            </a:xfrm>
          </p:grpSpPr>
          <p:sp>
            <p:nvSpPr>
              <p:cNvPr id="113" name="Line 226">
                <a:extLst>
                  <a:ext uri="{FF2B5EF4-FFF2-40B4-BE49-F238E27FC236}">
                    <a16:creationId xmlns:a16="http://schemas.microsoft.com/office/drawing/2014/main" id="{4CE44164-4FB2-4C92-BBB5-791773D0E63E}"/>
                  </a:ext>
                </a:extLst>
              </p:cNvPr>
              <p:cNvSpPr>
                <a:spLocks noChangeShapeType="1"/>
              </p:cNvSpPr>
              <p:nvPr/>
            </p:nvSpPr>
            <p:spPr bwMode="auto">
              <a:xfrm>
                <a:off x="1824" y="3600"/>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4" name="Line 227">
                <a:extLst>
                  <a:ext uri="{FF2B5EF4-FFF2-40B4-BE49-F238E27FC236}">
                    <a16:creationId xmlns:a16="http://schemas.microsoft.com/office/drawing/2014/main" id="{91D9CABE-E8CB-46F3-91B4-EA385F892916}"/>
                  </a:ext>
                </a:extLst>
              </p:cNvPr>
              <p:cNvSpPr>
                <a:spLocks noChangeShapeType="1"/>
              </p:cNvSpPr>
              <p:nvPr/>
            </p:nvSpPr>
            <p:spPr bwMode="auto">
              <a:xfrm flipV="1">
                <a:off x="1920" y="3600"/>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5" name="Line 228">
                <a:extLst>
                  <a:ext uri="{FF2B5EF4-FFF2-40B4-BE49-F238E27FC236}">
                    <a16:creationId xmlns:a16="http://schemas.microsoft.com/office/drawing/2014/main" id="{08A202C1-B612-4F66-982E-07EAF94F8849}"/>
                  </a:ext>
                </a:extLst>
              </p:cNvPr>
              <p:cNvSpPr>
                <a:spLocks noChangeShapeType="1"/>
              </p:cNvSpPr>
              <p:nvPr/>
            </p:nvSpPr>
            <p:spPr bwMode="auto">
              <a:xfrm>
                <a:off x="1728" y="3696"/>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6" name="Line 229">
                <a:extLst>
                  <a:ext uri="{FF2B5EF4-FFF2-40B4-BE49-F238E27FC236}">
                    <a16:creationId xmlns:a16="http://schemas.microsoft.com/office/drawing/2014/main" id="{39169148-6439-4154-95DB-CDA2AD32FE01}"/>
                  </a:ext>
                </a:extLst>
              </p:cNvPr>
              <p:cNvSpPr>
                <a:spLocks noChangeShapeType="1"/>
              </p:cNvSpPr>
              <p:nvPr/>
            </p:nvSpPr>
            <p:spPr bwMode="auto">
              <a:xfrm>
                <a:off x="1920" y="3504"/>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7" name="Line 230">
                <a:extLst>
                  <a:ext uri="{FF2B5EF4-FFF2-40B4-BE49-F238E27FC236}">
                    <a16:creationId xmlns:a16="http://schemas.microsoft.com/office/drawing/2014/main" id="{6ECC40F9-DD7F-4673-AB01-F04F8D0CCE8C}"/>
                  </a:ext>
                </a:extLst>
              </p:cNvPr>
              <p:cNvSpPr>
                <a:spLocks noChangeShapeType="1"/>
              </p:cNvSpPr>
              <p:nvPr/>
            </p:nvSpPr>
            <p:spPr bwMode="auto">
              <a:xfrm>
                <a:off x="2016" y="3408"/>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8" name="Line 231">
                <a:extLst>
                  <a:ext uri="{FF2B5EF4-FFF2-40B4-BE49-F238E27FC236}">
                    <a16:creationId xmlns:a16="http://schemas.microsoft.com/office/drawing/2014/main" id="{8EB59E6E-1598-4564-AA0E-3D4BDE356BB2}"/>
                  </a:ext>
                </a:extLst>
              </p:cNvPr>
              <p:cNvSpPr>
                <a:spLocks noChangeShapeType="1"/>
              </p:cNvSpPr>
              <p:nvPr/>
            </p:nvSpPr>
            <p:spPr bwMode="auto">
              <a:xfrm flipV="1">
                <a:off x="2016" y="3696"/>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9" name="Line 232">
                <a:extLst>
                  <a:ext uri="{FF2B5EF4-FFF2-40B4-BE49-F238E27FC236}">
                    <a16:creationId xmlns:a16="http://schemas.microsoft.com/office/drawing/2014/main" id="{D7D77CA2-616D-41FC-87CC-70EDA784114A}"/>
                  </a:ext>
                </a:extLst>
              </p:cNvPr>
              <p:cNvSpPr>
                <a:spLocks noChangeShapeType="1"/>
              </p:cNvSpPr>
              <p:nvPr/>
            </p:nvSpPr>
            <p:spPr bwMode="auto">
              <a:xfrm flipV="1">
                <a:off x="1728" y="3408"/>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0" name="Line 233">
                <a:extLst>
                  <a:ext uri="{FF2B5EF4-FFF2-40B4-BE49-F238E27FC236}">
                    <a16:creationId xmlns:a16="http://schemas.microsoft.com/office/drawing/2014/main" id="{5CEB29D9-63B8-49B6-9A27-5D375407A23C}"/>
                  </a:ext>
                </a:extLst>
              </p:cNvPr>
              <p:cNvSpPr>
                <a:spLocks noChangeShapeType="1"/>
              </p:cNvSpPr>
              <p:nvPr/>
            </p:nvSpPr>
            <p:spPr bwMode="auto">
              <a:xfrm flipV="1">
                <a:off x="1824" y="3504"/>
                <a:ext cx="345" cy="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21" name="Group 234">
                <a:extLst>
                  <a:ext uri="{FF2B5EF4-FFF2-40B4-BE49-F238E27FC236}">
                    <a16:creationId xmlns:a16="http://schemas.microsoft.com/office/drawing/2014/main" id="{71E11758-BD43-47E8-9B1E-24AEFA47977F}"/>
                  </a:ext>
                </a:extLst>
              </p:cNvPr>
              <p:cNvGrpSpPr>
                <a:grpSpLocks/>
              </p:cNvGrpSpPr>
              <p:nvPr/>
            </p:nvGrpSpPr>
            <p:grpSpPr bwMode="auto">
              <a:xfrm>
                <a:off x="1872" y="3312"/>
                <a:ext cx="174" cy="240"/>
                <a:chOff x="3474" y="3456"/>
                <a:chExt cx="202" cy="288"/>
              </a:xfrm>
            </p:grpSpPr>
            <p:sp>
              <p:nvSpPr>
                <p:cNvPr id="122" name="AutoShape 235">
                  <a:extLst>
                    <a:ext uri="{FF2B5EF4-FFF2-40B4-BE49-F238E27FC236}">
                      <a16:creationId xmlns:a16="http://schemas.microsoft.com/office/drawing/2014/main" id="{8735E301-B714-447E-9118-A50AA689FB51}"/>
                    </a:ext>
                  </a:extLst>
                </p:cNvPr>
                <p:cNvSpPr>
                  <a:spLocks noChangeArrowheads="1"/>
                </p:cNvSpPr>
                <p:nvPr/>
              </p:nvSpPr>
              <p:spPr bwMode="auto">
                <a:xfrm>
                  <a:off x="3522" y="3600"/>
                  <a:ext cx="96" cy="144"/>
                </a:xfrm>
                <a:prstGeom prst="can">
                  <a:avLst>
                    <a:gd name="adj" fmla="val 37500"/>
                  </a:avLst>
                </a:prstGeom>
                <a:solidFill>
                  <a:srgbClr val="C0C0C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3" name="Oval 236">
                  <a:extLst>
                    <a:ext uri="{FF2B5EF4-FFF2-40B4-BE49-F238E27FC236}">
                      <a16:creationId xmlns:a16="http://schemas.microsoft.com/office/drawing/2014/main" id="{D38D6D0B-5E92-4093-8CE6-D8C3DCC4EBC1}"/>
                    </a:ext>
                  </a:extLst>
                </p:cNvPr>
                <p:cNvSpPr>
                  <a:spLocks noChangeArrowheads="1"/>
                </p:cNvSpPr>
                <p:nvPr/>
              </p:nvSpPr>
              <p:spPr bwMode="auto">
                <a:xfrm>
                  <a:off x="3474" y="3456"/>
                  <a:ext cx="202" cy="202"/>
                </a:xfrm>
                <a:prstGeom prst="ellipse">
                  <a:avLst/>
                </a:prstGeom>
                <a:solidFill>
                  <a:srgbClr val="C0C0C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sp>
          <p:nvSpPr>
            <p:cNvPr id="112" name="Text Box 240">
              <a:extLst>
                <a:ext uri="{FF2B5EF4-FFF2-40B4-BE49-F238E27FC236}">
                  <a16:creationId xmlns:a16="http://schemas.microsoft.com/office/drawing/2014/main" id="{2E46F225-3B60-49C8-A752-84D260B5EF65}"/>
                </a:ext>
              </a:extLst>
            </p:cNvPr>
            <p:cNvSpPr txBox="1">
              <a:spLocks noChangeArrowheads="1"/>
            </p:cNvSpPr>
            <p:nvPr/>
          </p:nvSpPr>
          <p:spPr bwMode="auto">
            <a:xfrm>
              <a:off x="6629400" y="5334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nivers" pitchFamily="34" charset="0"/>
                  <a:ea typeface="+mn-ea"/>
                  <a:cs typeface="+mn-cs"/>
                </a:rPr>
                <a:t>High Quality Finished Water</a:t>
              </a:r>
            </a:p>
          </p:txBody>
        </p:sp>
      </p:grpSp>
      <p:sp>
        <p:nvSpPr>
          <p:cNvPr id="242" name="Text Placeholder 11">
            <a:extLst>
              <a:ext uri="{FF2B5EF4-FFF2-40B4-BE49-F238E27FC236}">
                <a16:creationId xmlns:a16="http://schemas.microsoft.com/office/drawing/2014/main" id="{8DF8F83E-E259-4A85-B89E-297BF4175127}"/>
              </a:ext>
            </a:extLst>
          </p:cNvPr>
          <p:cNvSpPr txBox="1">
            <a:spLocks/>
          </p:cNvSpPr>
          <p:nvPr/>
        </p:nvSpPr>
        <p:spPr>
          <a:xfrm>
            <a:off x="368008" y="5271277"/>
            <a:ext cx="8382000" cy="1026075"/>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conventional plant is separated into barriers and each barrier has monitoring and performance goals.</a:t>
            </a:r>
          </a:p>
        </p:txBody>
      </p:sp>
    </p:spTree>
    <p:extLst>
      <p:ext uri="{BB962C8B-B14F-4D97-AF65-F5344CB8AC3E}">
        <p14:creationId xmlns:p14="http://schemas.microsoft.com/office/powerpoint/2010/main" val="31922497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7B1531-AFF5-42B1-8714-945AE2ED92D0}"/>
              </a:ext>
            </a:extLst>
          </p:cNvPr>
          <p:cNvPicPr>
            <a:picLocks noChangeAspect="1"/>
          </p:cNvPicPr>
          <p:nvPr/>
        </p:nvPicPr>
        <p:blipFill>
          <a:blip r:embed="rId2"/>
          <a:stretch>
            <a:fillRect/>
          </a:stretch>
        </p:blipFill>
        <p:spPr>
          <a:xfrm>
            <a:off x="149962" y="152400"/>
            <a:ext cx="8844075" cy="3657600"/>
          </a:xfrm>
          <a:prstGeom prst="rect">
            <a:avLst/>
          </a:prstGeom>
        </p:spPr>
      </p:pic>
      <p:sp>
        <p:nvSpPr>
          <p:cNvPr id="12" name="Text Placeholder 11">
            <a:extLst>
              <a:ext uri="{FF2B5EF4-FFF2-40B4-BE49-F238E27FC236}">
                <a16:creationId xmlns:a16="http://schemas.microsoft.com/office/drawing/2014/main" id="{EDF321E0-F6B0-4EB5-BB52-C3FC6B661FF9}"/>
              </a:ext>
            </a:extLst>
          </p:cNvPr>
          <p:cNvSpPr>
            <a:spLocks noGrp="1"/>
          </p:cNvSpPr>
          <p:nvPr>
            <p:ph type="body" sz="quarter" idx="10"/>
          </p:nvPr>
        </p:nvSpPr>
        <p:spPr>
          <a:xfrm>
            <a:off x="377890" y="4367902"/>
            <a:ext cx="8382000" cy="1163395"/>
          </a:xfrm>
        </p:spPr>
        <p:txBody>
          <a:bodyPr/>
          <a:lstStyle/>
          <a:p>
            <a:r>
              <a:rPr lang="en-US" dirty="0"/>
              <a:t>One minute intervals are necessary to provide sufficient data resolution during critical periods, e.g. backwash recovery.</a:t>
            </a:r>
          </a:p>
        </p:txBody>
      </p:sp>
      <p:sp>
        <p:nvSpPr>
          <p:cNvPr id="14" name="Rectangle 13">
            <a:extLst>
              <a:ext uri="{FF2B5EF4-FFF2-40B4-BE49-F238E27FC236}">
                <a16:creationId xmlns:a16="http://schemas.microsoft.com/office/drawing/2014/main" id="{B872F2A5-B7AB-4D8B-889C-607CFFE80FD3}"/>
              </a:ext>
            </a:extLst>
          </p:cNvPr>
          <p:cNvSpPr/>
          <p:nvPr/>
        </p:nvSpPr>
        <p:spPr>
          <a:xfrm>
            <a:off x="2971800" y="2667000"/>
            <a:ext cx="4343400" cy="5334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1590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7B1531-AFF5-42B1-8714-945AE2ED92D0}"/>
              </a:ext>
            </a:extLst>
          </p:cNvPr>
          <p:cNvPicPr>
            <a:picLocks noChangeAspect="1"/>
          </p:cNvPicPr>
          <p:nvPr/>
        </p:nvPicPr>
        <p:blipFill>
          <a:blip r:embed="rId2"/>
          <a:stretch>
            <a:fillRect/>
          </a:stretch>
        </p:blipFill>
        <p:spPr>
          <a:xfrm>
            <a:off x="149962" y="152400"/>
            <a:ext cx="8844075" cy="3657600"/>
          </a:xfrm>
          <a:prstGeom prst="rect">
            <a:avLst/>
          </a:prstGeom>
        </p:spPr>
      </p:pic>
      <p:sp>
        <p:nvSpPr>
          <p:cNvPr id="12" name="Text Placeholder 11">
            <a:extLst>
              <a:ext uri="{FF2B5EF4-FFF2-40B4-BE49-F238E27FC236}">
                <a16:creationId xmlns:a16="http://schemas.microsoft.com/office/drawing/2014/main" id="{EDF321E0-F6B0-4EB5-BB52-C3FC6B661FF9}"/>
              </a:ext>
            </a:extLst>
          </p:cNvPr>
          <p:cNvSpPr>
            <a:spLocks noGrp="1"/>
          </p:cNvSpPr>
          <p:nvPr>
            <p:ph type="body" sz="quarter" idx="10"/>
          </p:nvPr>
        </p:nvSpPr>
        <p:spPr>
          <a:xfrm>
            <a:off x="380999" y="4343400"/>
            <a:ext cx="8382000" cy="1994392"/>
          </a:xfrm>
        </p:spPr>
        <p:txBody>
          <a:bodyPr/>
          <a:lstStyle/>
          <a:p>
            <a:r>
              <a:rPr lang="en-US" dirty="0"/>
              <a:t>Additional monitoring supports the establishing multiple barriers.</a:t>
            </a:r>
          </a:p>
          <a:p>
            <a:pPr lvl="1"/>
            <a:r>
              <a:rPr lang="en-US" dirty="0"/>
              <a:t>Raw water turbidity monitoring</a:t>
            </a:r>
          </a:p>
          <a:p>
            <a:pPr lvl="1"/>
            <a:r>
              <a:rPr lang="en-US" dirty="0"/>
              <a:t>Settling basin monitoring </a:t>
            </a:r>
          </a:p>
          <a:p>
            <a:pPr lvl="1"/>
            <a:r>
              <a:rPr lang="en-US" dirty="0"/>
              <a:t>1- minute IFE or CFE monitoring</a:t>
            </a:r>
          </a:p>
        </p:txBody>
      </p:sp>
      <p:sp>
        <p:nvSpPr>
          <p:cNvPr id="14" name="Rectangle 13">
            <a:extLst>
              <a:ext uri="{FF2B5EF4-FFF2-40B4-BE49-F238E27FC236}">
                <a16:creationId xmlns:a16="http://schemas.microsoft.com/office/drawing/2014/main" id="{B872F2A5-B7AB-4D8B-889C-607CFFE80FD3}"/>
              </a:ext>
            </a:extLst>
          </p:cNvPr>
          <p:cNvSpPr/>
          <p:nvPr/>
        </p:nvSpPr>
        <p:spPr>
          <a:xfrm>
            <a:off x="381000" y="890900"/>
            <a:ext cx="3581400" cy="2521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2101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D97D16-97D7-4B25-BB07-97EDBCADBBF9}"/>
              </a:ext>
            </a:extLst>
          </p:cNvPr>
          <p:cNvSpPr>
            <a:spLocks noGrp="1"/>
          </p:cNvSpPr>
          <p:nvPr>
            <p:ph type="body" sz="quarter" idx="10"/>
          </p:nvPr>
        </p:nvSpPr>
        <p:spPr>
          <a:xfrm>
            <a:off x="381000" y="4191000"/>
            <a:ext cx="8382000" cy="2019014"/>
          </a:xfrm>
        </p:spPr>
        <p:txBody>
          <a:bodyPr/>
          <a:lstStyle/>
          <a:p>
            <a:r>
              <a:rPr lang="en-US" sz="2400" dirty="0"/>
              <a:t>These goals are achievable and have been in place for at least 35 years.</a:t>
            </a:r>
          </a:p>
          <a:p>
            <a:pPr lvl="1"/>
            <a:r>
              <a:rPr lang="en-US" sz="2000" dirty="0"/>
              <a:t>There was some resistance at first but field experience found them to be achievable.</a:t>
            </a:r>
          </a:p>
          <a:p>
            <a:r>
              <a:rPr lang="en-US" sz="2400" dirty="0"/>
              <a:t>Meeting guidelines is strategic for meeting goals but not essential.</a:t>
            </a:r>
          </a:p>
        </p:txBody>
      </p:sp>
      <p:pic>
        <p:nvPicPr>
          <p:cNvPr id="4" name="Picture 3">
            <a:extLst>
              <a:ext uri="{FF2B5EF4-FFF2-40B4-BE49-F238E27FC236}">
                <a16:creationId xmlns:a16="http://schemas.microsoft.com/office/drawing/2014/main" id="{15C8049E-4BA1-4227-A1E1-4114D3B4C100}"/>
              </a:ext>
            </a:extLst>
          </p:cNvPr>
          <p:cNvPicPr>
            <a:picLocks noChangeAspect="1"/>
          </p:cNvPicPr>
          <p:nvPr/>
        </p:nvPicPr>
        <p:blipFill>
          <a:blip r:embed="rId2"/>
          <a:stretch>
            <a:fillRect/>
          </a:stretch>
        </p:blipFill>
        <p:spPr>
          <a:xfrm>
            <a:off x="0" y="152400"/>
            <a:ext cx="9144000" cy="3413554"/>
          </a:xfrm>
          <a:prstGeom prst="rect">
            <a:avLst/>
          </a:prstGeom>
        </p:spPr>
      </p:pic>
      <p:sp>
        <p:nvSpPr>
          <p:cNvPr id="5" name="Rectangle 4">
            <a:extLst>
              <a:ext uri="{FF2B5EF4-FFF2-40B4-BE49-F238E27FC236}">
                <a16:creationId xmlns:a16="http://schemas.microsoft.com/office/drawing/2014/main" id="{73A3DD23-9364-426E-B667-EDA6113FF97F}"/>
              </a:ext>
            </a:extLst>
          </p:cNvPr>
          <p:cNvSpPr/>
          <p:nvPr/>
        </p:nvSpPr>
        <p:spPr>
          <a:xfrm>
            <a:off x="0" y="76200"/>
            <a:ext cx="4038600" cy="30013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207414"/>
      </p:ext>
    </p:extLst>
  </p:cSld>
  <p:clrMapOvr>
    <a:masterClrMapping/>
  </p:clrMapOvr>
  <p:transition>
    <p:fade/>
  </p:transition>
</p:sld>
</file>

<file path=ppt/theme/theme1.xml><?xml version="1.0" encoding="utf-8"?>
<a:theme xmlns:a="http://schemas.openxmlformats.org/drawingml/2006/main" name="Segoe 4-3">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Segoe 4-3" id="{CA06E1CA-7D21-4693-9FEE-7834F9BE4274}" vid="{E9C5DAD2-B0C4-4DC0-BF5D-B512E16C30BE}"/>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ACF44DD843F4B942F5D8982D0CBC9" ma:contentTypeVersion="12" ma:contentTypeDescription="Create a new document." ma:contentTypeScope="" ma:versionID="5b2bd209ff4823ffb27fe6a09bace228">
  <xsd:schema xmlns:xsd="http://www.w3.org/2001/XMLSchema" xmlns:xs="http://www.w3.org/2001/XMLSchema" xmlns:p="http://schemas.microsoft.com/office/2006/metadata/properties" xmlns:ns2="43aa5029-632d-4f3d-8c32-7cc88cd5415b" xmlns:ns3="f50b8e66-415b-4c37-945f-b7186ade6346" targetNamespace="http://schemas.microsoft.com/office/2006/metadata/properties" ma:root="true" ma:fieldsID="9f1a88792b3c04ddecf95b90635574a2" ns2:_="" ns3:_="">
    <xsd:import namespace="43aa5029-632d-4f3d-8c32-7cc88cd5415b"/>
    <xsd:import namespace="f50b8e66-415b-4c37-945f-b7186ade63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a5029-632d-4f3d-8c32-7cc88cd54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0b8e66-415b-4c37-945f-b7186ade63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C4D332-0062-4D74-A6A5-6CABCB848F97}"/>
</file>

<file path=customXml/itemProps2.xml><?xml version="1.0" encoding="utf-8"?>
<ds:datastoreItem xmlns:ds="http://schemas.openxmlformats.org/officeDocument/2006/customXml" ds:itemID="{BBB1E3FC-D3A3-4F4A-A513-92256EADD722}"/>
</file>

<file path=customXml/itemProps3.xml><?xml version="1.0" encoding="utf-8"?>
<ds:datastoreItem xmlns:ds="http://schemas.openxmlformats.org/officeDocument/2006/customXml" ds:itemID="{F31BF468-4C06-48F9-897B-087DBED155FC}"/>
</file>

<file path=docProps/app.xml><?xml version="1.0" encoding="utf-8"?>
<Properties xmlns="http://schemas.openxmlformats.org/officeDocument/2006/extended-properties" xmlns:vt="http://schemas.openxmlformats.org/officeDocument/2006/docPropsVTypes">
  <Template>Segoe 4-3</Template>
  <TotalTime>3098</TotalTime>
  <Words>949</Words>
  <Application>Microsoft Office PowerPoint</Application>
  <PresentationFormat>On-screen Show (4:3)</PresentationFormat>
  <Paragraphs>68</Paragraphs>
  <Slides>17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Courier New</vt:lpstr>
      <vt:lpstr>Segoe</vt:lpstr>
      <vt:lpstr>Times New Roman</vt:lpstr>
      <vt:lpstr>Univers</vt:lpstr>
      <vt:lpstr>Wingdings</vt:lpstr>
      <vt:lpstr>Segoe 4-3</vt:lpstr>
      <vt:lpstr>White with Courier font for code slides</vt:lpstr>
      <vt:lpstr>National Optimization Goals</vt:lpstr>
      <vt:lpstr>Background</vt:lpstr>
      <vt:lpstr>Goal Development Process</vt:lpstr>
      <vt:lpstr>For a Comprehensive Table of Optimization Goals, See the Resource Table</vt:lpstr>
      <vt:lpstr>PowerPoint Presentation</vt:lpstr>
      <vt:lpstr>Water Quality Objective:  Reduce Risk from Pathogens Through Conventional Surface Water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PAI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WS1 Characteristics</dc:title>
  <dc:creator>LDD</dc:creator>
  <cp:lastModifiedBy>Bill davis</cp:lastModifiedBy>
  <cp:revision>174</cp:revision>
  <cp:lastPrinted>2018-12-04T18:40:39Z</cp:lastPrinted>
  <dcterms:created xsi:type="dcterms:W3CDTF">2000-03-07T23:45:04Z</dcterms:created>
  <dcterms:modified xsi:type="dcterms:W3CDTF">2019-07-31T19:57:45Z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0x010100840ACF44DD843F4B942F5D8982D0CBC9</vt:lpwstr>
  </property>
</Properties>
</file>