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55" r:id="rId2"/>
    <p:sldId id="352" r:id="rId3"/>
    <p:sldId id="364" r:id="rId4"/>
    <p:sldId id="357" r:id="rId5"/>
    <p:sldId id="363" r:id="rId6"/>
    <p:sldId id="367" r:id="rId7"/>
    <p:sldId id="365" r:id="rId8"/>
  </p:sldIdLst>
  <p:sldSz cx="12192000" cy="16256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brook, Rachel" initials="WR" lastIdx="6" clrIdx="0">
    <p:extLst>
      <p:ext uri="{19B8F6BF-5375-455C-9EA6-DF929625EA0E}">
        <p15:presenceInfo xmlns:p15="http://schemas.microsoft.com/office/powerpoint/2012/main" userId="S-1-5-21-1984772128-1885951126-709122288-40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0"/>
    <a:srgbClr val="FF00FF"/>
    <a:srgbClr val="2B5C77"/>
    <a:srgbClr val="39799D"/>
    <a:srgbClr val="E28700"/>
    <a:srgbClr val="B17ED8"/>
    <a:srgbClr val="D6BBEB"/>
    <a:srgbClr val="3B7327"/>
    <a:srgbClr val="C5FFD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>
      <p:cViewPr>
        <p:scale>
          <a:sx n="50" d="100"/>
          <a:sy n="50" d="100"/>
        </p:scale>
        <p:origin x="612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5" Type="http://schemas.openxmlformats.org/officeDocument/2006/relationships/slide" Target="../slides/slide6.xml"/><Relationship Id="rId4" Type="http://schemas.openxmlformats.org/officeDocument/2006/relationships/slide" Target="../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46EBB-45C6-4903-A917-C6065C1277A9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</dgm:pt>
    <dgm:pt modelId="{37C372D6-DE0A-4F71-B33C-28E07CC36D8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800" b="1" dirty="0" smtClean="0"/>
            <a:t>Part 2: </a:t>
          </a:r>
          <a:r>
            <a:rPr lang="en-US" sz="1600" dirty="0" smtClean="0"/>
            <a:t>Review Validations Tab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A584547-84DF-4CC1-9086-505A156ACBF2}" type="parTrans" cxnId="{17161C6E-468A-4B2E-ABB5-B2AE1BD5C4C7}">
      <dgm:prSet/>
      <dgm:spPr/>
      <dgm:t>
        <a:bodyPr/>
        <a:lstStyle/>
        <a:p>
          <a:endParaRPr lang="en-US"/>
        </a:p>
      </dgm:t>
    </dgm:pt>
    <dgm:pt modelId="{3382ADA1-5431-44C6-A06E-20312E9245F3}" type="sibTrans" cxnId="{17161C6E-468A-4B2E-ABB5-B2AE1BD5C4C7}">
      <dgm:prSet/>
      <dgm:spPr/>
      <dgm:t>
        <a:bodyPr/>
        <a:lstStyle/>
        <a:p>
          <a:endParaRPr lang="en-US"/>
        </a:p>
      </dgm:t>
    </dgm:pt>
    <dgm:pt modelId="{AF9B8EAF-6AC6-45F0-9328-ED13BEB5B58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800" b="1" dirty="0" smtClean="0"/>
            <a:t>Part 3: </a:t>
          </a:r>
          <a:r>
            <a:rPr lang="en-US" sz="1600" dirty="0" smtClean="0"/>
            <a:t>Submit Sample Job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CE96889-9423-472F-BBD0-F5F92D9D062B}" type="parTrans" cxnId="{DDB37E96-1930-4318-9D50-BFE32EA4F910}">
      <dgm:prSet/>
      <dgm:spPr/>
      <dgm:t>
        <a:bodyPr/>
        <a:lstStyle/>
        <a:p>
          <a:endParaRPr lang="en-US"/>
        </a:p>
      </dgm:t>
    </dgm:pt>
    <dgm:pt modelId="{8AC869E6-678F-4E5A-BE3B-D8207EFA0841}" type="sibTrans" cxnId="{DDB37E96-1930-4318-9D50-BFE32EA4F910}">
      <dgm:prSet/>
      <dgm:spPr/>
      <dgm:t>
        <a:bodyPr/>
        <a:lstStyle/>
        <a:p>
          <a:endParaRPr lang="en-US"/>
        </a:p>
      </dgm:t>
    </dgm:pt>
    <dgm:pt modelId="{F118E61A-608F-42CE-B354-C199A8959A71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800" b="1" dirty="0" smtClean="0"/>
            <a:t>Part 4: </a:t>
          </a:r>
          <a:r>
            <a:rPr lang="en-US" sz="1600" dirty="0" smtClean="0"/>
            <a:t>Validation Errors from the State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EA07759-81F7-494C-985F-EB5E087A4F3E}" type="parTrans" cxnId="{FDEE60B9-F69C-4933-8DDB-88F0848190A9}">
      <dgm:prSet/>
      <dgm:spPr/>
      <dgm:t>
        <a:bodyPr/>
        <a:lstStyle/>
        <a:p>
          <a:endParaRPr lang="en-US"/>
        </a:p>
      </dgm:t>
    </dgm:pt>
    <dgm:pt modelId="{BF49F36F-5ADD-4E5A-9944-EBF39712DD03}" type="sibTrans" cxnId="{FDEE60B9-F69C-4933-8DDB-88F0848190A9}">
      <dgm:prSet/>
      <dgm:spPr/>
      <dgm:t>
        <a:bodyPr/>
        <a:lstStyle/>
        <a:p>
          <a:endParaRPr lang="en-US"/>
        </a:p>
      </dgm:t>
    </dgm:pt>
    <dgm:pt modelId="{3C0C5239-63B4-472F-9E9D-B953847FD0E7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800" b="1" dirty="0" smtClean="0"/>
            <a:t>Part 1: </a:t>
          </a:r>
          <a:r>
            <a:rPr lang="en-US" sz="1600" dirty="0" smtClean="0"/>
            <a:t>Create a Sample Job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4E6A1C2-8CAE-41B7-A463-392FB2884E7F}" type="parTrans" cxnId="{CCF4A6CE-9669-4B0B-9696-402C29C93CF9}">
      <dgm:prSet/>
      <dgm:spPr/>
      <dgm:t>
        <a:bodyPr/>
        <a:lstStyle/>
        <a:p>
          <a:endParaRPr lang="en-US"/>
        </a:p>
      </dgm:t>
    </dgm:pt>
    <dgm:pt modelId="{C397D928-CFB9-42C4-AC67-C9CD41D21CAA}" type="sibTrans" cxnId="{CCF4A6CE-9669-4B0B-9696-402C29C93CF9}">
      <dgm:prSet/>
      <dgm:spPr/>
      <dgm:t>
        <a:bodyPr/>
        <a:lstStyle/>
        <a:p>
          <a:endParaRPr lang="en-US"/>
        </a:p>
      </dgm:t>
    </dgm:pt>
    <dgm:pt modelId="{186290C1-0CAD-4A02-AA0A-1020CDC87E49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800" b="1" dirty="0" smtClean="0"/>
            <a:t>Part 5: </a:t>
          </a:r>
          <a:r>
            <a:rPr lang="en-US" sz="1600" dirty="0" smtClean="0"/>
            <a:t>Example Scenario of Sample Rejection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E20BF01-70D8-428B-80B2-41C882F6AF7A}" type="parTrans" cxnId="{5B79307D-B5B8-43A6-B585-7A52E91AF8F4}">
      <dgm:prSet/>
      <dgm:spPr/>
      <dgm:t>
        <a:bodyPr/>
        <a:lstStyle/>
        <a:p>
          <a:endParaRPr lang="en-US"/>
        </a:p>
      </dgm:t>
    </dgm:pt>
    <dgm:pt modelId="{B8DE0595-BEEB-4B44-88FB-BE8A57F52696}" type="sibTrans" cxnId="{5B79307D-B5B8-43A6-B585-7A52E91AF8F4}">
      <dgm:prSet/>
      <dgm:spPr/>
      <dgm:t>
        <a:bodyPr/>
        <a:lstStyle/>
        <a:p>
          <a:endParaRPr lang="en-US"/>
        </a:p>
      </dgm:t>
    </dgm:pt>
    <dgm:pt modelId="{F5EA18A7-32D2-44C5-B12C-B4E9F2869D9A}" type="pres">
      <dgm:prSet presAssocID="{7FD46EBB-45C6-4903-A917-C6065C1277A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E1E6A85-A54F-4715-8114-6CE3B79D196A}" type="pres">
      <dgm:prSet presAssocID="{3C0C5239-63B4-472F-9E9D-B953847FD0E7}" presName="composite" presStyleCnt="0"/>
      <dgm:spPr/>
    </dgm:pt>
    <dgm:pt modelId="{B952143B-34A2-42B9-BEC1-4C52499556BC}" type="pres">
      <dgm:prSet presAssocID="{3C0C5239-63B4-472F-9E9D-B953847FD0E7}" presName="BackAccent" presStyleLbl="bgShp" presStyleIdx="0" presStyleCnt="5"/>
      <dgm:spPr/>
    </dgm:pt>
    <dgm:pt modelId="{1D316D3E-755E-410E-B45E-2C7DCA5FFC5E}" type="pres">
      <dgm:prSet presAssocID="{3C0C5239-63B4-472F-9E9D-B953847FD0E7}" presName="Accent" presStyleLbl="alignNode1" presStyleIdx="0" presStyleCnt="5"/>
      <dgm:spPr/>
    </dgm:pt>
    <dgm:pt modelId="{4E6B5782-EB72-4980-972B-21B1AAAC2B7E}" type="pres">
      <dgm:prSet presAssocID="{3C0C5239-63B4-472F-9E9D-B953847FD0E7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57D0B15-BC64-4635-B028-D51D036DDA15}" type="pres">
      <dgm:prSet presAssocID="{3C0C5239-63B4-472F-9E9D-B953847FD0E7}" presName="Parent" presStyleLbl="revTx" presStyleIdx="0" presStyleCnt="5" custScaleY="315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941A4-34D2-4838-ACA2-BEAE631FFE1A}" type="pres">
      <dgm:prSet presAssocID="{C397D928-CFB9-42C4-AC67-C9CD41D21CAA}" presName="sibTrans" presStyleCnt="0"/>
      <dgm:spPr/>
    </dgm:pt>
    <dgm:pt modelId="{707ACEA2-9B19-4182-AF9B-DEA703084B80}" type="pres">
      <dgm:prSet presAssocID="{37C372D6-DE0A-4F71-B33C-28E07CC36D8D}" presName="composite" presStyleCnt="0"/>
      <dgm:spPr/>
    </dgm:pt>
    <dgm:pt modelId="{0EA67A07-4829-4ACC-B126-D98D1A467E82}" type="pres">
      <dgm:prSet presAssocID="{37C372D6-DE0A-4F71-B33C-28E07CC36D8D}" presName="BackAccent" presStyleLbl="bgShp" presStyleIdx="1" presStyleCnt="5"/>
      <dgm:spPr/>
    </dgm:pt>
    <dgm:pt modelId="{CC9C1EDF-4B3A-411E-911C-C78690C75459}" type="pres">
      <dgm:prSet presAssocID="{37C372D6-DE0A-4F71-B33C-28E07CC36D8D}" presName="Accent" presStyleLbl="alignNode1" presStyleIdx="1" presStyleCnt="5"/>
      <dgm:spPr/>
    </dgm:pt>
    <dgm:pt modelId="{8DF0E94F-4C29-4105-BD80-500FD3FD08BA}" type="pres">
      <dgm:prSet presAssocID="{37C372D6-DE0A-4F71-B33C-28E07CC36D8D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0411D5B-AE85-404F-8D2C-9F4A8E6C7A18}" type="pres">
      <dgm:prSet presAssocID="{37C372D6-DE0A-4F71-B33C-28E07CC36D8D}" presName="Parent" presStyleLbl="revTx" presStyleIdx="1" presStyleCnt="5" custScaleY="315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A1090-B2A8-48AF-92A0-9DB1FF8A7E9D}" type="pres">
      <dgm:prSet presAssocID="{3382ADA1-5431-44C6-A06E-20312E9245F3}" presName="sibTrans" presStyleCnt="0"/>
      <dgm:spPr/>
    </dgm:pt>
    <dgm:pt modelId="{0015A3CB-C017-4199-AD11-1622C6EEABC3}" type="pres">
      <dgm:prSet presAssocID="{AF9B8EAF-6AC6-45F0-9328-ED13BEB5B588}" presName="composite" presStyleCnt="0"/>
      <dgm:spPr/>
    </dgm:pt>
    <dgm:pt modelId="{07C6F95F-FBD9-48BF-8417-3332A557A372}" type="pres">
      <dgm:prSet presAssocID="{AF9B8EAF-6AC6-45F0-9328-ED13BEB5B588}" presName="BackAccent" presStyleLbl="bgShp" presStyleIdx="2" presStyleCnt="5"/>
      <dgm:spPr/>
    </dgm:pt>
    <dgm:pt modelId="{79D70745-6DCD-4F81-BC7E-F8B97EABDFF1}" type="pres">
      <dgm:prSet presAssocID="{AF9B8EAF-6AC6-45F0-9328-ED13BEB5B588}" presName="Accent" presStyleLbl="alignNode1" presStyleIdx="2" presStyleCnt="5"/>
      <dgm:spPr/>
    </dgm:pt>
    <dgm:pt modelId="{77BF95E9-A2B7-4DAA-AD17-FA45420ACFFD}" type="pres">
      <dgm:prSet presAssocID="{AF9B8EAF-6AC6-45F0-9328-ED13BEB5B588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FD9C71C-CEBE-41F3-B81E-456F92077F81}" type="pres">
      <dgm:prSet presAssocID="{AF9B8EAF-6AC6-45F0-9328-ED13BEB5B588}" presName="Parent" presStyleLbl="revTx" presStyleIdx="2" presStyleCnt="5" custScaleY="315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4D65-E105-4FE7-B369-33E927BEB793}" type="pres">
      <dgm:prSet presAssocID="{8AC869E6-678F-4E5A-BE3B-D8207EFA0841}" presName="sibTrans" presStyleCnt="0"/>
      <dgm:spPr/>
    </dgm:pt>
    <dgm:pt modelId="{BD48743C-9F98-49DF-B967-B21AB2AF9894}" type="pres">
      <dgm:prSet presAssocID="{F118E61A-608F-42CE-B354-C199A8959A71}" presName="composite" presStyleCnt="0"/>
      <dgm:spPr/>
    </dgm:pt>
    <dgm:pt modelId="{F39FA99D-A824-4E3C-A665-15F340EB4D52}" type="pres">
      <dgm:prSet presAssocID="{F118E61A-608F-42CE-B354-C199A8959A71}" presName="BackAccent" presStyleLbl="bgShp" presStyleIdx="3" presStyleCnt="5"/>
      <dgm:spPr/>
    </dgm:pt>
    <dgm:pt modelId="{86F491F5-26B5-4AC8-B848-EAF810C958F0}" type="pres">
      <dgm:prSet presAssocID="{F118E61A-608F-42CE-B354-C199A8959A71}" presName="Accent" presStyleLbl="alignNode1" presStyleIdx="3" presStyleCnt="5"/>
      <dgm:spPr/>
    </dgm:pt>
    <dgm:pt modelId="{B8ECB37B-DCE8-4E8D-A5D9-4BA6B44943AC}" type="pres">
      <dgm:prSet presAssocID="{F118E61A-608F-42CE-B354-C199A8959A71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190C259-6B0B-41A1-AF81-6CD6EA4DA612}" type="pres">
      <dgm:prSet presAssocID="{F118E61A-608F-42CE-B354-C199A8959A71}" presName="Parent" presStyleLbl="revTx" presStyleIdx="3" presStyleCnt="5" custScaleY="315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5512E-96A3-4B7B-99B2-A096B8545471}" type="pres">
      <dgm:prSet presAssocID="{BF49F36F-5ADD-4E5A-9944-EBF39712DD03}" presName="sibTrans" presStyleCnt="0"/>
      <dgm:spPr/>
    </dgm:pt>
    <dgm:pt modelId="{1A4181B3-AE65-4FD0-8F6A-2CE5B50EAC78}" type="pres">
      <dgm:prSet presAssocID="{186290C1-0CAD-4A02-AA0A-1020CDC87E49}" presName="composite" presStyleCnt="0"/>
      <dgm:spPr/>
    </dgm:pt>
    <dgm:pt modelId="{CCE265B1-427E-4B51-973D-8EB86641805B}" type="pres">
      <dgm:prSet presAssocID="{186290C1-0CAD-4A02-AA0A-1020CDC87E49}" presName="BackAccent" presStyleLbl="bgShp" presStyleIdx="4" presStyleCnt="5"/>
      <dgm:spPr/>
    </dgm:pt>
    <dgm:pt modelId="{4B4FBC8A-7125-4618-BEFB-922219D58E2F}" type="pres">
      <dgm:prSet presAssocID="{186290C1-0CAD-4A02-AA0A-1020CDC87E49}" presName="Accent" presStyleLbl="alignNode1" presStyleIdx="4" presStyleCnt="5"/>
      <dgm:spPr/>
    </dgm:pt>
    <dgm:pt modelId="{5A9D062D-4911-40F4-80DE-4AC80F0F6687}" type="pres">
      <dgm:prSet presAssocID="{186290C1-0CAD-4A02-AA0A-1020CDC87E49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6302EA8-8890-46A0-A771-62669A09C016}" type="pres">
      <dgm:prSet presAssocID="{186290C1-0CAD-4A02-AA0A-1020CDC87E49}" presName="Parent" presStyleLbl="revTx" presStyleIdx="4" presStyleCnt="5" custScaleY="3159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9307D-B5B8-43A6-B585-7A52E91AF8F4}" srcId="{7FD46EBB-45C6-4903-A917-C6065C1277A9}" destId="{186290C1-0CAD-4A02-AA0A-1020CDC87E49}" srcOrd="4" destOrd="0" parTransId="{CE20BF01-70D8-428B-80B2-41C882F6AF7A}" sibTransId="{B8DE0595-BEEB-4B44-88FB-BE8A57F52696}"/>
    <dgm:cxn modelId="{17161C6E-468A-4B2E-ABB5-B2AE1BD5C4C7}" srcId="{7FD46EBB-45C6-4903-A917-C6065C1277A9}" destId="{37C372D6-DE0A-4F71-B33C-28E07CC36D8D}" srcOrd="1" destOrd="0" parTransId="{FA584547-84DF-4CC1-9086-505A156ACBF2}" sibTransId="{3382ADA1-5431-44C6-A06E-20312E9245F3}"/>
    <dgm:cxn modelId="{39C802DE-76F3-4217-AD68-368757A5268E}" type="presOf" srcId="{3C0C5239-63B4-472F-9E9D-B953847FD0E7}" destId="{057D0B15-BC64-4635-B028-D51D036DDA15}" srcOrd="0" destOrd="0" presId="urn:microsoft.com/office/officeart/2008/layout/IncreasingCircleProcess"/>
    <dgm:cxn modelId="{DDB37E96-1930-4318-9D50-BFE32EA4F910}" srcId="{7FD46EBB-45C6-4903-A917-C6065C1277A9}" destId="{AF9B8EAF-6AC6-45F0-9328-ED13BEB5B588}" srcOrd="2" destOrd="0" parTransId="{CCE96889-9423-472F-BBD0-F5F92D9D062B}" sibTransId="{8AC869E6-678F-4E5A-BE3B-D8207EFA0841}"/>
    <dgm:cxn modelId="{5F594DE6-6771-4626-A4C3-8AFCB89CE292}" type="presOf" srcId="{37C372D6-DE0A-4F71-B33C-28E07CC36D8D}" destId="{60411D5B-AE85-404F-8D2C-9F4A8E6C7A18}" srcOrd="0" destOrd="0" presId="urn:microsoft.com/office/officeart/2008/layout/IncreasingCircleProcess"/>
    <dgm:cxn modelId="{599F9531-84F1-4252-B02C-16C2BCE869AB}" type="presOf" srcId="{F118E61A-608F-42CE-B354-C199A8959A71}" destId="{5190C259-6B0B-41A1-AF81-6CD6EA4DA612}" srcOrd="0" destOrd="0" presId="urn:microsoft.com/office/officeart/2008/layout/IncreasingCircleProcess"/>
    <dgm:cxn modelId="{9C532E7E-75E6-4CDA-B8D4-D2D9F340FFD0}" type="presOf" srcId="{AF9B8EAF-6AC6-45F0-9328-ED13BEB5B588}" destId="{CFD9C71C-CEBE-41F3-B81E-456F92077F81}" srcOrd="0" destOrd="0" presId="urn:microsoft.com/office/officeart/2008/layout/IncreasingCircleProcess"/>
    <dgm:cxn modelId="{B728BECC-30CF-4E8B-8071-E4110EAEA5C6}" type="presOf" srcId="{7FD46EBB-45C6-4903-A917-C6065C1277A9}" destId="{F5EA18A7-32D2-44C5-B12C-B4E9F2869D9A}" srcOrd="0" destOrd="0" presId="urn:microsoft.com/office/officeart/2008/layout/IncreasingCircleProcess"/>
    <dgm:cxn modelId="{19CA7F17-24EA-4134-A644-F7020D60B9EC}" type="presOf" srcId="{186290C1-0CAD-4A02-AA0A-1020CDC87E49}" destId="{76302EA8-8890-46A0-A771-62669A09C016}" srcOrd="0" destOrd="0" presId="urn:microsoft.com/office/officeart/2008/layout/IncreasingCircleProcess"/>
    <dgm:cxn modelId="{CCF4A6CE-9669-4B0B-9696-402C29C93CF9}" srcId="{7FD46EBB-45C6-4903-A917-C6065C1277A9}" destId="{3C0C5239-63B4-472F-9E9D-B953847FD0E7}" srcOrd="0" destOrd="0" parTransId="{74E6A1C2-8CAE-41B7-A463-392FB2884E7F}" sibTransId="{C397D928-CFB9-42C4-AC67-C9CD41D21CAA}"/>
    <dgm:cxn modelId="{FDEE60B9-F69C-4933-8DDB-88F0848190A9}" srcId="{7FD46EBB-45C6-4903-A917-C6065C1277A9}" destId="{F118E61A-608F-42CE-B354-C199A8959A71}" srcOrd="3" destOrd="0" parTransId="{BEA07759-81F7-494C-985F-EB5E087A4F3E}" sibTransId="{BF49F36F-5ADD-4E5A-9944-EBF39712DD03}"/>
    <dgm:cxn modelId="{490BD8C5-98A6-4457-BA4C-BCB88F775594}" type="presParOf" srcId="{F5EA18A7-32D2-44C5-B12C-B4E9F2869D9A}" destId="{4E1E6A85-A54F-4715-8114-6CE3B79D196A}" srcOrd="0" destOrd="0" presId="urn:microsoft.com/office/officeart/2008/layout/IncreasingCircleProcess"/>
    <dgm:cxn modelId="{F7BF73D7-B839-4853-BF26-593876ABBAFC}" type="presParOf" srcId="{4E1E6A85-A54F-4715-8114-6CE3B79D196A}" destId="{B952143B-34A2-42B9-BEC1-4C52499556BC}" srcOrd="0" destOrd="0" presId="urn:microsoft.com/office/officeart/2008/layout/IncreasingCircleProcess"/>
    <dgm:cxn modelId="{8A642AD6-A4A8-42C2-B6BD-71D50EF5EDC7}" type="presParOf" srcId="{4E1E6A85-A54F-4715-8114-6CE3B79D196A}" destId="{1D316D3E-755E-410E-B45E-2C7DCA5FFC5E}" srcOrd="1" destOrd="0" presId="urn:microsoft.com/office/officeart/2008/layout/IncreasingCircleProcess"/>
    <dgm:cxn modelId="{17529FA7-788D-488B-B39E-74C0A650BB5B}" type="presParOf" srcId="{4E1E6A85-A54F-4715-8114-6CE3B79D196A}" destId="{4E6B5782-EB72-4980-972B-21B1AAAC2B7E}" srcOrd="2" destOrd="0" presId="urn:microsoft.com/office/officeart/2008/layout/IncreasingCircleProcess"/>
    <dgm:cxn modelId="{0678C66A-CF8D-4778-A15D-EFCAF2C4FE2A}" type="presParOf" srcId="{4E1E6A85-A54F-4715-8114-6CE3B79D196A}" destId="{057D0B15-BC64-4635-B028-D51D036DDA15}" srcOrd="3" destOrd="0" presId="urn:microsoft.com/office/officeart/2008/layout/IncreasingCircleProcess"/>
    <dgm:cxn modelId="{E7FDDD6E-8E71-495C-8FBF-2463F7D1FA31}" type="presParOf" srcId="{F5EA18A7-32D2-44C5-B12C-B4E9F2869D9A}" destId="{D91941A4-34D2-4838-ACA2-BEAE631FFE1A}" srcOrd="1" destOrd="0" presId="urn:microsoft.com/office/officeart/2008/layout/IncreasingCircleProcess"/>
    <dgm:cxn modelId="{0FF1C365-7308-40A6-B823-BA93A5291959}" type="presParOf" srcId="{F5EA18A7-32D2-44C5-B12C-B4E9F2869D9A}" destId="{707ACEA2-9B19-4182-AF9B-DEA703084B80}" srcOrd="2" destOrd="0" presId="urn:microsoft.com/office/officeart/2008/layout/IncreasingCircleProcess"/>
    <dgm:cxn modelId="{067F7530-635F-4AA9-9B56-5E7C1AAB1F75}" type="presParOf" srcId="{707ACEA2-9B19-4182-AF9B-DEA703084B80}" destId="{0EA67A07-4829-4ACC-B126-D98D1A467E82}" srcOrd="0" destOrd="0" presId="urn:microsoft.com/office/officeart/2008/layout/IncreasingCircleProcess"/>
    <dgm:cxn modelId="{0D61BF6B-F130-48BC-A462-CD1B131DE74C}" type="presParOf" srcId="{707ACEA2-9B19-4182-AF9B-DEA703084B80}" destId="{CC9C1EDF-4B3A-411E-911C-C78690C75459}" srcOrd="1" destOrd="0" presId="urn:microsoft.com/office/officeart/2008/layout/IncreasingCircleProcess"/>
    <dgm:cxn modelId="{0969A0BF-2E13-4788-91AD-EFEB7A30F5A5}" type="presParOf" srcId="{707ACEA2-9B19-4182-AF9B-DEA703084B80}" destId="{8DF0E94F-4C29-4105-BD80-500FD3FD08BA}" srcOrd="2" destOrd="0" presId="urn:microsoft.com/office/officeart/2008/layout/IncreasingCircleProcess"/>
    <dgm:cxn modelId="{8FD50046-A923-4FA7-AB07-34EE422D3891}" type="presParOf" srcId="{707ACEA2-9B19-4182-AF9B-DEA703084B80}" destId="{60411D5B-AE85-404F-8D2C-9F4A8E6C7A18}" srcOrd="3" destOrd="0" presId="urn:microsoft.com/office/officeart/2008/layout/IncreasingCircleProcess"/>
    <dgm:cxn modelId="{B34FA3CA-6F02-44DC-97C4-5ED5FF5B8000}" type="presParOf" srcId="{F5EA18A7-32D2-44C5-B12C-B4E9F2869D9A}" destId="{66DA1090-B2A8-48AF-92A0-9DB1FF8A7E9D}" srcOrd="3" destOrd="0" presId="urn:microsoft.com/office/officeart/2008/layout/IncreasingCircleProcess"/>
    <dgm:cxn modelId="{691DDCA8-4806-4A47-9ABF-EA43D6B1019E}" type="presParOf" srcId="{F5EA18A7-32D2-44C5-B12C-B4E9F2869D9A}" destId="{0015A3CB-C017-4199-AD11-1622C6EEABC3}" srcOrd="4" destOrd="0" presId="urn:microsoft.com/office/officeart/2008/layout/IncreasingCircleProcess"/>
    <dgm:cxn modelId="{E01E6682-C199-4737-9D6A-FF02D63EAFD0}" type="presParOf" srcId="{0015A3CB-C017-4199-AD11-1622C6EEABC3}" destId="{07C6F95F-FBD9-48BF-8417-3332A557A372}" srcOrd="0" destOrd="0" presId="urn:microsoft.com/office/officeart/2008/layout/IncreasingCircleProcess"/>
    <dgm:cxn modelId="{D50A77CD-F8A9-4446-AB6D-1ED0CA482ED2}" type="presParOf" srcId="{0015A3CB-C017-4199-AD11-1622C6EEABC3}" destId="{79D70745-6DCD-4F81-BC7E-F8B97EABDFF1}" srcOrd="1" destOrd="0" presId="urn:microsoft.com/office/officeart/2008/layout/IncreasingCircleProcess"/>
    <dgm:cxn modelId="{2B854DE6-9E77-4F98-BB20-13FB097910D5}" type="presParOf" srcId="{0015A3CB-C017-4199-AD11-1622C6EEABC3}" destId="{77BF95E9-A2B7-4DAA-AD17-FA45420ACFFD}" srcOrd="2" destOrd="0" presId="urn:microsoft.com/office/officeart/2008/layout/IncreasingCircleProcess"/>
    <dgm:cxn modelId="{741CC1A0-A009-461C-B8C7-5F72C02DC16E}" type="presParOf" srcId="{0015A3CB-C017-4199-AD11-1622C6EEABC3}" destId="{CFD9C71C-CEBE-41F3-B81E-456F92077F81}" srcOrd="3" destOrd="0" presId="urn:microsoft.com/office/officeart/2008/layout/IncreasingCircleProcess"/>
    <dgm:cxn modelId="{4D068B41-9A7D-4EFB-9A1D-18575DBF3C56}" type="presParOf" srcId="{F5EA18A7-32D2-44C5-B12C-B4E9F2869D9A}" destId="{E7B94D65-E105-4FE7-B369-33E927BEB793}" srcOrd="5" destOrd="0" presId="urn:microsoft.com/office/officeart/2008/layout/IncreasingCircleProcess"/>
    <dgm:cxn modelId="{D8364D72-2FDB-4CBB-B5F7-C0F4EEF3D1EE}" type="presParOf" srcId="{F5EA18A7-32D2-44C5-B12C-B4E9F2869D9A}" destId="{BD48743C-9F98-49DF-B967-B21AB2AF9894}" srcOrd="6" destOrd="0" presId="urn:microsoft.com/office/officeart/2008/layout/IncreasingCircleProcess"/>
    <dgm:cxn modelId="{FC6B6E21-7065-495F-8654-BABD446E6263}" type="presParOf" srcId="{BD48743C-9F98-49DF-B967-B21AB2AF9894}" destId="{F39FA99D-A824-4E3C-A665-15F340EB4D52}" srcOrd="0" destOrd="0" presId="urn:microsoft.com/office/officeart/2008/layout/IncreasingCircleProcess"/>
    <dgm:cxn modelId="{B1A6EE52-7F76-4924-8B72-698AE99A413C}" type="presParOf" srcId="{BD48743C-9F98-49DF-B967-B21AB2AF9894}" destId="{86F491F5-26B5-4AC8-B848-EAF810C958F0}" srcOrd="1" destOrd="0" presId="urn:microsoft.com/office/officeart/2008/layout/IncreasingCircleProcess"/>
    <dgm:cxn modelId="{CDAF20EA-66C2-4CA8-8515-19E33D84B80B}" type="presParOf" srcId="{BD48743C-9F98-49DF-B967-B21AB2AF9894}" destId="{B8ECB37B-DCE8-4E8D-A5D9-4BA6B44943AC}" srcOrd="2" destOrd="0" presId="urn:microsoft.com/office/officeart/2008/layout/IncreasingCircleProcess"/>
    <dgm:cxn modelId="{BC5267D1-2D2D-4A50-BFEB-081BF6DFF771}" type="presParOf" srcId="{BD48743C-9F98-49DF-B967-B21AB2AF9894}" destId="{5190C259-6B0B-41A1-AF81-6CD6EA4DA612}" srcOrd="3" destOrd="0" presId="urn:microsoft.com/office/officeart/2008/layout/IncreasingCircleProcess"/>
    <dgm:cxn modelId="{5BE24529-155F-4638-9F3D-2F1E1CE1327D}" type="presParOf" srcId="{F5EA18A7-32D2-44C5-B12C-B4E9F2869D9A}" destId="{9705512E-96A3-4B7B-99B2-A096B8545471}" srcOrd="7" destOrd="0" presId="urn:microsoft.com/office/officeart/2008/layout/IncreasingCircleProcess"/>
    <dgm:cxn modelId="{FCF6F488-49BF-4D34-BAAF-223BF3259A36}" type="presParOf" srcId="{F5EA18A7-32D2-44C5-B12C-B4E9F2869D9A}" destId="{1A4181B3-AE65-4FD0-8F6A-2CE5B50EAC78}" srcOrd="8" destOrd="0" presId="urn:microsoft.com/office/officeart/2008/layout/IncreasingCircleProcess"/>
    <dgm:cxn modelId="{AE1F95DD-7E8C-4A22-AB46-C0E536C9E733}" type="presParOf" srcId="{1A4181B3-AE65-4FD0-8F6A-2CE5B50EAC78}" destId="{CCE265B1-427E-4B51-973D-8EB86641805B}" srcOrd="0" destOrd="0" presId="urn:microsoft.com/office/officeart/2008/layout/IncreasingCircleProcess"/>
    <dgm:cxn modelId="{C1DADD91-033C-44AF-8481-27ED1FF695B1}" type="presParOf" srcId="{1A4181B3-AE65-4FD0-8F6A-2CE5B50EAC78}" destId="{4B4FBC8A-7125-4618-BEFB-922219D58E2F}" srcOrd="1" destOrd="0" presId="urn:microsoft.com/office/officeart/2008/layout/IncreasingCircleProcess"/>
    <dgm:cxn modelId="{2BA30C9A-FBD7-4F67-90FB-D26F83611F14}" type="presParOf" srcId="{1A4181B3-AE65-4FD0-8F6A-2CE5B50EAC78}" destId="{5A9D062D-4911-40F4-80DE-4AC80F0F6687}" srcOrd="2" destOrd="0" presId="urn:microsoft.com/office/officeart/2008/layout/IncreasingCircleProcess"/>
    <dgm:cxn modelId="{F3195CA1-CD1F-4022-96E9-B55D5BA7C693}" type="presParOf" srcId="{1A4181B3-AE65-4FD0-8F6A-2CE5B50EAC78}" destId="{76302EA8-8890-46A0-A771-62669A09C01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143B-34A2-42B9-BEC1-4C52499556BC}">
      <dsp:nvSpPr>
        <dsp:cNvPr id="0" name=""/>
        <dsp:cNvSpPr/>
      </dsp:nvSpPr>
      <dsp:spPr>
        <a:xfrm>
          <a:off x="4123" y="589072"/>
          <a:ext cx="545592" cy="5455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16D3E-755E-410E-B45E-2C7DCA5FFC5E}">
      <dsp:nvSpPr>
        <dsp:cNvPr id="0" name=""/>
        <dsp:cNvSpPr/>
      </dsp:nvSpPr>
      <dsp:spPr>
        <a:xfrm>
          <a:off x="58682" y="643632"/>
          <a:ext cx="436473" cy="436473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D0B15-BC64-4635-B028-D51D036DDA15}">
      <dsp:nvSpPr>
        <dsp:cNvPr id="0" name=""/>
        <dsp:cNvSpPr/>
      </dsp:nvSpPr>
      <dsp:spPr>
        <a:xfrm>
          <a:off x="663380" y="0"/>
          <a:ext cx="1614043" cy="1723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1: </a:t>
          </a:r>
          <a:r>
            <a:rPr lang="en-US" sz="1600" kern="1200" dirty="0" smtClean="0"/>
            <a:t>Create a Sample Job</a:t>
          </a:r>
          <a:endParaRPr lang="en-US" sz="1600" kern="1200" dirty="0"/>
        </a:p>
      </dsp:txBody>
      <dsp:txXfrm>
        <a:off x="663380" y="0"/>
        <a:ext cx="1614043" cy="1723738"/>
      </dsp:txXfrm>
    </dsp:sp>
    <dsp:sp modelId="{0EA67A07-4829-4ACC-B126-D98D1A467E82}">
      <dsp:nvSpPr>
        <dsp:cNvPr id="0" name=""/>
        <dsp:cNvSpPr/>
      </dsp:nvSpPr>
      <dsp:spPr>
        <a:xfrm>
          <a:off x="2391088" y="589072"/>
          <a:ext cx="545592" cy="5455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C1EDF-4B3A-411E-911C-C78690C75459}">
      <dsp:nvSpPr>
        <dsp:cNvPr id="0" name=""/>
        <dsp:cNvSpPr/>
      </dsp:nvSpPr>
      <dsp:spPr>
        <a:xfrm>
          <a:off x="2445647" y="643632"/>
          <a:ext cx="436473" cy="436473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11D5B-AE85-404F-8D2C-9F4A8E6C7A18}">
      <dsp:nvSpPr>
        <dsp:cNvPr id="0" name=""/>
        <dsp:cNvSpPr/>
      </dsp:nvSpPr>
      <dsp:spPr>
        <a:xfrm>
          <a:off x="3050345" y="0"/>
          <a:ext cx="1614043" cy="1723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2: </a:t>
          </a:r>
          <a:r>
            <a:rPr lang="en-US" sz="1600" kern="1200" dirty="0" smtClean="0"/>
            <a:t>Review Validations Tab</a:t>
          </a:r>
          <a:endParaRPr lang="en-US" sz="1600" kern="1200" dirty="0"/>
        </a:p>
      </dsp:txBody>
      <dsp:txXfrm>
        <a:off x="3050345" y="0"/>
        <a:ext cx="1614043" cy="1723738"/>
      </dsp:txXfrm>
    </dsp:sp>
    <dsp:sp modelId="{07C6F95F-FBD9-48BF-8417-3332A557A372}">
      <dsp:nvSpPr>
        <dsp:cNvPr id="0" name=""/>
        <dsp:cNvSpPr/>
      </dsp:nvSpPr>
      <dsp:spPr>
        <a:xfrm>
          <a:off x="4778053" y="589072"/>
          <a:ext cx="545592" cy="5455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0745-6DCD-4F81-BC7E-F8B97EABDFF1}">
      <dsp:nvSpPr>
        <dsp:cNvPr id="0" name=""/>
        <dsp:cNvSpPr/>
      </dsp:nvSpPr>
      <dsp:spPr>
        <a:xfrm>
          <a:off x="4832612" y="643632"/>
          <a:ext cx="436473" cy="436473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C71C-CEBE-41F3-B81E-456F92077F81}">
      <dsp:nvSpPr>
        <dsp:cNvPr id="0" name=""/>
        <dsp:cNvSpPr/>
      </dsp:nvSpPr>
      <dsp:spPr>
        <a:xfrm>
          <a:off x="5437310" y="0"/>
          <a:ext cx="1614043" cy="1723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3: </a:t>
          </a:r>
          <a:r>
            <a:rPr lang="en-US" sz="1600" kern="1200" dirty="0" smtClean="0"/>
            <a:t>Submit Sample Job</a:t>
          </a:r>
          <a:endParaRPr lang="en-US" sz="1600" kern="1200" dirty="0"/>
        </a:p>
      </dsp:txBody>
      <dsp:txXfrm>
        <a:off x="5437310" y="0"/>
        <a:ext cx="1614043" cy="1723738"/>
      </dsp:txXfrm>
    </dsp:sp>
    <dsp:sp modelId="{F39FA99D-A824-4E3C-A665-15F340EB4D52}">
      <dsp:nvSpPr>
        <dsp:cNvPr id="0" name=""/>
        <dsp:cNvSpPr/>
      </dsp:nvSpPr>
      <dsp:spPr>
        <a:xfrm>
          <a:off x="7165018" y="589072"/>
          <a:ext cx="545592" cy="5455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491F5-26B5-4AC8-B848-EAF810C958F0}">
      <dsp:nvSpPr>
        <dsp:cNvPr id="0" name=""/>
        <dsp:cNvSpPr/>
      </dsp:nvSpPr>
      <dsp:spPr>
        <a:xfrm>
          <a:off x="7219577" y="643632"/>
          <a:ext cx="436473" cy="436473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0C259-6B0B-41A1-AF81-6CD6EA4DA612}">
      <dsp:nvSpPr>
        <dsp:cNvPr id="0" name=""/>
        <dsp:cNvSpPr/>
      </dsp:nvSpPr>
      <dsp:spPr>
        <a:xfrm>
          <a:off x="7824275" y="0"/>
          <a:ext cx="1614043" cy="1723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4: </a:t>
          </a:r>
          <a:r>
            <a:rPr lang="en-US" sz="1600" kern="1200" dirty="0" smtClean="0"/>
            <a:t>Validation Errors from the State</a:t>
          </a:r>
          <a:endParaRPr lang="en-US" sz="1600" kern="1200" dirty="0"/>
        </a:p>
      </dsp:txBody>
      <dsp:txXfrm>
        <a:off x="7824275" y="0"/>
        <a:ext cx="1614043" cy="1723738"/>
      </dsp:txXfrm>
    </dsp:sp>
    <dsp:sp modelId="{CCE265B1-427E-4B51-973D-8EB86641805B}">
      <dsp:nvSpPr>
        <dsp:cNvPr id="0" name=""/>
        <dsp:cNvSpPr/>
      </dsp:nvSpPr>
      <dsp:spPr>
        <a:xfrm>
          <a:off x="9551983" y="589072"/>
          <a:ext cx="545592" cy="54559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FBC8A-7125-4618-BEFB-922219D58E2F}">
      <dsp:nvSpPr>
        <dsp:cNvPr id="0" name=""/>
        <dsp:cNvSpPr/>
      </dsp:nvSpPr>
      <dsp:spPr>
        <a:xfrm>
          <a:off x="9606542" y="643632"/>
          <a:ext cx="436473" cy="43647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02EA8-8890-46A0-A771-62669A09C016}">
      <dsp:nvSpPr>
        <dsp:cNvPr id="0" name=""/>
        <dsp:cNvSpPr/>
      </dsp:nvSpPr>
      <dsp:spPr>
        <a:xfrm>
          <a:off x="10211240" y="0"/>
          <a:ext cx="1614043" cy="1723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Part 5: </a:t>
          </a:r>
          <a:r>
            <a:rPr lang="en-US" sz="1600" kern="1200" dirty="0" smtClean="0"/>
            <a:t>Example Scenario of Sample Rejection</a:t>
          </a:r>
          <a:endParaRPr lang="en-US" sz="1600" kern="1200" dirty="0"/>
        </a:p>
      </dsp:txBody>
      <dsp:txXfrm>
        <a:off x="10211240" y="0"/>
        <a:ext cx="1614043" cy="1723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300"/>
            </a:lvl1pPr>
          </a:lstStyle>
          <a:p>
            <a:fld id="{4214D004-0DBD-447B-927A-60F7C545E25F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300"/>
            </a:lvl1pPr>
          </a:lstStyle>
          <a:p>
            <a:fld id="{55A3C7CA-F07D-4C22-8CE4-7A752210B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4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0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2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77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C7CA-F07D-4C22-8CE4-7A752210B3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91D9-940E-4DF5-804E-7EC036AD860F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8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F96A-247B-4253-AE3F-151E979EF150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F7DE-1C57-4579-8082-74750888D4D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0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7F7F-1FD5-4D93-8857-768237C7B56C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7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FBD3-DEA1-40D7-AA38-5D7BB6874257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0CE2-4FC4-4DB9-A3C2-20C70ED16261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A37A-7D4D-4E90-98AB-31D6700D6D57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1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740E-5073-4136-99FA-BE7A91556D8F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5089-9FD3-4992-80D3-049A2DC760DB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0C2B-02C2-4EA5-9B39-D4A7D97DED33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38B6-2DFB-4067-B286-81B928830CC2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F2A6-099B-4F09-AF46-332226058F38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Updated 3/24/2016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CCA9-3ACA-4BA9-8FC9-F08AE892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" Target="slide2.xml"/><Relationship Id="rId21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://dec.alaska.gov/eh/dw/laboratories/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8.png"/><Relationship Id="rId3" Type="http://schemas.openxmlformats.org/officeDocument/2006/relationships/hyperlink" Target="http://dec.alaska.gov/eh/dw/laboratories/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hyperlink" Target="mailto:dec.cmdpsupport@alaska.gov" TargetMode="Externa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slide" Target="slide1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4658" y="10418329"/>
            <a:ext cx="118684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endParaRPr lang="en-US" sz="800" b="1" u="sng" dirty="0" smtClean="0"/>
          </a:p>
          <a:p>
            <a:pPr marL="12700"/>
            <a:r>
              <a:rPr lang="en-US" b="1" u="sng" dirty="0" smtClean="0"/>
              <a:t>Step 5:</a:t>
            </a:r>
            <a:r>
              <a:rPr lang="en-US" b="1" dirty="0" smtClean="0"/>
              <a:t> </a:t>
            </a:r>
            <a:r>
              <a:rPr lang="en-US" sz="1600" dirty="0"/>
              <a:t>After entering the </a:t>
            </a:r>
            <a:r>
              <a:rPr lang="en-US" sz="1600" dirty="0" smtClean="0"/>
              <a:t>appropriate </a:t>
            </a:r>
            <a:r>
              <a:rPr lang="en-US" sz="1600" dirty="0"/>
              <a:t>information, </a:t>
            </a:r>
            <a:r>
              <a:rPr lang="en-US" sz="1600" dirty="0" smtClean="0"/>
              <a:t>be sure to click the </a:t>
            </a:r>
            <a:r>
              <a:rPr lang="en-US" sz="1600" b="1" dirty="0" smtClean="0">
                <a:solidFill>
                  <a:srgbClr val="C00000"/>
                </a:solidFill>
              </a:rPr>
              <a:t>Save</a:t>
            </a:r>
            <a:r>
              <a:rPr lang="en-US" sz="1600" dirty="0" smtClean="0"/>
              <a:t> button located in the upper left corner of the web entry form. </a:t>
            </a:r>
          </a:p>
          <a:p>
            <a:pPr marL="12700"/>
            <a:endParaRPr lang="en-US" sz="800" dirty="0"/>
          </a:p>
          <a:p>
            <a:pPr marL="12700"/>
            <a:r>
              <a:rPr lang="en-US" sz="1600" dirty="0" smtClean="0"/>
              <a:t>A blue bar with the wording of </a:t>
            </a:r>
            <a:r>
              <a:rPr lang="en-US" sz="1600" b="1" dirty="0" smtClean="0"/>
              <a:t>Information saved successfully</a:t>
            </a:r>
            <a:r>
              <a:rPr lang="en-US" sz="1600" dirty="0" smtClean="0"/>
              <a:t> will appear along the top of the web entry form if the federally required information is entered appropriately (screen shot below).</a:t>
            </a:r>
          </a:p>
          <a:p>
            <a:pPr marL="12700"/>
            <a:endParaRPr lang="en-US" sz="1600" dirty="0"/>
          </a:p>
          <a:p>
            <a:pPr marL="12700"/>
            <a:endParaRPr lang="en-US" sz="1600" dirty="0" smtClean="0"/>
          </a:p>
          <a:p>
            <a:pPr marL="12700"/>
            <a:endParaRPr lang="en-US" sz="1600" dirty="0"/>
          </a:p>
          <a:p>
            <a:pPr marL="12700"/>
            <a:r>
              <a:rPr lang="en-US" sz="1600" dirty="0" smtClean="0"/>
              <a:t> </a:t>
            </a:r>
          </a:p>
          <a:p>
            <a:pPr marL="12700"/>
            <a:endParaRPr lang="en-US" sz="1600" dirty="0" smtClean="0"/>
          </a:p>
          <a:p>
            <a:pPr marL="12700"/>
            <a:endParaRPr lang="en-US" sz="800" dirty="0" smtClean="0"/>
          </a:p>
          <a:p>
            <a:pPr marL="12700"/>
            <a:endParaRPr lang="en-US" sz="1200" dirty="0"/>
          </a:p>
          <a:p>
            <a:pPr marL="12700"/>
            <a:endParaRPr lang="en-US" sz="800" dirty="0" smtClean="0"/>
          </a:p>
          <a:p>
            <a:pPr marL="12700"/>
            <a:r>
              <a:rPr lang="en-US" sz="1600" dirty="0" smtClean="0"/>
              <a:t>Fields denoted with an asterisk (</a:t>
            </a:r>
            <a:r>
              <a:rPr lang="en-US" sz="1600" dirty="0" smtClean="0">
                <a:solidFill>
                  <a:srgbClr val="C00000"/>
                </a:solidFill>
              </a:rPr>
              <a:t>*</a:t>
            </a:r>
            <a:r>
              <a:rPr lang="en-US" sz="1600" dirty="0" smtClean="0"/>
              <a:t>) located to the right of the field name are considered federally required. If one of these fields are </a:t>
            </a:r>
            <a:r>
              <a:rPr lang="en-US" sz="1600" i="1" u="sng" dirty="0" smtClean="0">
                <a:solidFill>
                  <a:srgbClr val="C00000"/>
                </a:solidFill>
              </a:rPr>
              <a:t>left blank and missing data</a:t>
            </a:r>
            <a:r>
              <a:rPr lang="en-US" sz="1600" dirty="0" smtClean="0"/>
              <a:t>, CMDP will notify the user with a warning icon and will highlight the field(s) in blue (screen shot below). Then, the user will need to fix the federal error. </a:t>
            </a:r>
          </a:p>
          <a:p>
            <a:pPr marL="12700"/>
            <a:endParaRPr lang="en-US" sz="1600" b="1" i="1" dirty="0" smtClean="0">
              <a:solidFill>
                <a:srgbClr val="C00000"/>
              </a:solidFill>
            </a:endParaRPr>
          </a:p>
          <a:p>
            <a:pPr marL="12700"/>
            <a:endParaRPr lang="en-US" sz="1600" b="1" i="1" dirty="0">
              <a:solidFill>
                <a:srgbClr val="C00000"/>
              </a:solidFill>
            </a:endParaRPr>
          </a:p>
          <a:p>
            <a:pPr marL="12700"/>
            <a:endParaRPr lang="en-US" sz="1600" b="1" i="1" dirty="0" smtClean="0">
              <a:solidFill>
                <a:srgbClr val="C00000"/>
              </a:solidFill>
            </a:endParaRPr>
          </a:p>
          <a:p>
            <a:pPr marL="12700"/>
            <a:endParaRPr lang="en-US" sz="1600" b="1" i="1" dirty="0">
              <a:solidFill>
                <a:srgbClr val="C00000"/>
              </a:solidFill>
            </a:endParaRPr>
          </a:p>
          <a:p>
            <a:pPr marL="12700"/>
            <a:endParaRPr lang="en-US" sz="1400" b="1" i="1" dirty="0" smtClean="0">
              <a:solidFill>
                <a:srgbClr val="C00000"/>
              </a:solidFill>
            </a:endParaRPr>
          </a:p>
          <a:p>
            <a:pPr marL="12700"/>
            <a:endParaRPr lang="en-US" sz="700" b="1" i="1" dirty="0">
              <a:solidFill>
                <a:srgbClr val="C00000"/>
              </a:solidFill>
            </a:endParaRPr>
          </a:p>
          <a:p>
            <a:pPr marL="12700"/>
            <a:r>
              <a:rPr lang="en-US" sz="1600" b="1" i="1" dirty="0" smtClean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If the </a:t>
            </a:r>
            <a:r>
              <a:rPr lang="en-US" sz="1600" b="1" dirty="0">
                <a:solidFill>
                  <a:srgbClr val="C00000"/>
                </a:solidFill>
              </a:rPr>
              <a:t>Sample Category</a:t>
            </a:r>
            <a:r>
              <a:rPr lang="en-US" sz="1600" dirty="0">
                <a:solidFill>
                  <a:srgbClr val="C00000"/>
                </a:solidFill>
              </a:rPr>
              <a:t> column (located on the Job Maintenance View tab) is blank, this also indicates that data was unsuccessfully uploaded.  </a:t>
            </a:r>
          </a:p>
          <a:p>
            <a:pPr marL="12700" algn="ctr"/>
            <a:r>
              <a:rPr lang="en-US" u="sng" dirty="0" smtClean="0"/>
              <a:t>In </a:t>
            </a:r>
            <a:r>
              <a:rPr lang="en-US" u="sng" dirty="0" smtClean="0"/>
              <a:t>either case, the user will need to check the </a:t>
            </a:r>
            <a:r>
              <a:rPr lang="en-US" b="1" u="sng" dirty="0" smtClean="0"/>
              <a:t>Validations</a:t>
            </a:r>
            <a:r>
              <a:rPr lang="en-US" u="sng" dirty="0" smtClean="0"/>
              <a:t> tab to </a:t>
            </a:r>
            <a:r>
              <a:rPr lang="en-US" i="1" u="sng" dirty="0" smtClean="0"/>
              <a:t>confirm the sample submission is free from all errors</a:t>
            </a:r>
            <a:r>
              <a:rPr lang="en-US" dirty="0" smtClean="0"/>
              <a:t>. </a:t>
            </a:r>
          </a:p>
          <a:p>
            <a:pPr marL="12700" algn="ctr"/>
            <a:r>
              <a:rPr lang="en-US" sz="1600" dirty="0" smtClean="0"/>
              <a:t>For guidance on reviewing the </a:t>
            </a:r>
            <a:r>
              <a:rPr lang="en-US" sz="1600" b="1" dirty="0" smtClean="0"/>
              <a:t>Validations</a:t>
            </a:r>
            <a:r>
              <a:rPr lang="en-US" sz="1600" dirty="0" smtClean="0"/>
              <a:t> tab, proceed to </a:t>
            </a:r>
            <a:r>
              <a:rPr lang="en-US" sz="1600" dirty="0" smtClean="0">
                <a:hlinkClick r:id="rId3" action="ppaction://hlinksldjump"/>
              </a:rPr>
              <a:t>Part 2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7097"/>
          <a:stretch/>
        </p:blipFill>
        <p:spPr>
          <a:xfrm>
            <a:off x="4234577" y="4556052"/>
            <a:ext cx="7774972" cy="1940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426509432"/>
              </p:ext>
            </p:extLst>
          </p:nvPr>
        </p:nvGraphicFramePr>
        <p:xfrm>
          <a:off x="186367" y="1414782"/>
          <a:ext cx="118294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b="23089"/>
          <a:stretch/>
        </p:blipFill>
        <p:spPr>
          <a:xfrm>
            <a:off x="7333345" y="6540671"/>
            <a:ext cx="4676205" cy="1765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0" y="0"/>
            <a:ext cx="12192000" cy="704133"/>
          </a:xfrm>
          <a:prstGeom prst="rect">
            <a:avLst/>
          </a:prstGeom>
          <a:gradFill>
            <a:gsLst>
              <a:gs pos="10000">
                <a:schemeClr val="accent1">
                  <a:lumMod val="50000"/>
                </a:schemeClr>
              </a:gs>
              <a:gs pos="89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16945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cap="all" dirty="0" smtClean="0"/>
              <a:t>Sample Validation &amp; Submission Process </a:t>
            </a:r>
            <a:r>
              <a:rPr lang="en-US" sz="3200" b="1" i="1" dirty="0" smtClean="0"/>
              <a:t>(WEB ENTRY)</a:t>
            </a:r>
            <a:endParaRPr lang="en-US" sz="32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00358" y="3632668"/>
            <a:ext cx="98154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1</a:t>
            </a:r>
            <a:r>
              <a:rPr lang="en-US" b="1" spc="-10" dirty="0" smtClean="0">
                <a:cs typeface="Calibri"/>
              </a:rPr>
              <a:t>: Create a Sample Job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448665" y="3561872"/>
            <a:ext cx="682662" cy="578170"/>
            <a:chOff x="2619731" y="4425820"/>
            <a:chExt cx="682662" cy="5781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1" name="Chevron 70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1703" y="3234130"/>
            <a:ext cx="1304031" cy="1229600"/>
            <a:chOff x="1028181" y="4098078"/>
            <a:chExt cx="1304031" cy="1229600"/>
          </a:xfrm>
        </p:grpSpPr>
        <p:sp>
          <p:nvSpPr>
            <p:cNvPr id="75" name="Oval 74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8476" y="736667"/>
            <a:ext cx="11986194" cy="647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This document is divided into five separate parts (as shown below) and provides instruction for </a:t>
            </a:r>
            <a:r>
              <a:rPr lang="en-US" sz="1600" dirty="0" smtClean="0">
                <a:solidFill>
                  <a:schemeClr val="tx1"/>
                </a:solidFill>
              </a:rPr>
              <a:t>how to create a Sample Job in CMDP, items to consider when addressing validation errors within CMDP and highlights the most common reasons why samples are rejected from the State in CMDP. 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fld id="{BF20CCA9-3ACA-4BA9-8FC9-F08AE892AB50}" type="slidenum">
              <a:rPr lang="en-US" smtClean="0"/>
              <a:t>1</a:t>
            </a:fld>
            <a:r>
              <a:rPr lang="en-US" dirty="0" smtClean="0"/>
              <a:t> of 7</a:t>
            </a:r>
            <a:endParaRPr lang="en-US" dirty="0"/>
          </a:p>
        </p:txBody>
      </p:sp>
      <p:sp>
        <p:nvSpPr>
          <p:cNvPr id="7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71480" y="15990774"/>
            <a:ext cx="2614795" cy="384389"/>
          </a:xfrm>
        </p:spPr>
        <p:txBody>
          <a:bodyPr/>
          <a:lstStyle/>
          <a:p>
            <a:r>
              <a:rPr lang="en-US" dirty="0" smtClean="0"/>
              <a:t>Updated: </a:t>
            </a:r>
            <a:r>
              <a:rPr lang="en-US" dirty="0" smtClean="0"/>
              <a:t>04/09/2019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245379" y="4858591"/>
            <a:ext cx="1239795" cy="2341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831118" y="5877191"/>
            <a:ext cx="907765" cy="1991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613127" y="6968810"/>
            <a:ext cx="1150026" cy="10625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2399" y="4544120"/>
            <a:ext cx="409085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1:</a:t>
            </a:r>
            <a:r>
              <a:rPr lang="en-US" b="1" dirty="0" smtClean="0"/>
              <a:t> </a:t>
            </a:r>
            <a:r>
              <a:rPr lang="en-US" sz="1600" dirty="0"/>
              <a:t>To create a new </a:t>
            </a:r>
            <a:r>
              <a:rPr lang="en-US" sz="1600" dirty="0" smtClean="0"/>
              <a:t>Sample Job</a:t>
            </a:r>
            <a:r>
              <a:rPr lang="en-US" sz="1600" dirty="0"/>
              <a:t>, go to the </a:t>
            </a:r>
            <a:r>
              <a:rPr lang="en-US" sz="1600" b="1" dirty="0">
                <a:solidFill>
                  <a:srgbClr val="C00000"/>
                </a:solidFill>
              </a:rPr>
              <a:t>Drinking Water Sample Jobs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tab and select </a:t>
            </a:r>
            <a:r>
              <a:rPr lang="en-US" sz="1600" b="1" dirty="0">
                <a:solidFill>
                  <a:srgbClr val="C00000"/>
                </a:solidFill>
              </a:rPr>
              <a:t>Create New Job</a:t>
            </a:r>
            <a:r>
              <a:rPr lang="en-US" sz="1600" dirty="0" smtClean="0"/>
              <a:t>.</a:t>
            </a:r>
          </a:p>
          <a:p>
            <a:endParaRPr lang="en-US" sz="800" dirty="0" smtClean="0"/>
          </a:p>
          <a:p>
            <a:r>
              <a:rPr lang="en-US" b="1" u="sng" dirty="0"/>
              <a:t>Step 2:</a:t>
            </a:r>
            <a:r>
              <a:rPr lang="en-US" b="1" dirty="0"/>
              <a:t> </a:t>
            </a:r>
            <a:r>
              <a:rPr lang="en-US" sz="1600" dirty="0"/>
              <a:t>From the pop-up window, select the </a:t>
            </a:r>
            <a:r>
              <a:rPr lang="en-US" sz="1600" b="1" dirty="0">
                <a:solidFill>
                  <a:srgbClr val="C00000"/>
                </a:solidFill>
              </a:rPr>
              <a:t>Enter a group of samples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option. </a:t>
            </a:r>
          </a:p>
          <a:p>
            <a:endParaRPr lang="en-US" sz="800" dirty="0"/>
          </a:p>
          <a:p>
            <a:r>
              <a:rPr lang="en-US" sz="1600" dirty="0"/>
              <a:t>Then, enter the sample name into the </a:t>
            </a:r>
          </a:p>
          <a:p>
            <a:r>
              <a:rPr lang="en-US" sz="1600" b="1" u="sng" dirty="0">
                <a:solidFill>
                  <a:srgbClr val="C00000"/>
                </a:solidFill>
              </a:rPr>
              <a:t>Job Description</a:t>
            </a:r>
            <a:r>
              <a:rPr lang="en-US" sz="1600" dirty="0"/>
              <a:t> field. Then, click the </a:t>
            </a:r>
            <a:r>
              <a:rPr lang="en-US" sz="1600" b="1" dirty="0">
                <a:solidFill>
                  <a:srgbClr val="C00000"/>
                </a:solidFill>
              </a:rPr>
              <a:t>OK</a:t>
            </a:r>
            <a:r>
              <a:rPr lang="en-US" sz="1600" dirty="0"/>
              <a:t> button. </a:t>
            </a:r>
          </a:p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Consider using a </a:t>
            </a:r>
            <a:r>
              <a:rPr lang="en-US" sz="1600" dirty="0" smtClean="0">
                <a:solidFill>
                  <a:srgbClr val="C00000"/>
                </a:solidFill>
              </a:rPr>
              <a:t>consistent </a:t>
            </a:r>
            <a:r>
              <a:rPr lang="en-US" sz="1600" dirty="0">
                <a:solidFill>
                  <a:srgbClr val="C00000"/>
                </a:solidFill>
              </a:rPr>
              <a:t>naming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convention for your organization which will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promote data consistency and regularly track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samples/results </a:t>
            </a:r>
            <a:r>
              <a:rPr lang="en-US" sz="1600" dirty="0" smtClean="0">
                <a:solidFill>
                  <a:srgbClr val="C00000"/>
                </a:solidFill>
              </a:rPr>
              <a:t>entered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800" dirty="0">
              <a:solidFill>
                <a:srgbClr val="C00000"/>
              </a:solidFill>
            </a:endParaRPr>
          </a:p>
          <a:p>
            <a:r>
              <a:rPr lang="en-US" b="1" u="sng" dirty="0"/>
              <a:t>Step 3:</a:t>
            </a:r>
            <a:r>
              <a:rPr lang="en-US" b="1" dirty="0"/>
              <a:t> </a:t>
            </a:r>
            <a:r>
              <a:rPr lang="en-US" sz="1600" dirty="0"/>
              <a:t>To enter a new sample submission, click on the Sample </a:t>
            </a:r>
            <a:r>
              <a:rPr lang="en-US" sz="1600" dirty="0" smtClean="0"/>
              <a:t>Result </a:t>
            </a:r>
            <a:r>
              <a:rPr lang="en-US" sz="1600" dirty="0"/>
              <a:t>sub-tab and click </a:t>
            </a:r>
            <a:r>
              <a:rPr lang="en-US" sz="1600" dirty="0" smtClean="0"/>
              <a:t>the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872" y="8430027"/>
            <a:ext cx="9694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Add</a:t>
            </a:r>
            <a:r>
              <a:rPr lang="en-US" sz="1600" dirty="0" smtClean="0"/>
              <a:t> </a:t>
            </a:r>
            <a:r>
              <a:rPr lang="en-US" sz="1600" dirty="0"/>
              <a:t>drop </a:t>
            </a:r>
            <a:r>
              <a:rPr lang="en-US" sz="1600" dirty="0" smtClean="0"/>
              <a:t>down menu</a:t>
            </a:r>
            <a:r>
              <a:rPr lang="en-US" sz="1600" dirty="0"/>
              <a:t>. Users have the option to select three different types of sample submissions including Microbial, </a:t>
            </a:r>
            <a:r>
              <a:rPr lang="en-US" sz="1600" dirty="0" err="1" smtClean="0"/>
              <a:t>Chem</a:t>
            </a:r>
            <a:r>
              <a:rPr lang="en-US" sz="1600" dirty="0" smtClean="0"/>
              <a:t>/Radionuclides </a:t>
            </a:r>
            <a:r>
              <a:rPr lang="en-US" sz="1600" dirty="0"/>
              <a:t>and Cryptosporidium.</a:t>
            </a:r>
          </a:p>
          <a:p>
            <a:endParaRPr lang="en-US" sz="800" dirty="0"/>
          </a:p>
          <a:p>
            <a:r>
              <a:rPr lang="en-US" b="1" u="sng" dirty="0"/>
              <a:t>Step 4:</a:t>
            </a:r>
            <a:r>
              <a:rPr lang="en-US" b="1" dirty="0"/>
              <a:t> </a:t>
            </a:r>
            <a:r>
              <a:rPr lang="en-US" sz="1600" dirty="0"/>
              <a:t>After selecting the submission type (as appropriate), you are </a:t>
            </a:r>
            <a:r>
              <a:rPr lang="en-US" sz="1600" dirty="0" smtClean="0"/>
              <a:t>now </a:t>
            </a:r>
            <a:r>
              <a:rPr lang="en-US" sz="1600" dirty="0"/>
              <a:t>ready to enter the sample/result information into CMDP. </a:t>
            </a:r>
            <a:endParaRPr lang="en-US" sz="1600" dirty="0" smtClean="0"/>
          </a:p>
          <a:p>
            <a:endParaRPr lang="en-US" sz="800" b="1" dirty="0" smtClean="0">
              <a:cs typeface="Calibri"/>
            </a:endParaRPr>
          </a:p>
          <a:p>
            <a:pPr algn="ctr"/>
            <a:r>
              <a:rPr lang="en-US" b="1" dirty="0"/>
              <a:t>As a reminder, use the </a:t>
            </a:r>
            <a:r>
              <a:rPr lang="en-US" b="1" dirty="0">
                <a:hlinkClick r:id="rId12"/>
              </a:rPr>
              <a:t>DEC Lab Data Submission Guides</a:t>
            </a:r>
            <a:r>
              <a:rPr lang="en-US" b="1" dirty="0"/>
              <a:t> to help ensure the data is complete.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Confirm the appropriate analysis </a:t>
            </a:r>
            <a:r>
              <a:rPr lang="en-US" sz="1600" b="1" dirty="0">
                <a:solidFill>
                  <a:srgbClr val="C00000"/>
                </a:solidFill>
              </a:rPr>
              <a:t>Method</a:t>
            </a:r>
            <a:r>
              <a:rPr lang="en-US" sz="1600" dirty="0">
                <a:solidFill>
                  <a:srgbClr val="C00000"/>
                </a:solidFill>
              </a:rPr>
              <a:t> is reported (as outlined on the DEC Lab Data Submission Guides) and a </a:t>
            </a:r>
            <a:r>
              <a:rPr lang="en-US" sz="1600" b="1" dirty="0">
                <a:solidFill>
                  <a:srgbClr val="C00000"/>
                </a:solidFill>
              </a:rPr>
              <a:t>Sampling Location</a:t>
            </a:r>
            <a:r>
              <a:rPr lang="en-US" sz="1600" dirty="0">
                <a:solidFill>
                  <a:srgbClr val="C00000"/>
                </a:solidFill>
              </a:rPr>
              <a:t> is entered </a:t>
            </a:r>
            <a:r>
              <a:rPr lang="en-US" sz="1600" u="sng" dirty="0">
                <a:solidFill>
                  <a:srgbClr val="C00000"/>
                </a:solidFill>
              </a:rPr>
              <a:t>prior to uploading the data into CMDP</a:t>
            </a:r>
            <a:r>
              <a:rPr lang="en-US" sz="1600" dirty="0">
                <a:solidFill>
                  <a:srgbClr val="C00000"/>
                </a:solidFill>
              </a:rPr>
              <a:t> as these are state required </a:t>
            </a:r>
            <a:r>
              <a:rPr lang="en-US" sz="1600" dirty="0" smtClean="0">
                <a:solidFill>
                  <a:srgbClr val="C00000"/>
                </a:solidFill>
              </a:rPr>
              <a:t>fields.</a:t>
            </a:r>
            <a:endParaRPr lang="en-US" sz="1600" b="1" dirty="0">
              <a:cs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1703" y="3234133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7" y="3347236"/>
            <a:ext cx="1002274" cy="100227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10" y="1437281"/>
            <a:ext cx="830499" cy="830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49" y="1469342"/>
            <a:ext cx="993492" cy="102826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76" y="1494966"/>
            <a:ext cx="967101" cy="967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75" y="1408972"/>
            <a:ext cx="1022668" cy="10226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41" y="1494966"/>
            <a:ext cx="1015930" cy="9233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80251" y="6723323"/>
            <a:ext cx="2571429" cy="1323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Rectangle 45"/>
          <p:cNvSpPr/>
          <p:nvPr/>
        </p:nvSpPr>
        <p:spPr>
          <a:xfrm>
            <a:off x="5087657" y="7643919"/>
            <a:ext cx="719117" cy="2517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rot="16200000">
            <a:off x="9297877" y="8598338"/>
            <a:ext cx="372140" cy="51520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0"/>
          <a:srcRect l="2188" r="1"/>
          <a:stretch/>
        </p:blipFill>
        <p:spPr>
          <a:xfrm>
            <a:off x="9853758" y="8363144"/>
            <a:ext cx="2155791" cy="15669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1274711" y="13673170"/>
            <a:ext cx="9403668" cy="1412799"/>
            <a:chOff x="368281" y="14538705"/>
            <a:chExt cx="9403668" cy="14127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1"/>
            <a:srcRect b="58227"/>
            <a:stretch/>
          </p:blipFill>
          <p:spPr>
            <a:xfrm>
              <a:off x="1990752" y="14538705"/>
              <a:ext cx="7781197" cy="1412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61" name="Group 60"/>
            <p:cNvGrpSpPr/>
            <p:nvPr/>
          </p:nvGrpSpPr>
          <p:grpSpPr>
            <a:xfrm>
              <a:off x="368281" y="14776535"/>
              <a:ext cx="3781197" cy="923330"/>
              <a:chOff x="368281" y="14878316"/>
              <a:chExt cx="3781197" cy="92333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032255" y="15401665"/>
                <a:ext cx="2117223" cy="350368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8281" y="14878316"/>
                <a:ext cx="15826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Submission Entered Unsuccessfully</a:t>
                </a:r>
                <a:endParaRPr lang="en-US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424766" y="11507362"/>
            <a:ext cx="9253613" cy="1549460"/>
            <a:chOff x="1424766" y="11760940"/>
            <a:chExt cx="9253613" cy="1549460"/>
          </a:xfrm>
        </p:grpSpPr>
        <p:grpSp>
          <p:nvGrpSpPr>
            <p:cNvPr id="11" name="Group 10"/>
            <p:cNvGrpSpPr/>
            <p:nvPr/>
          </p:nvGrpSpPr>
          <p:grpSpPr>
            <a:xfrm>
              <a:off x="1424766" y="11760940"/>
              <a:ext cx="9253613" cy="1549460"/>
              <a:chOff x="368281" y="11925151"/>
              <a:chExt cx="9253613" cy="154946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68281" y="12062152"/>
                <a:ext cx="2054308" cy="923330"/>
                <a:chOff x="368281" y="11699989"/>
                <a:chExt cx="2054308" cy="92333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68281" y="11699989"/>
                  <a:ext cx="145912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b="1" i="1" dirty="0" smtClean="0"/>
                    <a:t>Submission Entered Successfully</a:t>
                  </a:r>
                  <a:endParaRPr lang="en-US" b="1" i="1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872442" y="12016463"/>
                  <a:ext cx="550147" cy="153902"/>
                </a:xfrm>
                <a:prstGeom prst="rect">
                  <a:avLst/>
                </a:pr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2"/>
              <a:srcRect b="54169"/>
              <a:stretch/>
            </p:blipFill>
            <p:spPr>
              <a:xfrm>
                <a:off x="1843809" y="11925151"/>
                <a:ext cx="7778085" cy="15494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66" name="Rectangle 65"/>
            <p:cNvSpPr/>
            <p:nvPr/>
          </p:nvSpPr>
          <p:spPr>
            <a:xfrm>
              <a:off x="2874365" y="11922665"/>
              <a:ext cx="7794487" cy="232198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399" y="1580820"/>
            <a:ext cx="11863373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Step </a:t>
            </a:r>
            <a:r>
              <a:rPr lang="en-US" b="1" u="sng" dirty="0" smtClean="0"/>
              <a:t>1:</a:t>
            </a:r>
            <a:r>
              <a:rPr lang="en-US" b="1" dirty="0" smtClean="0"/>
              <a:t> </a:t>
            </a:r>
            <a:r>
              <a:rPr lang="en-US" sz="1600" dirty="0" smtClean="0"/>
              <a:t>After </a:t>
            </a:r>
            <a:r>
              <a:rPr lang="en-US" sz="1600" dirty="0"/>
              <a:t>the user has entered the appropriate sample/result into </a:t>
            </a:r>
            <a:r>
              <a:rPr lang="en-US" sz="1600" dirty="0" smtClean="0"/>
              <a:t>CMDP successfully, as part of the review process be sure to check </a:t>
            </a:r>
            <a:r>
              <a:rPr lang="en-US" sz="1600" dirty="0"/>
              <a:t>for validation errors under the </a:t>
            </a:r>
            <a:r>
              <a:rPr lang="en-US" sz="1600" b="1" dirty="0">
                <a:solidFill>
                  <a:srgbClr val="7030A0"/>
                </a:solidFill>
              </a:rPr>
              <a:t>Validations</a:t>
            </a:r>
            <a:r>
              <a:rPr lang="en-US" sz="1600" b="1" dirty="0"/>
              <a:t> </a:t>
            </a:r>
            <a:r>
              <a:rPr lang="en-US" sz="1600" dirty="0" smtClean="0"/>
              <a:t>tab. This is a very important step because addressing errors listed here will reduce the number of submission rejections issued by the State. </a:t>
            </a:r>
          </a:p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The “</a:t>
            </a:r>
            <a:r>
              <a:rPr lang="en-US" sz="1600" i="1" dirty="0" smtClean="0">
                <a:solidFill>
                  <a:srgbClr val="C00000"/>
                </a:solidFill>
              </a:rPr>
              <a:t>No items to show</a:t>
            </a:r>
            <a:r>
              <a:rPr lang="en-US" sz="1600" dirty="0" smtClean="0">
                <a:solidFill>
                  <a:srgbClr val="C00000"/>
                </a:solidFill>
              </a:rPr>
              <a:t>” notification will be displayed under the XML Submittal Validation section when submitting information from a web entry form. 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If the “</a:t>
            </a:r>
            <a:r>
              <a:rPr lang="en-US" sz="1600" b="1" dirty="0">
                <a:solidFill>
                  <a:schemeClr val="accent1"/>
                </a:solidFill>
              </a:rPr>
              <a:t>No items to show” </a:t>
            </a:r>
            <a:r>
              <a:rPr lang="en-US" sz="1600" b="1" dirty="0" smtClean="0">
                <a:solidFill>
                  <a:schemeClr val="accent1"/>
                </a:solidFill>
              </a:rPr>
              <a:t>notification is displayed in </a:t>
            </a:r>
            <a:r>
              <a:rPr lang="en-US" sz="1600" b="1" dirty="0" smtClean="0">
                <a:solidFill>
                  <a:srgbClr val="E28700"/>
                </a:solidFill>
              </a:rPr>
              <a:t>Section A</a:t>
            </a:r>
            <a:r>
              <a:rPr lang="en-US" sz="1600" b="1" dirty="0" smtClean="0">
                <a:solidFill>
                  <a:schemeClr val="accent1"/>
                </a:solidFill>
              </a:rPr>
              <a:t>, this indicates that </a:t>
            </a:r>
            <a:r>
              <a:rPr lang="en-US" sz="1600" b="1" u="sng" dirty="0" smtClean="0">
                <a:solidFill>
                  <a:schemeClr val="accent1"/>
                </a:solidFill>
              </a:rPr>
              <a:t>no </a:t>
            </a:r>
            <a:r>
              <a:rPr lang="en-US" sz="1600" b="1" u="sng" dirty="0">
                <a:solidFill>
                  <a:schemeClr val="accent1"/>
                </a:solidFill>
              </a:rPr>
              <a:t>v</a:t>
            </a:r>
            <a:r>
              <a:rPr lang="en-US" sz="1600" b="1" u="sng" dirty="0" smtClean="0">
                <a:solidFill>
                  <a:schemeClr val="accent1"/>
                </a:solidFill>
              </a:rPr>
              <a:t>alidation errors</a:t>
            </a:r>
            <a:r>
              <a:rPr lang="en-US" sz="1600" b="1" dirty="0" smtClean="0">
                <a:solidFill>
                  <a:schemeClr val="accent1"/>
                </a:solidFill>
              </a:rPr>
              <a:t> were identified within the entered web entry form (see screen shot below). </a:t>
            </a:r>
          </a:p>
          <a:p>
            <a:pPr algn="ctr"/>
            <a:r>
              <a:rPr lang="en-US" b="1" u="sng" dirty="0" smtClean="0"/>
              <a:t>If no validation errors are listed under this tab, the user can submit the sample/results to the State.</a:t>
            </a:r>
          </a:p>
          <a:p>
            <a:pPr algn="ctr"/>
            <a:r>
              <a:rPr lang="en-US" sz="1600" b="1" dirty="0" smtClean="0"/>
              <a:t>For guidance on how to submit this information to the state, proceed to </a:t>
            </a:r>
            <a:r>
              <a:rPr lang="en-US" sz="1600" b="1" dirty="0" smtClean="0">
                <a:hlinkClick r:id="rId3" action="ppaction://hlinksldjump"/>
              </a:rPr>
              <a:t>Part 3</a:t>
            </a:r>
            <a:r>
              <a:rPr lang="en-US" sz="1600" b="1" dirty="0" smtClean="0"/>
              <a:t> of this document. </a:t>
            </a:r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If one or more messages are displayed within </a:t>
            </a:r>
            <a:r>
              <a:rPr lang="en-US" sz="1600" b="1" dirty="0" smtClean="0">
                <a:solidFill>
                  <a:srgbClr val="E28700"/>
                </a:solidFill>
              </a:rPr>
              <a:t>Section A</a:t>
            </a:r>
            <a:r>
              <a:rPr lang="en-US" sz="1600" b="1" dirty="0" smtClean="0">
                <a:solidFill>
                  <a:schemeClr val="accent1"/>
                </a:solidFill>
              </a:rPr>
              <a:t>, this indicates that </a:t>
            </a:r>
            <a:r>
              <a:rPr lang="en-US" sz="1600" b="1" u="sng" dirty="0">
                <a:solidFill>
                  <a:schemeClr val="accent1"/>
                </a:solidFill>
              </a:rPr>
              <a:t>v</a:t>
            </a:r>
            <a:r>
              <a:rPr lang="en-US" sz="1600" b="1" u="sng" dirty="0" smtClean="0">
                <a:solidFill>
                  <a:schemeClr val="accent1"/>
                </a:solidFill>
              </a:rPr>
              <a:t>alidation errors were identified</a:t>
            </a:r>
            <a:r>
              <a:rPr lang="en-US" sz="1600" b="1" dirty="0" smtClean="0">
                <a:solidFill>
                  <a:schemeClr val="accent1"/>
                </a:solidFill>
              </a:rPr>
              <a:t> within the web entry form (see screen shot below). </a:t>
            </a:r>
          </a:p>
          <a:p>
            <a:pPr algn="ctr"/>
            <a:r>
              <a:rPr lang="en-US" b="1" u="sng" dirty="0" smtClean="0"/>
              <a:t>If any validation errors are listed under </a:t>
            </a:r>
            <a:r>
              <a:rPr lang="en-US" b="1" u="sng" dirty="0"/>
              <a:t>this </a:t>
            </a:r>
            <a:r>
              <a:rPr lang="en-US" b="1" u="sng" dirty="0" smtClean="0"/>
              <a:t>tab, the user must make the appropriate corrections prior </a:t>
            </a:r>
            <a:r>
              <a:rPr lang="en-US" b="1" u="sng" dirty="0"/>
              <a:t>to submitting the sample/results to the </a:t>
            </a:r>
            <a:r>
              <a:rPr lang="en-US" b="1" u="sng" dirty="0" smtClean="0"/>
              <a:t>State.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1600" b="1" dirty="0" smtClean="0"/>
              <a:t>For guidance on how to address the information within </a:t>
            </a:r>
            <a:r>
              <a:rPr lang="en-US" sz="1600" b="1" dirty="0" smtClean="0">
                <a:solidFill>
                  <a:srgbClr val="E28700"/>
                </a:solidFill>
              </a:rPr>
              <a:t>Section A</a:t>
            </a:r>
            <a:r>
              <a:rPr lang="en-US" sz="1600" b="1" dirty="0" smtClean="0"/>
              <a:t> refer to </a:t>
            </a:r>
            <a:r>
              <a:rPr lang="en-US" sz="1600" b="1" dirty="0" smtClean="0">
                <a:solidFill>
                  <a:schemeClr val="accent1"/>
                </a:solidFill>
                <a:hlinkClick r:id="rId4" action="ppaction://hlinksldjump"/>
              </a:rPr>
              <a:t>page 3</a:t>
            </a:r>
            <a:r>
              <a:rPr lang="en-US" sz="1600" b="1" dirty="0" smtClean="0"/>
              <a:t>. 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36" y="10845670"/>
            <a:ext cx="10775868" cy="508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36" y="4141234"/>
            <a:ext cx="10775868" cy="5084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 smtClean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 smtClean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 smtClean="0">
                <a:solidFill>
                  <a:schemeClr val="bg1"/>
                </a:solidFill>
                <a:cs typeface="Calibri"/>
              </a:rPr>
              <a:t>)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0358" y="683079"/>
            <a:ext cx="98154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2</a:t>
            </a:r>
            <a:r>
              <a:rPr lang="en-US" b="1" spc="-10" dirty="0" smtClean="0">
                <a:cs typeface="Calibri"/>
              </a:rPr>
              <a:t>: Review Validations Tab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8665" y="612283"/>
            <a:ext cx="682662" cy="578170"/>
            <a:chOff x="2619731" y="4425820"/>
            <a:chExt cx="682662" cy="5781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Chevron 35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703" y="284541"/>
            <a:ext cx="1304031" cy="1229600"/>
            <a:chOff x="1028181" y="4098078"/>
            <a:chExt cx="1304031" cy="1229600"/>
          </a:xfrm>
        </p:grpSpPr>
        <p:sp>
          <p:nvSpPr>
            <p:cNvPr id="39" name="Oval 38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41" name="Oval 40"/>
          <p:cNvSpPr/>
          <p:nvPr/>
        </p:nvSpPr>
        <p:spPr>
          <a:xfrm>
            <a:off x="81703" y="284544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2" y="447039"/>
            <a:ext cx="849733" cy="8794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7558" y="4970944"/>
            <a:ext cx="10353408" cy="178694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24082" y="4804374"/>
            <a:ext cx="577455" cy="1665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67558" y="11705329"/>
            <a:ext cx="10353408" cy="174442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22684" y="554784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28700"/>
                </a:solidFill>
              </a:rPr>
              <a:t>Section A</a:t>
            </a:r>
            <a:endParaRPr lang="en-US" dirty="0">
              <a:solidFill>
                <a:srgbClr val="E287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22684" y="12526975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28700"/>
                </a:solidFill>
              </a:rPr>
              <a:t>Section A</a:t>
            </a:r>
            <a:endParaRPr lang="en-US" dirty="0">
              <a:solidFill>
                <a:srgbClr val="E28700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2 of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072" y="503494"/>
            <a:ext cx="11816701" cy="1370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E28700"/>
                </a:solidFill>
              </a:rPr>
              <a:t>Section A: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/>
              <a:t>Federal </a:t>
            </a:r>
            <a:r>
              <a:rPr lang="en-US" b="1" dirty="0"/>
              <a:t>Reporting Validation Results </a:t>
            </a:r>
            <a:r>
              <a:rPr lang="en-US" b="1" dirty="0" smtClean="0"/>
              <a:t>Table</a:t>
            </a:r>
          </a:p>
          <a:p>
            <a:r>
              <a:rPr lang="en-US" b="1" u="sng" dirty="0"/>
              <a:t>Step </a:t>
            </a:r>
            <a:r>
              <a:rPr lang="en-US" b="1" u="sng" dirty="0" smtClean="0"/>
              <a:t>2:</a:t>
            </a:r>
            <a:r>
              <a:rPr lang="en-US" b="1" dirty="0" smtClean="0"/>
              <a:t> </a:t>
            </a:r>
            <a:r>
              <a:rPr lang="en-US" sz="1600" dirty="0" smtClean="0"/>
              <a:t>This </a:t>
            </a:r>
            <a:r>
              <a:rPr lang="en-US" sz="1600" dirty="0"/>
              <a:t>table contains results of validations checked against fields that are federally required/conditionally required to see if there is a value. If fields are left </a:t>
            </a:r>
            <a:r>
              <a:rPr lang="en-US" sz="1600" dirty="0" smtClean="0"/>
              <a:t>blank or information is entered incorrectly, they </a:t>
            </a:r>
            <a:r>
              <a:rPr lang="en-US" sz="1600" dirty="0"/>
              <a:t>will be listed as errors in this table. </a:t>
            </a:r>
            <a:r>
              <a:rPr lang="en-US" sz="1600" b="1" i="1" u="sng" dirty="0">
                <a:solidFill>
                  <a:schemeClr val="accent3"/>
                </a:solidFill>
              </a:rPr>
              <a:t>If the user double clicks on an individual row in this table, they will be brought to the specific sample submission</a:t>
            </a:r>
            <a:r>
              <a:rPr lang="en-US" sz="1600" dirty="0">
                <a:solidFill>
                  <a:schemeClr val="accent3"/>
                </a:solidFill>
              </a:rPr>
              <a:t>.</a:t>
            </a:r>
            <a:r>
              <a:rPr lang="en-US" sz="1600" dirty="0"/>
              <a:t> </a:t>
            </a:r>
            <a:endParaRPr lang="en-US" sz="1600" b="1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050" dirty="0" smtClean="0"/>
          </a:p>
          <a:p>
            <a:endParaRPr lang="en-US" sz="900" dirty="0" smtClean="0"/>
          </a:p>
          <a:p>
            <a:endParaRPr lang="en-US" sz="8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information </a:t>
            </a:r>
            <a:r>
              <a:rPr lang="en-US" sz="1600" dirty="0" smtClean="0"/>
              <a:t>below </a:t>
            </a:r>
            <a:r>
              <a:rPr lang="en-US" sz="1600" dirty="0"/>
              <a:t>provides a brief description of each column </a:t>
            </a:r>
            <a:r>
              <a:rPr lang="en-US" sz="1600" dirty="0" smtClean="0"/>
              <a:t>within </a:t>
            </a:r>
            <a:r>
              <a:rPr lang="en-US" sz="1600" b="1" dirty="0"/>
              <a:t>Federal Reporting Validation Results</a:t>
            </a:r>
            <a:r>
              <a:rPr lang="en-US" sz="1600" dirty="0"/>
              <a:t> table </a:t>
            </a:r>
            <a:r>
              <a:rPr lang="en-US" sz="1600" dirty="0" smtClean="0"/>
              <a:t>and </a:t>
            </a:r>
            <a:r>
              <a:rPr lang="en-US" sz="1600" dirty="0"/>
              <a:t>how users can navigate through the </a:t>
            </a:r>
            <a:r>
              <a:rPr lang="en-US" sz="1600" dirty="0" smtClean="0"/>
              <a:t>information.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Category:</a:t>
            </a:r>
            <a:r>
              <a:rPr lang="en-US" b="1" dirty="0"/>
              <a:t> </a:t>
            </a:r>
            <a:r>
              <a:rPr lang="en-US" sz="1600" dirty="0"/>
              <a:t>This column </a:t>
            </a:r>
            <a:r>
              <a:rPr lang="en-US" sz="1600" dirty="0" smtClean="0"/>
              <a:t>lists the type of sample group as it relates to the specific sample with an error. </a:t>
            </a:r>
            <a:r>
              <a:rPr lang="en-US" sz="1600" dirty="0"/>
              <a:t>The categories listed can include Microbial, </a:t>
            </a:r>
            <a:r>
              <a:rPr lang="en-US" sz="1600" dirty="0" err="1"/>
              <a:t>Chem</a:t>
            </a:r>
            <a:r>
              <a:rPr lang="en-US" sz="1600" dirty="0"/>
              <a:t>/Radionuclides </a:t>
            </a:r>
            <a:r>
              <a:rPr lang="en-US" sz="1600" dirty="0" smtClean="0"/>
              <a:t>or </a:t>
            </a:r>
            <a:r>
              <a:rPr lang="en-US" sz="1600" dirty="0"/>
              <a:t>Cryptosporidium.  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Sample Identifier:</a:t>
            </a:r>
            <a:r>
              <a:rPr lang="en-US" b="1" dirty="0"/>
              <a:t> </a:t>
            </a:r>
            <a:r>
              <a:rPr lang="en-US" sz="1600" dirty="0"/>
              <a:t>This column provides details on the </a:t>
            </a:r>
            <a:r>
              <a:rPr lang="en-US" sz="1600" dirty="0" smtClean="0"/>
              <a:t>sample </a:t>
            </a:r>
            <a:r>
              <a:rPr lang="en-US" sz="1600" dirty="0"/>
              <a:t>that contains the Federal reporting error(s). The information merely identifies the sample, it does </a:t>
            </a:r>
            <a:r>
              <a:rPr lang="en-US" sz="1600" dirty="0" smtClean="0"/>
              <a:t>not describe the error</a:t>
            </a:r>
            <a:r>
              <a:rPr lang="en-US" sz="1600" dirty="0"/>
              <a:t>. For instance, </a:t>
            </a:r>
            <a:r>
              <a:rPr lang="en-US" sz="1600" dirty="0" smtClean="0"/>
              <a:t>the screen shot above (highlighted text under column 2) identifies that an </a:t>
            </a:r>
            <a:r>
              <a:rPr lang="en-US" sz="1600" dirty="0"/>
              <a:t>error occurred with the sample job </a:t>
            </a:r>
            <a:r>
              <a:rPr lang="en-US" sz="1600" i="1" dirty="0" smtClean="0">
                <a:solidFill>
                  <a:srgbClr val="C00000"/>
                </a:solidFill>
              </a:rPr>
              <a:t>13437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and this sample job is from </a:t>
            </a:r>
            <a:r>
              <a:rPr lang="en-US" sz="1600" i="1" dirty="0" smtClean="0">
                <a:solidFill>
                  <a:srgbClr val="C00000"/>
                </a:solidFill>
              </a:rPr>
              <a:t>AK2240456</a:t>
            </a:r>
            <a:r>
              <a:rPr lang="en-US" sz="1600" dirty="0" smtClean="0"/>
              <a:t> </a:t>
            </a:r>
            <a:r>
              <a:rPr lang="en-US" sz="1600" dirty="0"/>
              <a:t>with a </a:t>
            </a:r>
            <a:r>
              <a:rPr lang="en-US" sz="1600" dirty="0" smtClean="0"/>
              <a:t>facility name of </a:t>
            </a:r>
            <a:r>
              <a:rPr lang="en-US" sz="1600" i="1" dirty="0" smtClean="0">
                <a:solidFill>
                  <a:srgbClr val="C00000"/>
                </a:solidFill>
              </a:rPr>
              <a:t>DS CITY OF HOMER WATER SYSTEM</a:t>
            </a:r>
            <a:r>
              <a:rPr lang="en-US" sz="1600" dirty="0" smtClean="0"/>
              <a:t>. </a:t>
            </a:r>
            <a:r>
              <a:rPr lang="en-US" sz="1600" dirty="0"/>
              <a:t>It is a </a:t>
            </a:r>
            <a:r>
              <a:rPr lang="en-US" sz="1600" i="1" dirty="0" smtClean="0">
                <a:solidFill>
                  <a:srgbClr val="C00000"/>
                </a:solidFill>
              </a:rPr>
              <a:t>Microbial</a:t>
            </a:r>
            <a:r>
              <a:rPr lang="en-US" sz="1600" dirty="0" smtClean="0"/>
              <a:t> </a:t>
            </a:r>
            <a:r>
              <a:rPr lang="en-US" sz="1600" dirty="0"/>
              <a:t>sample with a collocation date of </a:t>
            </a:r>
            <a:r>
              <a:rPr lang="en-US" sz="1600" i="1" dirty="0" smtClean="0">
                <a:solidFill>
                  <a:srgbClr val="C00000"/>
                </a:solidFill>
              </a:rPr>
              <a:t>08/20/2018</a:t>
            </a:r>
            <a:r>
              <a:rPr lang="en-US" sz="1600" dirty="0"/>
              <a:t>, </a:t>
            </a:r>
            <a:r>
              <a:rPr lang="en-US" sz="1600" dirty="0" smtClean="0"/>
              <a:t>assigned a </a:t>
            </a:r>
            <a:r>
              <a:rPr lang="en-US" sz="1600" dirty="0"/>
              <a:t>lab </a:t>
            </a:r>
            <a:r>
              <a:rPr lang="en-US" sz="1600" dirty="0" smtClean="0"/>
              <a:t>sample identification number </a:t>
            </a:r>
            <a:r>
              <a:rPr lang="en-US" sz="1600" dirty="0"/>
              <a:t>of </a:t>
            </a:r>
            <a:r>
              <a:rPr lang="en-US" sz="1600" i="1" dirty="0" smtClean="0">
                <a:solidFill>
                  <a:srgbClr val="C00000"/>
                </a:solidFill>
              </a:rPr>
              <a:t>500704481</a:t>
            </a:r>
            <a:r>
              <a:rPr lang="en-US" sz="1600" dirty="0" smtClean="0"/>
              <a:t>. </a:t>
            </a:r>
            <a:r>
              <a:rPr lang="en-US" sz="1600" dirty="0"/>
              <a:t>Specifically, the type of information displayed within this section includes the </a:t>
            </a:r>
            <a:r>
              <a:rPr lang="en-US" sz="1600" dirty="0" smtClean="0"/>
              <a:t>following:</a:t>
            </a:r>
            <a:endParaRPr lang="en-US" sz="16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9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Validation Category</a:t>
            </a:r>
            <a:r>
              <a:rPr lang="en-US" b="1" dirty="0"/>
              <a:t>: </a:t>
            </a:r>
            <a:r>
              <a:rPr lang="en-US" sz="1600" dirty="0"/>
              <a:t>This column </a:t>
            </a:r>
            <a:r>
              <a:rPr lang="en-US" sz="1600" dirty="0" smtClean="0"/>
              <a:t>identifies the </a:t>
            </a:r>
            <a:r>
              <a:rPr lang="en-US" sz="1600" dirty="0"/>
              <a:t>severity level for the type of error identified (e.g</a:t>
            </a:r>
            <a:r>
              <a:rPr lang="en-US" sz="1600" dirty="0" smtClean="0"/>
              <a:t>., </a:t>
            </a:r>
            <a:r>
              <a:rPr lang="en-US" sz="1600" dirty="0"/>
              <a:t>federally </a:t>
            </a:r>
            <a:r>
              <a:rPr lang="en-US" sz="1600" dirty="0" smtClean="0"/>
              <a:t>required/conditionally </a:t>
            </a:r>
            <a:r>
              <a:rPr lang="en-US" sz="1600" dirty="0"/>
              <a:t>required).  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Error Description</a:t>
            </a:r>
            <a:r>
              <a:rPr lang="en-US" b="1" dirty="0"/>
              <a:t>: </a:t>
            </a:r>
            <a:r>
              <a:rPr lang="en-US" sz="1600" dirty="0"/>
              <a:t>This column </a:t>
            </a:r>
            <a:r>
              <a:rPr lang="en-US" sz="1600" dirty="0" smtClean="0"/>
              <a:t>describes the specific error that has occurred with the sample submission. </a:t>
            </a:r>
          </a:p>
          <a:p>
            <a:endParaRPr lang="en-US" sz="800" dirty="0"/>
          </a:p>
          <a:p>
            <a:r>
              <a:rPr lang="en-US" sz="1600" dirty="0" smtClean="0"/>
              <a:t>The </a:t>
            </a:r>
            <a:r>
              <a:rPr lang="en-US" sz="1600" dirty="0"/>
              <a:t>table below highlights </a:t>
            </a:r>
            <a:r>
              <a:rPr lang="en-US" sz="1600" dirty="0" smtClean="0"/>
              <a:t>the various </a:t>
            </a:r>
            <a:r>
              <a:rPr lang="en-US" sz="1600" i="1" u="sng" dirty="0" smtClean="0"/>
              <a:t>CMDP error messages</a:t>
            </a:r>
            <a:r>
              <a:rPr lang="en-US" sz="1600" dirty="0" smtClean="0"/>
              <a:t> </a:t>
            </a:r>
            <a:r>
              <a:rPr lang="en-US" sz="1600" dirty="0"/>
              <a:t>as displayed </a:t>
            </a:r>
            <a:r>
              <a:rPr lang="en-US" sz="1600" dirty="0" smtClean="0"/>
              <a:t>within </a:t>
            </a:r>
            <a:r>
              <a:rPr lang="en-US" sz="1600" b="1" dirty="0" smtClean="0"/>
              <a:t>Error Description </a:t>
            </a:r>
            <a:r>
              <a:rPr lang="en-US" sz="1600" dirty="0" smtClean="0"/>
              <a:t>column along </a:t>
            </a:r>
            <a:r>
              <a:rPr lang="en-US" sz="1600" dirty="0"/>
              <a:t>with </a:t>
            </a:r>
            <a:r>
              <a:rPr lang="en-US" sz="1600" dirty="0" smtClean="0"/>
              <a:t>an </a:t>
            </a:r>
            <a:r>
              <a:rPr lang="en-US" sz="1600" i="1" u="sng" dirty="0" smtClean="0"/>
              <a:t>explanation of </a:t>
            </a:r>
            <a:r>
              <a:rPr lang="en-US" sz="1600" i="1" u="sng" dirty="0"/>
              <a:t>the error</a:t>
            </a:r>
            <a:r>
              <a:rPr lang="en-US" sz="1600" dirty="0"/>
              <a:t>. This table also </a:t>
            </a:r>
            <a:r>
              <a:rPr lang="en-US" sz="1600" dirty="0" smtClean="0"/>
              <a:t>highlights </a:t>
            </a:r>
            <a:r>
              <a:rPr lang="en-US" sz="1600" dirty="0"/>
              <a:t>the specific fields within the Excel template that could generate the error</a:t>
            </a:r>
            <a:r>
              <a:rPr lang="en-US" sz="1600" dirty="0" smtClean="0"/>
              <a:t>.</a:t>
            </a:r>
          </a:p>
          <a:p>
            <a:r>
              <a:rPr lang="en-US" sz="1600" b="1" i="1" dirty="0" smtClean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This is not an all-inclusive list of every error that can occur and only identifies the most common errors. If you run into an error </a:t>
            </a:r>
            <a:r>
              <a:rPr lang="en-US" sz="1600" dirty="0" smtClean="0">
                <a:solidFill>
                  <a:srgbClr val="C00000"/>
                </a:solidFill>
              </a:rPr>
              <a:t>message that </a:t>
            </a:r>
            <a:r>
              <a:rPr lang="en-US" sz="1600" dirty="0">
                <a:solidFill>
                  <a:srgbClr val="C00000"/>
                </a:solidFill>
              </a:rPr>
              <a:t>is not listed in the table below, please contact the CMDP Transition Team </a:t>
            </a:r>
            <a:r>
              <a:rPr lang="en-US" sz="1600" dirty="0" smtClean="0">
                <a:solidFill>
                  <a:srgbClr val="C00000"/>
                </a:solidFill>
              </a:rPr>
              <a:t>and </a:t>
            </a:r>
            <a:r>
              <a:rPr lang="en-US" sz="1600" dirty="0">
                <a:solidFill>
                  <a:srgbClr val="C00000"/>
                </a:solidFill>
              </a:rPr>
              <a:t>we will add it to the list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2200" dirty="0" smtClean="0">
              <a:solidFill>
                <a:srgbClr val="C00000"/>
              </a:solidFill>
            </a:endParaRPr>
          </a:p>
          <a:p>
            <a:endParaRPr lang="en-US" sz="800" b="1" dirty="0"/>
          </a:p>
          <a:p>
            <a:r>
              <a:rPr lang="en-US" b="1" u="sng" dirty="0"/>
              <a:t>Step 3:</a:t>
            </a:r>
            <a:r>
              <a:rPr lang="en-US" b="1" dirty="0"/>
              <a:t> </a:t>
            </a:r>
            <a:r>
              <a:rPr lang="en-US" sz="1600" dirty="0"/>
              <a:t>Once the user has reviewed the all validation errors listed within this section, make note of all </a:t>
            </a:r>
            <a:r>
              <a:rPr lang="en-US" sz="1600" dirty="0" smtClean="0"/>
              <a:t>errors, and </a:t>
            </a:r>
            <a:r>
              <a:rPr lang="en-US" sz="1600" dirty="0"/>
              <a:t>then </a:t>
            </a:r>
            <a:r>
              <a:rPr lang="en-US" sz="1600" b="1" i="1" u="sng" dirty="0" smtClean="0"/>
              <a:t>double click on the individual row within the Validations tab and edit the web entry form</a:t>
            </a:r>
            <a:r>
              <a:rPr lang="en-US" sz="1600" dirty="0" smtClean="0"/>
              <a:t>. After the appropriate edits are made, be sure to review the </a:t>
            </a:r>
            <a:r>
              <a:rPr lang="en-US" sz="1600" b="1" dirty="0" smtClean="0"/>
              <a:t>Validations</a:t>
            </a:r>
            <a:r>
              <a:rPr lang="en-US" sz="1600" dirty="0" smtClean="0"/>
              <a:t> tab again to confirm that </a:t>
            </a:r>
            <a:r>
              <a:rPr lang="en-US" sz="1600" dirty="0"/>
              <a:t>no additional </a:t>
            </a:r>
            <a:r>
              <a:rPr lang="en-US" sz="1600" dirty="0" smtClean="0"/>
              <a:t>errors have occurred.  </a:t>
            </a:r>
          </a:p>
          <a:p>
            <a:pPr algn="ctr"/>
            <a:endParaRPr lang="en-US" sz="1600" b="1" u="sng" dirty="0" smtClean="0"/>
          </a:p>
          <a:p>
            <a:pPr algn="ctr"/>
            <a:r>
              <a:rPr lang="en-US" b="1" u="sng" dirty="0" smtClean="0"/>
              <a:t>If </a:t>
            </a:r>
            <a:r>
              <a:rPr lang="en-US" b="1" u="sng" dirty="0"/>
              <a:t>no additional errors appear on the Validations tab</a:t>
            </a:r>
            <a:r>
              <a:rPr lang="en-US" b="1" dirty="0"/>
              <a:t>, </a:t>
            </a:r>
            <a:r>
              <a:rPr lang="en-US" b="1" dirty="0" smtClean="0"/>
              <a:t>proceed </a:t>
            </a:r>
            <a:r>
              <a:rPr lang="en-US" b="1" dirty="0"/>
              <a:t>to </a:t>
            </a:r>
            <a:r>
              <a:rPr lang="en-US" b="1" dirty="0">
                <a:hlinkClick r:id="rId3" action="ppaction://hlinksldjump"/>
              </a:rPr>
              <a:t>Part </a:t>
            </a:r>
            <a:r>
              <a:rPr lang="en-US" b="1" dirty="0" smtClean="0">
                <a:hlinkClick r:id="rId3" action="ppaction://hlinksldjump"/>
              </a:rPr>
              <a:t>3</a:t>
            </a:r>
            <a:r>
              <a:rPr lang="en-US" b="1" dirty="0" smtClean="0"/>
              <a:t>. </a:t>
            </a:r>
            <a:endParaRPr lang="en-US" sz="1600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512" r="2596" b="53014"/>
          <a:stretch/>
        </p:blipFill>
        <p:spPr>
          <a:xfrm>
            <a:off x="187038" y="1660143"/>
            <a:ext cx="11875507" cy="1637881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 smtClean="0">
                <a:solidFill>
                  <a:schemeClr val="bg1"/>
                </a:solidFill>
                <a:cs typeface="Calibri"/>
              </a:rPr>
              <a:t>)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4248"/>
              </p:ext>
            </p:extLst>
          </p:nvPr>
        </p:nvGraphicFramePr>
        <p:xfrm>
          <a:off x="187040" y="9126135"/>
          <a:ext cx="11829842" cy="34442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32886"/>
                <a:gridCol w="3857529"/>
                <a:gridCol w="5139427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CMDP Error Message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Explanation </a:t>
                      </a:r>
                      <a:r>
                        <a:rPr lang="en-US" sz="1600" dirty="0">
                          <a:effectLst/>
                        </a:rPr>
                        <a:t>of Error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Fields for Labs to Review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</a:t>
                      </a:r>
                      <a:r>
                        <a:rPr lang="en-US" sz="1300" baseline="0" dirty="0" err="1" smtClean="0"/>
                        <a:t>sampleRecievedDt</a:t>
                      </a:r>
                      <a:r>
                        <a:rPr lang="en-US" sz="1300" baseline="0" dirty="0" smtClean="0"/>
                        <a:t>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Sample Received</a:t>
                      </a:r>
                      <a:r>
                        <a:rPr lang="en-US" sz="1300" b="1" baseline="0" dirty="0" smtClean="0">
                          <a:effectLst/>
                        </a:rPr>
                        <a:t> Date</a:t>
                      </a:r>
                      <a:r>
                        <a:rPr lang="en-US" sz="1300" baseline="0" dirty="0" smtClean="0">
                          <a:effectLst/>
                        </a:rPr>
                        <a:t> field.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Sample Received</a:t>
                      </a:r>
                      <a:r>
                        <a:rPr lang="en-US" sz="1300" b="1" baseline="0" dirty="0" smtClean="0">
                          <a:effectLst/>
                        </a:rPr>
                        <a:t> Date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</a:t>
                      </a:r>
                      <a:r>
                        <a:rPr lang="en-US" sz="1300" baseline="0" dirty="0" err="1" smtClean="0"/>
                        <a:t>sampleVolume</a:t>
                      </a:r>
                      <a:r>
                        <a:rPr lang="en-US" sz="1300" baseline="0" dirty="0" smtClean="0"/>
                        <a:t>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Sample Volume (ML)</a:t>
                      </a:r>
                      <a:r>
                        <a:rPr lang="en-US" sz="1300" b="1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NOTE: Only required for Microbial Samples.</a:t>
                      </a:r>
                      <a:endParaRPr lang="en-US" sz="13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i="0" dirty="0" smtClean="0">
                          <a:effectLst/>
                        </a:rPr>
                        <a:t>Sample Volume (ML)</a:t>
                      </a:r>
                      <a:r>
                        <a:rPr lang="en-US" sz="1300" b="1" i="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[Collection Time]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Collection Time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Collection Time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[Missing Sample Result for E.coli Given Reported TC+ Sample Result]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/>
                        <a:t>E.coli </a:t>
                      </a:r>
                      <a:r>
                        <a:rPr lang="en-US" sz="1300" dirty="0" smtClean="0"/>
                        <a:t>sample result was not submitted with TC+ sample result.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Add </a:t>
                      </a:r>
                      <a:r>
                        <a:rPr lang="en-US" sz="1300" i="1" dirty="0" smtClean="0">
                          <a:effectLst/>
                        </a:rPr>
                        <a:t>E.coli</a:t>
                      </a:r>
                      <a:r>
                        <a:rPr lang="en-US" sz="1300" dirty="0" smtClean="0">
                          <a:effectLst/>
                        </a:rPr>
                        <a:t> sample result to sample submission.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[Volume Assayed]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Volume</a:t>
                      </a:r>
                      <a:r>
                        <a:rPr lang="en-US" sz="1300" b="1" baseline="0" dirty="0" smtClean="0">
                          <a:effectLst/>
                        </a:rPr>
                        <a:t> Assayed (ML)</a:t>
                      </a:r>
                      <a:r>
                        <a:rPr lang="en-US" sz="1300" baseline="0" dirty="0" smtClean="0">
                          <a:effectLst/>
                        </a:rPr>
                        <a:t> 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Volume</a:t>
                      </a:r>
                      <a:r>
                        <a:rPr lang="en-US" sz="1300" b="1" baseline="0" dirty="0" smtClean="0">
                          <a:effectLst/>
                        </a:rPr>
                        <a:t> Assayed (ML)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[Method]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Method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Method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[Analysis Start Date]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Analysis Start</a:t>
                      </a:r>
                      <a:r>
                        <a:rPr lang="en-US" sz="1300" b="1" baseline="0" dirty="0" smtClean="0">
                          <a:effectLst/>
                        </a:rPr>
                        <a:t> Date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Analysis Start</a:t>
                      </a:r>
                      <a:r>
                        <a:rPr lang="en-US" sz="1300" b="1" baseline="0" dirty="0" smtClean="0">
                          <a:effectLst/>
                        </a:rPr>
                        <a:t> Date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Missing Data</a:t>
                      </a:r>
                      <a:r>
                        <a:rPr lang="en-US" sz="1300" baseline="0" dirty="0" smtClean="0"/>
                        <a:t> for Fields [analysis </a:t>
                      </a:r>
                      <a:r>
                        <a:rPr lang="en-US" sz="1300" baseline="0" dirty="0" err="1" smtClean="0"/>
                        <a:t>StartTime</a:t>
                      </a:r>
                      <a:r>
                        <a:rPr lang="en-US" sz="1300" baseline="0" dirty="0" smtClean="0"/>
                        <a:t>]</a:t>
                      </a:r>
                      <a:endParaRPr lang="en-US" sz="1300" dirty="0" smtClean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No data entered in </a:t>
                      </a:r>
                      <a:r>
                        <a:rPr lang="en-US" sz="1300" b="1" dirty="0" smtClean="0">
                          <a:effectLst/>
                        </a:rPr>
                        <a:t>Analysis Start</a:t>
                      </a:r>
                      <a:r>
                        <a:rPr lang="en-US" sz="1300" b="1" baseline="0" dirty="0" smtClean="0">
                          <a:effectLst/>
                        </a:rPr>
                        <a:t> Time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 data into </a:t>
                      </a:r>
                      <a:r>
                        <a:rPr lang="en-US" sz="1300" b="1" dirty="0" smtClean="0">
                          <a:effectLst/>
                        </a:rPr>
                        <a:t>Analysis Start</a:t>
                      </a:r>
                      <a:r>
                        <a:rPr lang="en-US" sz="1300" b="1" baseline="0" dirty="0" smtClean="0">
                          <a:effectLst/>
                        </a:rPr>
                        <a:t> Time </a:t>
                      </a:r>
                      <a:r>
                        <a:rPr lang="en-US" sz="1300" baseline="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89393" y="4069789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040" y="4714962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7039" y="7095326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7038" y="7749430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300" y="2162507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03714" y="2162507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3664" y="2162507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63614" y="2162507"/>
            <a:ext cx="279649" cy="28710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7408" y="5965907"/>
            <a:ext cx="5389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E28700"/>
                </a:solidFill>
              </a:rPr>
              <a:t>sampleCategory</a:t>
            </a:r>
            <a:r>
              <a:rPr lang="en-US" sz="1600" dirty="0"/>
              <a:t>: Type of sample classification (i.e., Microbial, </a:t>
            </a:r>
            <a:r>
              <a:rPr lang="en-US" sz="1600" dirty="0" err="1"/>
              <a:t>Chem</a:t>
            </a:r>
            <a:r>
              <a:rPr lang="en-US" sz="1600" dirty="0"/>
              <a:t>/Radionuclides, Cryptosporidium)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E28700"/>
                </a:solidFill>
              </a:rPr>
              <a:t>collectionDate</a:t>
            </a:r>
            <a:r>
              <a:rPr lang="en-US" sz="1600" dirty="0"/>
              <a:t>: Date sample collected (MM/DD/YY)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E28700"/>
                </a:solidFill>
              </a:rPr>
              <a:t>labSampleCd</a:t>
            </a:r>
            <a:r>
              <a:rPr lang="en-US" sz="1600" dirty="0"/>
              <a:t>: Lab sample identification number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7962" y="5966398"/>
            <a:ext cx="7740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E28700"/>
                </a:solidFill>
              </a:rPr>
              <a:t>jobId</a:t>
            </a:r>
            <a:r>
              <a:rPr lang="en-US" sz="1600" dirty="0"/>
              <a:t>: Job </a:t>
            </a:r>
            <a:r>
              <a:rPr lang="en-US" sz="1600" dirty="0" smtClean="0"/>
              <a:t>sample identification </a:t>
            </a:r>
            <a:r>
              <a:rPr lang="en-US" sz="1600" dirty="0"/>
              <a:t>code assigned by </a:t>
            </a:r>
            <a:r>
              <a:rPr lang="en-US" sz="1600" dirty="0" smtClean="0"/>
              <a:t>CMDP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E28700"/>
                </a:solidFill>
              </a:rPr>
              <a:t>wsId</a:t>
            </a:r>
            <a:r>
              <a:rPr lang="en-US" sz="1600" dirty="0"/>
              <a:t>: Public Water System </a:t>
            </a:r>
            <a:r>
              <a:rPr lang="en-US" sz="1600" dirty="0" smtClean="0"/>
              <a:t>identification </a:t>
            </a:r>
            <a:r>
              <a:rPr lang="en-US" sz="1600" dirty="0"/>
              <a:t>n</a:t>
            </a:r>
            <a:r>
              <a:rPr lang="en-US" sz="1600" dirty="0" smtClean="0"/>
              <a:t>umber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E28700"/>
                </a:solidFill>
              </a:rPr>
              <a:t>facilityName</a:t>
            </a:r>
            <a:r>
              <a:rPr lang="en-US" sz="1600" dirty="0"/>
              <a:t>: Water system facility </a:t>
            </a:r>
            <a:r>
              <a:rPr lang="en-US" sz="1600" dirty="0" smtClean="0"/>
              <a:t>name entered </a:t>
            </a:r>
            <a:r>
              <a:rPr lang="en-US" sz="1600" dirty="0"/>
              <a:t>in </a:t>
            </a:r>
            <a:r>
              <a:rPr lang="en-US" sz="1600" dirty="0" smtClean="0"/>
              <a:t>CMDP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177608" y="5652785"/>
            <a:ext cx="279649" cy="142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5730" y="6000171"/>
            <a:ext cx="279649" cy="1076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3 of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5078" t="15084" r="14922" b="27055"/>
          <a:stretch/>
        </p:blipFill>
        <p:spPr>
          <a:xfrm>
            <a:off x="5810479" y="11409181"/>
            <a:ext cx="6201779" cy="2343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4225"/>
          <a:stretch/>
        </p:blipFill>
        <p:spPr>
          <a:xfrm>
            <a:off x="3786914" y="9643495"/>
            <a:ext cx="8225344" cy="1721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54375"/>
          <a:stretch/>
        </p:blipFill>
        <p:spPr>
          <a:xfrm>
            <a:off x="3786914" y="7116398"/>
            <a:ext cx="8227744" cy="1716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52259" b="56796"/>
          <a:stretch/>
        </p:blipFill>
        <p:spPr>
          <a:xfrm>
            <a:off x="8427841" y="4682976"/>
            <a:ext cx="3586818" cy="2356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54486"/>
          <a:stretch/>
        </p:blipFill>
        <p:spPr>
          <a:xfrm>
            <a:off x="3786914" y="1586074"/>
            <a:ext cx="8227745" cy="1712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52399" y="1594471"/>
            <a:ext cx="36348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/>
              <a:t>Step </a:t>
            </a:r>
            <a:r>
              <a:rPr lang="en-US" b="1" u="sng" dirty="0" smtClean="0"/>
              <a:t>1:</a:t>
            </a:r>
            <a:r>
              <a:rPr lang="en-US" b="1" dirty="0" smtClean="0"/>
              <a:t> </a:t>
            </a:r>
            <a:r>
              <a:rPr lang="en-US" sz="1600" dirty="0" smtClean="0"/>
              <a:t>Once the user has confirmed that </a:t>
            </a:r>
            <a:r>
              <a:rPr lang="en-US" sz="1600" b="1" dirty="0" smtClean="0"/>
              <a:t>no errors exist from the Validations tab</a:t>
            </a:r>
            <a:r>
              <a:rPr lang="en-US" sz="1600" dirty="0" smtClean="0"/>
              <a:t>, the Sample Job can be submitted to the State. To </a:t>
            </a:r>
            <a:r>
              <a:rPr lang="en-US" sz="1600" dirty="0"/>
              <a:t>submit a sample, go to the </a:t>
            </a:r>
            <a:r>
              <a:rPr lang="en-US" sz="1600" b="1" dirty="0"/>
              <a:t>J</a:t>
            </a:r>
            <a:r>
              <a:rPr lang="en-US" sz="1600" b="1" dirty="0" smtClean="0"/>
              <a:t>ob</a:t>
            </a:r>
            <a:r>
              <a:rPr lang="en-US" sz="1600" dirty="0" smtClean="0"/>
              <a:t> </a:t>
            </a:r>
            <a:r>
              <a:rPr lang="en-US" sz="1600" b="1" dirty="0"/>
              <a:t>Maintenance View </a:t>
            </a:r>
            <a:r>
              <a:rPr lang="en-US" sz="1600" dirty="0"/>
              <a:t>tab, enter the </a:t>
            </a:r>
            <a:r>
              <a:rPr lang="en-US" sz="1600" b="1" dirty="0"/>
              <a:t>J</a:t>
            </a:r>
            <a:r>
              <a:rPr lang="en-US" sz="1600" b="1" dirty="0" smtClean="0"/>
              <a:t>ob </a:t>
            </a:r>
            <a:r>
              <a:rPr lang="en-US" sz="1600" b="1" dirty="0"/>
              <a:t>ID</a:t>
            </a:r>
            <a:r>
              <a:rPr lang="en-US" sz="1600" dirty="0"/>
              <a:t> into the search bar and click on the </a:t>
            </a:r>
            <a:r>
              <a:rPr lang="en-US" sz="1600" b="1" dirty="0"/>
              <a:t>check box</a:t>
            </a:r>
            <a:r>
              <a:rPr lang="en-US" sz="1600" dirty="0"/>
              <a:t> to select the appropriate job. </a:t>
            </a:r>
            <a:endParaRPr lang="en-US" sz="1600" dirty="0" smtClean="0"/>
          </a:p>
          <a:p>
            <a:pPr lvl="0"/>
            <a:endParaRPr lang="en-US" sz="800" dirty="0"/>
          </a:p>
          <a:p>
            <a:pPr lvl="0"/>
            <a:r>
              <a:rPr lang="en-US" b="1" u="sng" dirty="0"/>
              <a:t>Step 2:</a:t>
            </a:r>
            <a:r>
              <a:rPr lang="en-US" b="1" dirty="0"/>
              <a:t> </a:t>
            </a:r>
            <a:r>
              <a:rPr lang="en-US" sz="1600" dirty="0"/>
              <a:t>Click the </a:t>
            </a:r>
            <a:r>
              <a:rPr lang="en-US" sz="1600" b="1" dirty="0">
                <a:solidFill>
                  <a:srgbClr val="C00000"/>
                </a:solidFill>
              </a:rPr>
              <a:t>Send to Reviewer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button on the </a:t>
            </a:r>
            <a:r>
              <a:rPr lang="en-US" sz="1600" dirty="0" smtClean="0"/>
              <a:t>Drinking </a:t>
            </a:r>
            <a:r>
              <a:rPr lang="en-US" sz="1600" dirty="0"/>
              <a:t>W</a:t>
            </a:r>
            <a:r>
              <a:rPr lang="en-US" sz="1600" dirty="0" smtClean="0"/>
              <a:t>ater </a:t>
            </a:r>
            <a:r>
              <a:rPr lang="en-US" sz="1600" dirty="0"/>
              <a:t>S</a:t>
            </a:r>
            <a:r>
              <a:rPr lang="en-US" sz="1600" dirty="0" smtClean="0"/>
              <a:t>ample Jobs </a:t>
            </a:r>
            <a:r>
              <a:rPr lang="en-US" sz="1600" dirty="0"/>
              <a:t>menu.</a:t>
            </a:r>
          </a:p>
          <a:p>
            <a:pPr lvl="0"/>
            <a:endParaRPr lang="en-US" sz="800" dirty="0"/>
          </a:p>
          <a:p>
            <a:pPr lvl="0"/>
            <a:r>
              <a:rPr lang="en-US" sz="1600" dirty="0"/>
              <a:t>A pop-up will ask you to select </a:t>
            </a:r>
            <a:r>
              <a:rPr lang="en-US" sz="1600" dirty="0" smtClean="0"/>
              <a:t>the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93652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00358" y="683079"/>
            <a:ext cx="98154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3</a:t>
            </a:r>
            <a:r>
              <a:rPr lang="en-US" b="1" spc="-10" dirty="0" smtClean="0">
                <a:cs typeface="Calibri"/>
              </a:rPr>
              <a:t>: Submit Sample Job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48665" y="612283"/>
            <a:ext cx="682662" cy="578170"/>
            <a:chOff x="2619731" y="4425820"/>
            <a:chExt cx="682662" cy="5781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Chevron 35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703" y="284541"/>
            <a:ext cx="1304031" cy="1229600"/>
            <a:chOff x="1028181" y="4098078"/>
            <a:chExt cx="1304031" cy="1229600"/>
          </a:xfrm>
        </p:grpSpPr>
        <p:sp>
          <p:nvSpPr>
            <p:cNvPr id="39" name="Oval 38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41" name="Oval 40"/>
          <p:cNvSpPr/>
          <p:nvPr/>
        </p:nvSpPr>
        <p:spPr>
          <a:xfrm>
            <a:off x="81703" y="284544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2" y="523163"/>
            <a:ext cx="854225" cy="85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14368" t="14507" r="7194" b="14291"/>
          <a:stretch/>
        </p:blipFill>
        <p:spPr>
          <a:xfrm>
            <a:off x="3788026" y="3369316"/>
            <a:ext cx="3915380" cy="1226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/>
          <a:srcRect l="8374" t="13942" r="9230" b="17552"/>
          <a:stretch/>
        </p:blipFill>
        <p:spPr>
          <a:xfrm>
            <a:off x="8099281" y="3369316"/>
            <a:ext cx="3915380" cy="1236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51842" y="4584680"/>
            <a:ext cx="82914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appropriate individual. After the user has selected the reviewer, click the </a:t>
            </a:r>
            <a:r>
              <a:rPr lang="en-US" sz="1600" b="1" dirty="0" smtClean="0">
                <a:solidFill>
                  <a:srgbClr val="C00000"/>
                </a:solidFill>
              </a:rPr>
              <a:t>Submit</a:t>
            </a:r>
            <a:r>
              <a:rPr lang="en-US" sz="1600" b="1" dirty="0" smtClean="0"/>
              <a:t> </a:t>
            </a:r>
            <a:r>
              <a:rPr lang="en-US" sz="1600" dirty="0"/>
              <a:t>button. </a:t>
            </a:r>
          </a:p>
          <a:p>
            <a:pPr lvl="0"/>
            <a:endParaRPr lang="en-US" sz="800" dirty="0"/>
          </a:p>
          <a:p>
            <a:pPr lvl="0"/>
            <a:r>
              <a:rPr lang="en-US" sz="1600" dirty="0" smtClean="0"/>
              <a:t>Then, </a:t>
            </a:r>
            <a:r>
              <a:rPr lang="en-US" sz="1600" dirty="0"/>
              <a:t>a confirmation window will pop-up stating </a:t>
            </a:r>
            <a:r>
              <a:rPr lang="en-US" sz="1600" dirty="0" smtClean="0"/>
              <a:t>the </a:t>
            </a:r>
            <a:r>
              <a:rPr lang="en-US" sz="1600" dirty="0"/>
              <a:t>job was successfully submitted for review. Click </a:t>
            </a:r>
            <a:r>
              <a:rPr lang="en-US" sz="1600" b="1" dirty="0">
                <a:solidFill>
                  <a:srgbClr val="C00000"/>
                </a:solidFill>
              </a:rPr>
              <a:t>OK</a:t>
            </a:r>
            <a:r>
              <a:rPr lang="en-US" sz="1600" dirty="0"/>
              <a:t>.  </a:t>
            </a:r>
          </a:p>
          <a:p>
            <a:pPr lvl="0"/>
            <a:endParaRPr lang="en-US" sz="800" dirty="0"/>
          </a:p>
          <a:p>
            <a:r>
              <a:rPr lang="en-US" sz="1600" dirty="0" smtClean="0"/>
              <a:t>An </a:t>
            </a:r>
            <a:r>
              <a:rPr lang="en-US" sz="1600" dirty="0"/>
              <a:t>email will </a:t>
            </a:r>
            <a:r>
              <a:rPr lang="en-US" sz="1600" dirty="0" smtClean="0"/>
              <a:t>be sent </a:t>
            </a:r>
            <a:r>
              <a:rPr lang="en-US" sz="1600" dirty="0"/>
              <a:t>to the </a:t>
            </a:r>
            <a:r>
              <a:rPr lang="en-US" sz="1600" dirty="0" smtClean="0"/>
              <a:t>assigned reviewer’s </a:t>
            </a:r>
            <a:r>
              <a:rPr lang="en-US" sz="1600" dirty="0"/>
              <a:t>email indicating that a job is </a:t>
            </a:r>
            <a:r>
              <a:rPr lang="en-US" sz="1600" dirty="0" smtClean="0"/>
              <a:t>ready </a:t>
            </a:r>
            <a:r>
              <a:rPr lang="en-US" sz="1600" dirty="0"/>
              <a:t>for </a:t>
            </a:r>
            <a:r>
              <a:rPr lang="en-US" sz="1600" dirty="0" smtClean="0"/>
              <a:t>review (example screen shot to the right). </a:t>
            </a:r>
            <a:r>
              <a:rPr lang="en-US" sz="1600" dirty="0"/>
              <a:t>The email is simply an instant notification. The user </a:t>
            </a:r>
            <a:r>
              <a:rPr lang="en-US" sz="1600" dirty="0" smtClean="0"/>
              <a:t>does </a:t>
            </a:r>
            <a:r>
              <a:rPr lang="en-US" sz="1600" dirty="0"/>
              <a:t>not have do anything with </a:t>
            </a:r>
            <a:r>
              <a:rPr lang="en-US" sz="1600" dirty="0" smtClean="0"/>
              <a:t>the </a:t>
            </a:r>
            <a:r>
              <a:rPr lang="en-US" sz="1600" dirty="0"/>
              <a:t>email or even exit out of CMDP. </a:t>
            </a:r>
            <a:r>
              <a:rPr lang="en-US" sz="1600" dirty="0" smtClean="0"/>
              <a:t>This convince feature was integrated into CMDP in case there are multiple individuals in different roles within a single organization. 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51843" y="7329086"/>
            <a:ext cx="3635438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/>
              <a:t>Step </a:t>
            </a:r>
            <a:r>
              <a:rPr lang="en-US" b="1" u="sng" dirty="0"/>
              <a:t>3:</a:t>
            </a:r>
            <a:r>
              <a:rPr lang="en-US" b="1" dirty="0"/>
              <a:t> </a:t>
            </a:r>
            <a:r>
              <a:rPr lang="en-US" sz="1600" dirty="0"/>
              <a:t>Then, the </a:t>
            </a:r>
            <a:r>
              <a:rPr lang="en-US" sz="1600" dirty="0" smtClean="0"/>
              <a:t>Sample Job </a:t>
            </a:r>
            <a:r>
              <a:rPr lang="en-US" sz="1600" dirty="0"/>
              <a:t>should be sent to the certifier by clicking the </a:t>
            </a:r>
            <a:r>
              <a:rPr lang="en-US" sz="1600" b="1" dirty="0">
                <a:solidFill>
                  <a:srgbClr val="C00000"/>
                </a:solidFill>
              </a:rPr>
              <a:t>Send to Certifier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button</a:t>
            </a:r>
            <a:r>
              <a:rPr lang="en-US" sz="1600" dirty="0" smtClean="0"/>
              <a:t>.</a:t>
            </a:r>
          </a:p>
          <a:p>
            <a:pPr lvl="0"/>
            <a:endParaRPr lang="en-US" sz="800" dirty="0" smtClean="0"/>
          </a:p>
          <a:p>
            <a:pPr lvl="0"/>
            <a:r>
              <a:rPr lang="en-US" sz="1600" dirty="0" smtClean="0"/>
              <a:t>Again</a:t>
            </a:r>
            <a:r>
              <a:rPr lang="en-US" sz="1600" dirty="0"/>
              <a:t>, a pop-up will ask </a:t>
            </a:r>
            <a:r>
              <a:rPr lang="en-US" sz="1600" dirty="0" smtClean="0"/>
              <a:t>the user to select the appropriate certifier.</a:t>
            </a:r>
          </a:p>
          <a:p>
            <a:pPr lvl="0"/>
            <a:endParaRPr lang="en-US" sz="800" dirty="0" smtClean="0"/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 </a:t>
            </a:r>
          </a:p>
          <a:p>
            <a:pPr lvl="0"/>
            <a:endParaRPr lang="en-US" sz="1200" dirty="0" smtClean="0"/>
          </a:p>
          <a:p>
            <a:pPr lvl="0"/>
            <a:endParaRPr lang="en-US" sz="800" b="1" u="sng" dirty="0" smtClean="0"/>
          </a:p>
          <a:p>
            <a:pPr lvl="0"/>
            <a:r>
              <a:rPr lang="en-US" b="1" u="sng" dirty="0" smtClean="0"/>
              <a:t>Step </a:t>
            </a:r>
            <a:r>
              <a:rPr lang="en-US" b="1" u="sng" dirty="0"/>
              <a:t>4:</a:t>
            </a:r>
            <a:r>
              <a:rPr lang="en-US" b="1" dirty="0"/>
              <a:t> </a:t>
            </a:r>
            <a:r>
              <a:rPr lang="en-US" sz="1600" dirty="0"/>
              <a:t>When the c</a:t>
            </a:r>
            <a:r>
              <a:rPr lang="en-US" sz="1600" dirty="0" smtClean="0"/>
              <a:t>ertifier </a:t>
            </a:r>
            <a:r>
              <a:rPr lang="en-US" sz="1600" dirty="0"/>
              <a:t>or </a:t>
            </a:r>
            <a:r>
              <a:rPr lang="en-US" sz="1600" dirty="0" smtClean="0"/>
              <a:t>Lab System Administrator </a:t>
            </a:r>
            <a:r>
              <a:rPr lang="en-US" sz="1600" dirty="0"/>
              <a:t>is prepared to submit the </a:t>
            </a:r>
            <a:r>
              <a:rPr lang="en-US" sz="1600" dirty="0" smtClean="0"/>
              <a:t>Sample </a:t>
            </a:r>
            <a:r>
              <a:rPr lang="en-US" sz="1600" dirty="0"/>
              <a:t>J</a:t>
            </a:r>
            <a:r>
              <a:rPr lang="en-US" sz="1600" dirty="0" smtClean="0"/>
              <a:t>ob</a:t>
            </a:r>
            <a:r>
              <a:rPr lang="en-US" sz="1600" dirty="0"/>
              <a:t>, click the </a:t>
            </a:r>
            <a:r>
              <a:rPr lang="en-US" sz="1600" b="1" dirty="0">
                <a:solidFill>
                  <a:srgbClr val="C00000"/>
                </a:solidFill>
              </a:rPr>
              <a:t>Certify and Submit to State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button</a:t>
            </a:r>
            <a:r>
              <a:rPr lang="en-US" sz="1600" dirty="0" smtClean="0"/>
              <a:t>.</a:t>
            </a:r>
          </a:p>
          <a:p>
            <a:pPr lvl="0"/>
            <a:endParaRPr lang="en-US" sz="12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  <a:p>
            <a:pPr lvl="0"/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endParaRPr lang="en-US" sz="1200" dirty="0"/>
          </a:p>
          <a:p>
            <a:pPr lvl="0"/>
            <a:endParaRPr lang="en-US" sz="1200" dirty="0" smtClean="0"/>
          </a:p>
          <a:p>
            <a:pPr lvl="0"/>
            <a:r>
              <a:rPr lang="en-US" sz="1600" dirty="0" smtClean="0"/>
              <a:t>A </a:t>
            </a:r>
            <a:r>
              <a:rPr lang="en-US" sz="1600" dirty="0"/>
              <a:t>final confirmation window will </a:t>
            </a:r>
            <a:r>
              <a:rPr lang="en-US" sz="1600" dirty="0" smtClean="0"/>
              <a:t>pop-up. Then, click </a:t>
            </a:r>
            <a:r>
              <a:rPr lang="en-US" sz="1600" dirty="0"/>
              <a:t>the </a:t>
            </a:r>
            <a:r>
              <a:rPr lang="en-US" sz="1600" b="1" dirty="0">
                <a:solidFill>
                  <a:srgbClr val="C00000"/>
                </a:solidFill>
              </a:rPr>
              <a:t>OK</a:t>
            </a:r>
            <a:r>
              <a:rPr lang="en-US" sz="1600" dirty="0"/>
              <a:t> button to complete the submission process. </a:t>
            </a:r>
          </a:p>
          <a:p>
            <a:pPr lvl="0"/>
            <a:endParaRPr lang="en-US" sz="800" dirty="0"/>
          </a:p>
          <a:p>
            <a:pPr lvl="0"/>
            <a:r>
              <a:rPr lang="en-US" sz="1600" dirty="0"/>
              <a:t>The user will be able to see exactly when the data was submitted to the State and who the preparer, reviewer and certifier were and when the certification steps were </a:t>
            </a:r>
            <a:r>
              <a:rPr lang="en-US" sz="1600" dirty="0" smtClean="0"/>
              <a:t>completed as displayed in the job details row. </a:t>
            </a:r>
            <a:r>
              <a:rPr lang="en-US" sz="1600" dirty="0"/>
              <a:t>This </a:t>
            </a:r>
            <a:r>
              <a:rPr lang="en-US" sz="1600" dirty="0" smtClean="0"/>
              <a:t>row </a:t>
            </a:r>
            <a:r>
              <a:rPr lang="en-US" sz="1600" dirty="0"/>
              <a:t>will update automatically once the user clicks </a:t>
            </a:r>
            <a:r>
              <a:rPr lang="en-US" sz="1600" b="1" dirty="0">
                <a:solidFill>
                  <a:srgbClr val="C00000"/>
                </a:solidFill>
              </a:rPr>
              <a:t>OK</a:t>
            </a:r>
            <a:r>
              <a:rPr lang="en-US" sz="1600" dirty="0"/>
              <a:t> on the pop-up window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5078964" y="2769366"/>
            <a:ext cx="727476" cy="1894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33088" y="8295041"/>
            <a:ext cx="725261" cy="2052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387946" y="10820686"/>
            <a:ext cx="1096718" cy="1998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842" y="8829690"/>
            <a:ext cx="11375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/>
              <a:t>Then, </a:t>
            </a:r>
            <a:r>
              <a:rPr lang="en-US" sz="1600" dirty="0"/>
              <a:t>a confirmation window will pop-up </a:t>
            </a:r>
            <a:r>
              <a:rPr lang="en-US" sz="1600" dirty="0" smtClean="0"/>
              <a:t>stating </a:t>
            </a:r>
            <a:r>
              <a:rPr lang="en-US" sz="1600" dirty="0"/>
              <a:t>the job was successfully submitted to the certifier.  </a:t>
            </a:r>
          </a:p>
          <a:p>
            <a:pPr lvl="0"/>
            <a:endParaRPr lang="en-US" sz="800" dirty="0"/>
          </a:p>
          <a:p>
            <a:pPr lvl="0"/>
            <a:r>
              <a:rPr lang="en-US" sz="1600" dirty="0"/>
              <a:t>An email will be sent to the assigned certifier’s email indicating that a job is ready for the final evaluation.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842" y="11409807"/>
            <a:ext cx="57166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Then, enter your </a:t>
            </a:r>
            <a:r>
              <a:rPr lang="en-US" sz="1600" b="1" dirty="0">
                <a:solidFill>
                  <a:srgbClr val="C00000"/>
                </a:solidFill>
              </a:rPr>
              <a:t>user name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C00000"/>
                </a:solidFill>
              </a:rPr>
              <a:t>password</a:t>
            </a:r>
            <a:r>
              <a:rPr lang="en-US" sz="1600" dirty="0" smtClean="0"/>
              <a:t>.</a:t>
            </a:r>
          </a:p>
          <a:p>
            <a:endParaRPr lang="en-US" sz="800" dirty="0"/>
          </a:p>
          <a:p>
            <a:pPr lvl="0"/>
            <a:r>
              <a:rPr lang="en-US" sz="1600" dirty="0"/>
              <a:t>The user will be asked a security question </a:t>
            </a:r>
            <a:r>
              <a:rPr lang="en-US" sz="1600" dirty="0" smtClean="0"/>
              <a:t>(highlighted by red box in screen shot to the right) and </a:t>
            </a:r>
            <a:r>
              <a:rPr lang="en-US" sz="1600" dirty="0"/>
              <a:t>must click the </a:t>
            </a:r>
            <a:r>
              <a:rPr lang="en-US" sz="1600" b="1" dirty="0"/>
              <a:t>check box</a:t>
            </a:r>
            <a:r>
              <a:rPr lang="en-US" sz="1600" dirty="0"/>
              <a:t> </a:t>
            </a:r>
            <a:r>
              <a:rPr lang="en-US" sz="1600" dirty="0" smtClean="0"/>
              <a:t>(indicated by red arrow </a:t>
            </a:r>
            <a:r>
              <a:rPr lang="en-US" sz="1600" dirty="0"/>
              <a:t>in screen shot to the right) to certify </a:t>
            </a:r>
            <a:r>
              <a:rPr lang="en-US" sz="1600" dirty="0" smtClean="0"/>
              <a:t>the </a:t>
            </a:r>
            <a:r>
              <a:rPr lang="en-US" sz="1600" dirty="0"/>
              <a:t>information provided was true and accurate. </a:t>
            </a:r>
          </a:p>
          <a:p>
            <a:pPr lvl="0"/>
            <a:endParaRPr lang="en-US" sz="800" dirty="0"/>
          </a:p>
          <a:p>
            <a:pPr lvl="0"/>
            <a:r>
              <a:rPr lang="en-US" sz="1600" dirty="0"/>
              <a:t>To move forward, click the </a:t>
            </a:r>
            <a:r>
              <a:rPr lang="en-US" sz="1600" b="1" dirty="0">
                <a:solidFill>
                  <a:srgbClr val="C00000"/>
                </a:solidFill>
              </a:rPr>
              <a:t>Submit</a:t>
            </a:r>
            <a:r>
              <a:rPr lang="en-US" sz="1600" dirty="0"/>
              <a:t> </a:t>
            </a:r>
            <a:r>
              <a:rPr lang="en-US" sz="1600" dirty="0" smtClean="0"/>
              <a:t>button.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6750235" y="10246609"/>
            <a:ext cx="372140" cy="51520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>
            <a:off x="5909648" y="7727358"/>
            <a:ext cx="372140" cy="51520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5256632" y="2198447"/>
            <a:ext cx="372140" cy="51520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 rot="16200000">
            <a:off x="5396014" y="13157831"/>
            <a:ext cx="372140" cy="515208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39689" y="12844696"/>
            <a:ext cx="3440497" cy="4375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4 of 7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/>
          <a:srcRect t="-1" b="38879"/>
          <a:stretch/>
        </p:blipFill>
        <p:spPr>
          <a:xfrm>
            <a:off x="3786914" y="13812663"/>
            <a:ext cx="8225344" cy="2298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l="36394" t="38357" r="36372" b="38164"/>
          <a:stretch/>
        </p:blipFill>
        <p:spPr>
          <a:xfrm>
            <a:off x="6779695" y="15228282"/>
            <a:ext cx="2240149" cy="882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4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5958"/>
              </p:ext>
            </p:extLst>
          </p:nvPr>
        </p:nvGraphicFramePr>
        <p:xfrm>
          <a:off x="175558" y="4470277"/>
          <a:ext cx="11829842" cy="60198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279484"/>
                <a:gridCol w="3593805"/>
                <a:gridCol w="3956553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Rejection Message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Explanation of Rejection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Fields for Labs to Review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Invalid data: Lab sample ID is too long. Maximum allowed length: 20 characters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Sample </a:t>
                      </a:r>
                      <a:r>
                        <a:rPr lang="en-US" sz="1300" b="1" dirty="0">
                          <a:effectLst/>
                        </a:rPr>
                        <a:t>ID </a:t>
                      </a:r>
                      <a:r>
                        <a:rPr lang="en-US" sz="1300" dirty="0">
                          <a:effectLst/>
                        </a:rPr>
                        <a:t>field exceeds the maximum allowed 20 character limit.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Enter </a:t>
                      </a:r>
                      <a:r>
                        <a:rPr lang="en-US" sz="1300" b="1" dirty="0" smtClean="0">
                          <a:effectLst/>
                        </a:rPr>
                        <a:t>Sample </a:t>
                      </a:r>
                      <a:r>
                        <a:rPr lang="en-US" sz="1300" b="1" dirty="0">
                          <a:effectLst/>
                        </a:rPr>
                        <a:t>ID </a:t>
                      </a:r>
                      <a:r>
                        <a:rPr lang="en-US" sz="1300" dirty="0" smtClean="0">
                          <a:effectLst/>
                        </a:rPr>
                        <a:t>that is within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20 </a:t>
                      </a:r>
                      <a:r>
                        <a:rPr lang="en-US" sz="1300" dirty="0">
                          <a:effectLst/>
                        </a:rPr>
                        <a:t>character limit.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Lab is not certified for this method (</a:t>
                      </a:r>
                      <a:r>
                        <a:rPr lang="en-US" sz="1300" dirty="0" err="1">
                          <a:effectLst/>
                        </a:rPr>
                        <a:t>xxxx</a:t>
                      </a:r>
                      <a:r>
                        <a:rPr lang="en-US" sz="1300" dirty="0">
                          <a:effectLst/>
                        </a:rPr>
                        <a:t>) and </a:t>
                      </a:r>
                      <a:r>
                        <a:rPr lang="en-US" sz="1300" dirty="0" err="1">
                          <a:effectLst/>
                        </a:rPr>
                        <a:t>analyte</a:t>
                      </a:r>
                      <a:r>
                        <a:rPr lang="en-US" sz="1300" dirty="0">
                          <a:effectLst/>
                        </a:rPr>
                        <a:t> (</a:t>
                      </a:r>
                      <a:r>
                        <a:rPr lang="en-US" sz="1300" dirty="0" err="1">
                          <a:effectLst/>
                        </a:rPr>
                        <a:t>xxxx</a:t>
                      </a:r>
                      <a:r>
                        <a:rPr lang="en-US" sz="1300" dirty="0">
                          <a:effectLst/>
                        </a:rPr>
                        <a:t>) for the given analysis date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Method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field </a:t>
                      </a:r>
                      <a:r>
                        <a:rPr lang="en-US" sz="1300" dirty="0">
                          <a:effectLst/>
                        </a:rPr>
                        <a:t>contains method code that </a:t>
                      </a:r>
                      <a:r>
                        <a:rPr lang="en-US" sz="1300" dirty="0" smtClean="0">
                          <a:effectLst/>
                        </a:rPr>
                        <a:t>Analyzing </a:t>
                      </a:r>
                      <a:r>
                        <a:rPr lang="en-US" sz="1300" dirty="0">
                          <a:effectLst/>
                        </a:rPr>
                        <a:t>Lab is not certified for.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Confirm </a:t>
                      </a:r>
                      <a:r>
                        <a:rPr lang="en-US" sz="1300" b="1" dirty="0" smtClean="0">
                          <a:effectLst/>
                        </a:rPr>
                        <a:t>Method</a:t>
                      </a:r>
                      <a:r>
                        <a:rPr lang="en-US" sz="1300" dirty="0" smtClean="0">
                          <a:effectLst/>
                        </a:rPr>
                        <a:t> field contains method code that Analyzing Lab is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certified for. Refer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hlinkClick r:id="rId3"/>
                        </a:rPr>
                        <a:t>to DEC Lab Data Submission Guides</a:t>
                      </a:r>
                      <a:r>
                        <a:rPr lang="en-US" sz="1300" baseline="0" dirty="0" smtClean="0">
                          <a:effectLst/>
                        </a:rPr>
                        <a:t> for additional information.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age for Sample Result (</a:t>
                      </a:r>
                      <a:r>
                        <a:rPr lang="en-US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xxxx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beyond the allowed limit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Sample result exceeds hold time. </a:t>
                      </a:r>
                      <a:r>
                        <a:rPr lang="en-US" sz="1300" b="1" dirty="0" smtClean="0">
                          <a:effectLst/>
                        </a:rPr>
                        <a:t>Analysis Start Date </a:t>
                      </a:r>
                      <a:r>
                        <a:rPr lang="en-US" sz="1300" b="0" dirty="0" smtClean="0">
                          <a:effectLst/>
                        </a:rPr>
                        <a:t>value</a:t>
                      </a:r>
                      <a:r>
                        <a:rPr lang="en-US" sz="1300" b="0" baseline="0" dirty="0" smtClean="0">
                          <a:effectLst/>
                        </a:rPr>
                        <a:t> entered is more than </a:t>
                      </a:r>
                      <a:r>
                        <a:rPr lang="en-US" sz="1300" b="0" baseline="0" dirty="0" smtClean="0">
                          <a:effectLst/>
                        </a:rPr>
                        <a:t>30 </a:t>
                      </a:r>
                      <a:r>
                        <a:rPr lang="en-US" sz="1300" b="0" baseline="0" dirty="0" smtClean="0">
                          <a:effectLst/>
                        </a:rPr>
                        <a:t>hrs. from </a:t>
                      </a:r>
                      <a:r>
                        <a:rPr lang="en-US" sz="1300" b="1" dirty="0" smtClean="0">
                          <a:effectLst/>
                        </a:rPr>
                        <a:t>Collection Date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 </a:t>
                      </a:r>
                      <a:r>
                        <a:rPr lang="en-US" sz="1300" b="1" dirty="0" smtClean="0">
                          <a:effectLst/>
                        </a:rPr>
                        <a:t>Analysis Start Date 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and </a:t>
                      </a:r>
                      <a:r>
                        <a:rPr lang="en-US" sz="1300" b="1" dirty="0" smtClean="0">
                          <a:effectLst/>
                        </a:rPr>
                        <a:t>Collection Date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 are correct.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field: Sample collection date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Collection Date </a:t>
                      </a:r>
                      <a:r>
                        <a:rPr lang="en-US" sz="1300" dirty="0">
                          <a:effectLst/>
                        </a:rPr>
                        <a:t>field is blank.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Add data to </a:t>
                      </a:r>
                      <a:r>
                        <a:rPr lang="en-US" sz="1300" b="1" dirty="0" smtClean="0">
                          <a:effectLst/>
                        </a:rPr>
                        <a:t>Collection Date </a:t>
                      </a:r>
                      <a:r>
                        <a:rPr lang="en-US" sz="1300" dirty="0" smtClean="0">
                          <a:effectLst/>
                        </a:rPr>
                        <a:t>field.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field: Sample collection time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Collection Time </a:t>
                      </a:r>
                      <a:r>
                        <a:rPr lang="en-US" sz="1300" dirty="0" smtClean="0">
                          <a:effectLst/>
                        </a:rPr>
                        <a:t>field is </a:t>
                      </a:r>
                      <a:r>
                        <a:rPr lang="en-US" sz="1300" dirty="0">
                          <a:effectLst/>
                        </a:rPr>
                        <a:t>blank.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Add data to </a:t>
                      </a:r>
                      <a:r>
                        <a:rPr lang="en-US" sz="1300" b="1" dirty="0" smtClean="0">
                          <a:effectLst/>
                        </a:rPr>
                        <a:t>Collection Time</a:t>
                      </a:r>
                      <a:r>
                        <a:rPr lang="en-US" sz="1300" dirty="0" smtClean="0">
                          <a:effectLst/>
                        </a:rPr>
                        <a:t>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field: Lab receipt date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Lab</a:t>
                      </a:r>
                      <a:r>
                        <a:rPr lang="en-US" sz="1300" b="1" dirty="0" smtClean="0">
                          <a:effectLst/>
                        </a:rPr>
                        <a:t> Sample Received</a:t>
                      </a:r>
                      <a:r>
                        <a:rPr lang="en-US" sz="1300" b="1" baseline="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Date </a:t>
                      </a:r>
                      <a:r>
                        <a:rPr lang="en-US" sz="1300" dirty="0">
                          <a:effectLst/>
                        </a:rPr>
                        <a:t>field is blank.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effectLst/>
                        </a:rPr>
                        <a:t>Add data to </a:t>
                      </a:r>
                      <a:r>
                        <a:rPr lang="en-US" sz="1300" b="1" dirty="0" smtClean="0">
                          <a:effectLst/>
                        </a:rPr>
                        <a:t>Sample Received</a:t>
                      </a:r>
                      <a:r>
                        <a:rPr lang="en-US" sz="1300" b="1" baseline="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Date</a:t>
                      </a:r>
                      <a:r>
                        <a:rPr lang="en-US" sz="1300" b="1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field.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field: Sample collection location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</a:rPr>
                        <a:t>Sampling Location </a:t>
                      </a:r>
                      <a:r>
                        <a:rPr lang="en-US" sz="1300" dirty="0" smtClean="0">
                          <a:effectLst/>
                        </a:rPr>
                        <a:t>field is blank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Add data to </a:t>
                      </a:r>
                      <a:r>
                        <a:rPr lang="en-US" sz="1300" b="1" dirty="0" smtClean="0">
                          <a:effectLst/>
                        </a:rPr>
                        <a:t>Sampling Location </a:t>
                      </a:r>
                      <a:r>
                        <a:rPr lang="en-US" sz="1300" dirty="0" smtClean="0">
                          <a:effectLst/>
                        </a:rPr>
                        <a:t>field.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 for Sample Result (</a:t>
                      </a:r>
                      <a:r>
                        <a:rPr lang="en-US" sz="1300" dirty="0" err="1">
                          <a:effectLst/>
                        </a:rPr>
                        <a:t>xxxx</a:t>
                      </a:r>
                      <a:r>
                        <a:rPr lang="en-US" sz="1300" dirty="0">
                          <a:effectLst/>
                        </a:rPr>
                        <a:t>) Analysis start date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Analysis Start Date </a:t>
                      </a:r>
                      <a:r>
                        <a:rPr lang="en-US" sz="1300" dirty="0">
                          <a:effectLst/>
                        </a:rPr>
                        <a:t>field is blank.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Add</a:t>
                      </a:r>
                      <a:r>
                        <a:rPr lang="en-US" sz="1300" baseline="0" dirty="0" smtClean="0">
                          <a:effectLst/>
                        </a:rPr>
                        <a:t> data to </a:t>
                      </a:r>
                      <a:r>
                        <a:rPr lang="en-US" sz="1300" b="1" dirty="0" smtClean="0">
                          <a:effectLst/>
                        </a:rPr>
                        <a:t>Analysis Start Date </a:t>
                      </a:r>
                      <a:r>
                        <a:rPr lang="en-US" sz="1300" dirty="0" smtClean="0">
                          <a:effectLst/>
                        </a:rPr>
                        <a:t>field.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Required field for Sample Result (</a:t>
                      </a:r>
                      <a:r>
                        <a:rPr lang="en-US" sz="1300" dirty="0" err="1">
                          <a:effectLst/>
                        </a:rPr>
                        <a:t>xxxx</a:t>
                      </a:r>
                      <a:r>
                        <a:rPr lang="en-US" sz="1300" dirty="0">
                          <a:effectLst/>
                        </a:rPr>
                        <a:t>) Analysis start time is missing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Analysis Start Time </a:t>
                      </a:r>
                      <a:r>
                        <a:rPr lang="en-US" sz="1300" dirty="0" smtClean="0">
                          <a:effectLst/>
                        </a:rPr>
                        <a:t>field </a:t>
                      </a:r>
                      <a:r>
                        <a:rPr lang="en-US" sz="1300" dirty="0">
                          <a:effectLst/>
                        </a:rPr>
                        <a:t>is blank.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Add</a:t>
                      </a:r>
                      <a:r>
                        <a:rPr lang="en-US" sz="1300" baseline="0" dirty="0" smtClean="0">
                          <a:effectLst/>
                        </a:rPr>
                        <a:t> data to </a:t>
                      </a:r>
                      <a:r>
                        <a:rPr lang="en-US" sz="1300" b="1" dirty="0" smtClean="0">
                          <a:effectLst/>
                        </a:rPr>
                        <a:t>Analysis Start Time </a:t>
                      </a:r>
                      <a:r>
                        <a:rPr lang="en-US" sz="1300" dirty="0" smtClean="0">
                          <a:effectLst/>
                        </a:rPr>
                        <a:t>field.</a:t>
                      </a:r>
                      <a:endParaRPr lang="en-US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REJECT: Inconsistent result data: Review rules for populating Presence Indicator (</a:t>
                      </a:r>
                      <a:r>
                        <a:rPr lang="en-US" sz="1300" dirty="0" err="1">
                          <a:effectLst/>
                        </a:rPr>
                        <a:t>ResultMeasurementQualifier</a:t>
                      </a:r>
                      <a:r>
                        <a:rPr lang="en-US" sz="1300" dirty="0">
                          <a:effectLst/>
                        </a:rPr>
                        <a:t>), Count (</a:t>
                      </a:r>
                      <a:r>
                        <a:rPr lang="en-US" sz="1300" dirty="0" err="1">
                          <a:effectLst/>
                        </a:rPr>
                        <a:t>ResultMeasurementValue</a:t>
                      </a:r>
                      <a:r>
                        <a:rPr lang="en-US" sz="1300" dirty="0">
                          <a:effectLst/>
                        </a:rPr>
                        <a:t>), and/or Interference. (SAMPLE RESULT)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e.g.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A/P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listed as Present but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does not have value.)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NOTE: Only required for Microbial Samples.</a:t>
                      </a:r>
                      <a:endParaRPr lang="en-US" sz="1300" i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If contaminant is </a:t>
                      </a:r>
                      <a:r>
                        <a:rPr lang="en-US" sz="1300" i="1" dirty="0" smtClean="0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in sample,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may need data (determined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by method used)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REJECT: Inconsistent result data: Presence Indicator is "A" (absent) and Count Value is not "0". (SAMPLE RESULT)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(e.g.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A/P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listed as Absent but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has value.)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NOTE: Only required for Microbial Samples.</a:t>
                      </a:r>
                      <a:endParaRPr lang="en-US" sz="1300" i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If contaminant is </a:t>
                      </a:r>
                      <a:r>
                        <a:rPr lang="en-US" sz="1300" b="0" i="1" dirty="0" smtClean="0">
                          <a:solidFill>
                            <a:schemeClr val="tx1"/>
                          </a:solidFill>
                          <a:effectLst/>
                        </a:rPr>
                        <a:t>Absent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in sample,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</a:rPr>
                        <a:t> field should not have data entered.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REJECT: Laboratory Received Date supplied was prior to Sample Collection Date. (SAMPLE)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sample has to be collected before it is received by the laboratory.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>
                          <a:effectLst/>
                        </a:rPr>
                        <a:t>Confirm the </a:t>
                      </a:r>
                      <a:r>
                        <a:rPr lang="en-US" sz="1300" b="1" baseline="0" dirty="0" smtClean="0">
                          <a:effectLst/>
                        </a:rPr>
                        <a:t>Sample Received Date </a:t>
                      </a:r>
                      <a:r>
                        <a:rPr lang="en-US" sz="1300" baseline="0" dirty="0" smtClean="0">
                          <a:effectLst/>
                        </a:rPr>
                        <a:t>is </a:t>
                      </a:r>
                      <a:r>
                        <a:rPr lang="en-US" sz="1300" i="1" baseline="0" dirty="0" smtClean="0">
                          <a:effectLst/>
                        </a:rPr>
                        <a:t>before in time </a:t>
                      </a:r>
                      <a:r>
                        <a:rPr lang="en-US" sz="1300" baseline="0" dirty="0" smtClean="0">
                          <a:effectLst/>
                        </a:rPr>
                        <a:t>of the </a:t>
                      </a:r>
                      <a:r>
                        <a:rPr lang="en-US" sz="1300" b="1" baseline="0" dirty="0" smtClean="0">
                          <a:effectLst/>
                        </a:rPr>
                        <a:t>Collection Date</a:t>
                      </a:r>
                      <a:r>
                        <a:rPr lang="en-US" sz="1300" baseline="0" dirty="0" smtClean="0">
                          <a:effectLst/>
                        </a:rPr>
                        <a:t>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REJECT: Sample Result failed duplicate by data check. A sample result</a:t>
                      </a:r>
                      <a:r>
                        <a:rPr lang="en-US" sz="1300" baseline="0" dirty="0" smtClean="0">
                          <a:effectLst/>
                        </a:rPr>
                        <a:t> for the same </a:t>
                      </a:r>
                      <a:r>
                        <a:rPr lang="en-US" sz="1300" baseline="0" dirty="0" err="1" smtClean="0">
                          <a:effectLst/>
                        </a:rPr>
                        <a:t>analyte</a:t>
                      </a:r>
                      <a:r>
                        <a:rPr lang="en-US" sz="1300" baseline="0" dirty="0" smtClean="0">
                          <a:effectLst/>
                        </a:rPr>
                        <a:t> is already present for this sample (SAMPLE RESULT)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sample result with the same information in the </a:t>
                      </a:r>
                      <a:r>
                        <a:rPr lang="en-US" sz="13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Analyte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(as</a:t>
                      </a:r>
                      <a:r>
                        <a:rPr lang="en-US" sz="13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it relates to the sample) 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already been submitted to the State.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effectLst/>
                        </a:rPr>
                        <a:t>Review previous sample result(s) submitted and if indeed information is correct, confirm the</a:t>
                      </a:r>
                      <a:r>
                        <a:rPr lang="en-US" sz="1300" b="1" baseline="0" dirty="0" smtClean="0">
                          <a:effectLst/>
                        </a:rPr>
                        <a:t> Sample ID </a:t>
                      </a:r>
                      <a:r>
                        <a:rPr lang="en-US" sz="1300" b="0" baseline="0" dirty="0" smtClean="0">
                          <a:effectLst/>
                        </a:rPr>
                        <a:t>field is different compared to the previous sample submitted. Contact the </a:t>
                      </a:r>
                      <a:r>
                        <a:rPr lang="en-US" sz="1300" b="0" baseline="0" dirty="0" smtClean="0">
                          <a:effectLst/>
                          <a:hlinkClick r:id="rId4"/>
                        </a:rPr>
                        <a:t>CMDP Helpdesk</a:t>
                      </a:r>
                      <a:r>
                        <a:rPr lang="en-US" sz="1300" b="0" baseline="0" dirty="0" smtClean="0">
                          <a:effectLst/>
                        </a:rPr>
                        <a:t> if issue persists.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27" marR="65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52398" y="2032430"/>
            <a:ext cx="45904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/>
              <a:t>Step </a:t>
            </a:r>
            <a:r>
              <a:rPr lang="en-US" b="1" u="sng" dirty="0"/>
              <a:t>1</a:t>
            </a:r>
            <a:r>
              <a:rPr lang="en-US" b="1" u="sng" dirty="0" smtClean="0"/>
              <a:t>:</a:t>
            </a:r>
            <a:r>
              <a:rPr lang="en-US" b="1" dirty="0" smtClean="0"/>
              <a:t> </a:t>
            </a:r>
            <a:r>
              <a:rPr lang="en-US" sz="1600" dirty="0" smtClean="0"/>
              <a:t>If </a:t>
            </a:r>
            <a:r>
              <a:rPr lang="en-US" sz="1600" dirty="0"/>
              <a:t>a data error was identified in a sample submission </a:t>
            </a:r>
            <a:r>
              <a:rPr lang="en-US" sz="1600" dirty="0" smtClean="0"/>
              <a:t>AFTER </a:t>
            </a:r>
            <a:r>
              <a:rPr lang="en-US" sz="1600" dirty="0"/>
              <a:t>it was accepted by the State, the State will notify </a:t>
            </a:r>
            <a:r>
              <a:rPr lang="en-US" sz="1600" dirty="0" smtClean="0"/>
              <a:t>laboratory staff </a:t>
            </a:r>
            <a:r>
              <a:rPr lang="en-US" sz="1600" dirty="0"/>
              <a:t>via </a:t>
            </a:r>
            <a:r>
              <a:rPr lang="en-US" sz="1600" dirty="0" smtClean="0"/>
              <a:t>email </a:t>
            </a:r>
            <a:r>
              <a:rPr lang="en-US" sz="1600" dirty="0"/>
              <a:t>explaining </a:t>
            </a:r>
            <a:r>
              <a:rPr lang="en-US" sz="1600" dirty="0" smtClean="0"/>
              <a:t>the </a:t>
            </a:r>
            <a:r>
              <a:rPr lang="en-US" sz="1600" dirty="0"/>
              <a:t>sample has been rejected along with the reason for the </a:t>
            </a:r>
            <a:r>
              <a:rPr lang="en-US" sz="1600" dirty="0" smtClean="0"/>
              <a:t>rejection (example screen shot to the right).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03175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0358" y="692602"/>
            <a:ext cx="98154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4</a:t>
            </a:r>
            <a:r>
              <a:rPr lang="en-US" b="1" spc="-10" dirty="0" smtClean="0">
                <a:cs typeface="Calibri"/>
              </a:rPr>
              <a:t>: Validation Errors from the State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8665" y="621806"/>
            <a:ext cx="682662" cy="578170"/>
            <a:chOff x="2619731" y="4425820"/>
            <a:chExt cx="682662" cy="5781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703" y="294064"/>
            <a:ext cx="1304031" cy="1229600"/>
            <a:chOff x="1028181" y="4098078"/>
            <a:chExt cx="1304031" cy="1229600"/>
          </a:xfrm>
        </p:grpSpPr>
        <p:sp>
          <p:nvSpPr>
            <p:cNvPr id="22" name="Oval 21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81703" y="294067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1" y="397530"/>
            <a:ext cx="1022668" cy="10226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8665" y="1215531"/>
            <a:ext cx="1062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After the </a:t>
            </a:r>
            <a:r>
              <a:rPr lang="en-US" sz="1600" dirty="0" smtClean="0"/>
              <a:t>Sample </a:t>
            </a:r>
            <a:r>
              <a:rPr lang="en-US" sz="1600" dirty="0"/>
              <a:t>J</a:t>
            </a:r>
            <a:r>
              <a:rPr lang="en-US" sz="1600" dirty="0" smtClean="0"/>
              <a:t>ob </a:t>
            </a:r>
            <a:r>
              <a:rPr lang="en-US" sz="1600" dirty="0"/>
              <a:t>is submitted to the State there is still a possibility </a:t>
            </a:r>
            <a:r>
              <a:rPr lang="en-US" sz="1600" dirty="0" smtClean="0"/>
              <a:t>the sample may be rejected during the state validation process (meaning the errors will not necessarily be listed on the </a:t>
            </a:r>
            <a:r>
              <a:rPr lang="en-US" sz="1600" b="1" dirty="0" smtClean="0"/>
              <a:t>Validations</a:t>
            </a:r>
            <a:r>
              <a:rPr lang="en-US" sz="1600" dirty="0" smtClean="0"/>
              <a:t> tab in CMDP). The following steps outline how to deal with rejected sample submissions. </a:t>
            </a:r>
            <a:endParaRPr lang="en-US" sz="1600" dirty="0"/>
          </a:p>
        </p:txBody>
      </p:sp>
      <p:pic>
        <p:nvPicPr>
          <p:cNvPr id="27" name="Picture 4" descr="image0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8" y="2041141"/>
            <a:ext cx="7427978" cy="1274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2398" y="3416410"/>
            <a:ext cx="11917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In order to understand the type of error that occurred, </a:t>
            </a:r>
            <a:r>
              <a:rPr lang="en-US" sz="1600" dirty="0" smtClean="0"/>
              <a:t>refer </a:t>
            </a:r>
            <a:r>
              <a:rPr lang="en-US" sz="1600" dirty="0"/>
              <a:t>to the table below. This table highlights the </a:t>
            </a:r>
            <a:r>
              <a:rPr lang="en-US" sz="1600" i="1" u="sng" dirty="0" smtClean="0"/>
              <a:t>rejection message</a:t>
            </a:r>
            <a:r>
              <a:rPr lang="en-US" sz="1600" dirty="0" smtClean="0"/>
              <a:t> </a:t>
            </a:r>
            <a:r>
              <a:rPr lang="en-US" sz="1600" dirty="0"/>
              <a:t>as displayed on the </a:t>
            </a:r>
            <a:r>
              <a:rPr lang="en-US" sz="1600" dirty="0" smtClean="0"/>
              <a:t>email </a:t>
            </a:r>
            <a:r>
              <a:rPr lang="en-US" sz="1600" dirty="0"/>
              <a:t>along with </a:t>
            </a:r>
            <a:r>
              <a:rPr lang="en-US" sz="1600" dirty="0" smtClean="0"/>
              <a:t>an </a:t>
            </a:r>
            <a:r>
              <a:rPr lang="en-US" sz="1600" i="1" u="sng" dirty="0" smtClean="0"/>
              <a:t>explanation of the rejection</a:t>
            </a:r>
            <a:r>
              <a:rPr lang="en-US" sz="1600" dirty="0" smtClean="0"/>
              <a:t>, and the </a:t>
            </a:r>
            <a:r>
              <a:rPr lang="en-US" sz="1600" dirty="0"/>
              <a:t>specific </a:t>
            </a:r>
            <a:r>
              <a:rPr lang="en-US" sz="1600" dirty="0" smtClean="0"/>
              <a:t>fields within the web entry form that could generate </a:t>
            </a:r>
            <a:r>
              <a:rPr lang="en-US" sz="1600" dirty="0"/>
              <a:t>the </a:t>
            </a:r>
            <a:r>
              <a:rPr lang="en-US" sz="1600" dirty="0" smtClean="0"/>
              <a:t>error. </a:t>
            </a:r>
            <a:endParaRPr lang="en-US" sz="1600" dirty="0"/>
          </a:p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 The </a:t>
            </a:r>
            <a:r>
              <a:rPr lang="en-US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 err="1">
                <a:solidFill>
                  <a:srgbClr val="C00000"/>
                </a:solidFill>
              </a:rPr>
              <a:t>xxxx</a:t>
            </a:r>
            <a:r>
              <a:rPr lang="en-US" sz="1600" b="1" dirty="0">
                <a:solidFill>
                  <a:srgbClr val="C00000"/>
                </a:solidFill>
              </a:rPr>
              <a:t>)</a:t>
            </a:r>
            <a:r>
              <a:rPr lang="en-US" sz="1600" dirty="0">
                <a:solidFill>
                  <a:srgbClr val="C00000"/>
                </a:solidFill>
              </a:rPr>
              <a:t> denoted in the </a:t>
            </a:r>
            <a:r>
              <a:rPr lang="en-US" sz="1600" b="1" dirty="0" smtClean="0">
                <a:solidFill>
                  <a:srgbClr val="C00000"/>
                </a:solidFill>
              </a:rPr>
              <a:t>Rejection Message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column </a:t>
            </a:r>
            <a:r>
              <a:rPr lang="en-US" sz="1600" dirty="0" smtClean="0">
                <a:solidFill>
                  <a:srgbClr val="C00000"/>
                </a:solidFill>
              </a:rPr>
              <a:t>acts as a placeholder indicating unique </a:t>
            </a:r>
            <a:r>
              <a:rPr lang="en-US" sz="1600" dirty="0">
                <a:solidFill>
                  <a:srgbClr val="C00000"/>
                </a:solidFill>
              </a:rPr>
              <a:t>information </a:t>
            </a:r>
            <a:r>
              <a:rPr lang="en-US" sz="1600" dirty="0" smtClean="0">
                <a:solidFill>
                  <a:srgbClr val="C00000"/>
                </a:solidFill>
              </a:rPr>
              <a:t>related </a:t>
            </a:r>
            <a:r>
              <a:rPr lang="en-US" sz="1600" dirty="0">
                <a:solidFill>
                  <a:srgbClr val="C00000"/>
                </a:solidFill>
              </a:rPr>
              <a:t>to the sample submission will </a:t>
            </a:r>
            <a:r>
              <a:rPr lang="en-US" sz="1600" dirty="0" smtClean="0">
                <a:solidFill>
                  <a:srgbClr val="C00000"/>
                </a:solidFill>
              </a:rPr>
              <a:t>be displayed here </a:t>
            </a:r>
            <a:r>
              <a:rPr lang="en-US" sz="1600" dirty="0">
                <a:solidFill>
                  <a:srgbClr val="C00000"/>
                </a:solidFill>
              </a:rPr>
              <a:t>(e.g</a:t>
            </a:r>
            <a:r>
              <a:rPr lang="en-US" sz="1600" dirty="0" smtClean="0">
                <a:solidFill>
                  <a:srgbClr val="C00000"/>
                </a:solidFill>
              </a:rPr>
              <a:t>., </a:t>
            </a:r>
            <a:r>
              <a:rPr lang="en-US" sz="1600" dirty="0" err="1">
                <a:solidFill>
                  <a:srgbClr val="C00000"/>
                </a:solidFill>
              </a:rPr>
              <a:t>analyte</a:t>
            </a:r>
            <a:r>
              <a:rPr lang="en-US" sz="1600" dirty="0">
                <a:solidFill>
                  <a:srgbClr val="C00000"/>
                </a:solidFill>
              </a:rPr>
              <a:t> code, method code</a:t>
            </a:r>
            <a:r>
              <a:rPr lang="en-US" sz="1600" dirty="0" smtClean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3365" y="10459043"/>
            <a:ext cx="11926915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u="sng" dirty="0" smtClean="0"/>
          </a:p>
          <a:p>
            <a:r>
              <a:rPr lang="en-US" b="1" u="sng" dirty="0" smtClean="0"/>
              <a:t>Step 2:</a:t>
            </a:r>
            <a:r>
              <a:rPr lang="en-US" b="1" dirty="0" smtClean="0"/>
              <a:t> </a:t>
            </a:r>
            <a:r>
              <a:rPr lang="en-US" sz="1600" dirty="0" smtClean="0"/>
              <a:t>Once the user understands the issue, you will need to re-submit the sample/results through CMDP. However, be aware this process is different than any errors corrected PRIOR to the sample submission to the State (i.e., errors list on the </a:t>
            </a:r>
            <a:r>
              <a:rPr lang="en-US" sz="1600" b="1" dirty="0" smtClean="0"/>
              <a:t>Validations </a:t>
            </a:r>
            <a:r>
              <a:rPr lang="en-US" sz="1600" dirty="0" smtClean="0"/>
              <a:t>tab). </a:t>
            </a:r>
          </a:p>
          <a:p>
            <a:r>
              <a:rPr lang="en-US" sz="1600" u="sng" dirty="0" smtClean="0"/>
              <a:t>To correct errors AFTER the sample has been submitted to the State</a:t>
            </a:r>
            <a:r>
              <a:rPr lang="en-US" sz="1600" dirty="0" smtClean="0"/>
              <a:t> (as identified in the Validation Error email) the user must </a:t>
            </a:r>
            <a:r>
              <a:rPr lang="en-US" sz="1600" b="1" dirty="0" smtClean="0">
                <a:solidFill>
                  <a:srgbClr val="7030A0"/>
                </a:solidFill>
              </a:rPr>
              <a:t>create a new web entry form with the appropriate edits</a:t>
            </a:r>
            <a:r>
              <a:rPr lang="en-US" sz="1600" dirty="0" smtClean="0"/>
              <a:t>. </a:t>
            </a:r>
            <a:endParaRPr lang="en-US" sz="1600" dirty="0"/>
          </a:p>
          <a:p>
            <a:endParaRPr lang="en-US" sz="800" dirty="0" smtClean="0"/>
          </a:p>
          <a:p>
            <a:pPr algn="ctr"/>
            <a:r>
              <a:rPr lang="en-US" sz="1600" dirty="0"/>
              <a:t>Before creating a new web entry form, it is recommended to rename the </a:t>
            </a:r>
            <a:r>
              <a:rPr lang="en-US" sz="1600" b="1" dirty="0"/>
              <a:t>Job Description </a:t>
            </a:r>
            <a:r>
              <a:rPr lang="en-US" sz="1600" dirty="0"/>
              <a:t>with a naming convention that indicates the sample/result is a resubmission.</a:t>
            </a:r>
          </a:p>
          <a:p>
            <a:endParaRPr lang="en-US" sz="600" dirty="0" smtClean="0"/>
          </a:p>
          <a:p>
            <a:endParaRPr lang="en-US" sz="800" dirty="0" smtClean="0"/>
          </a:p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CMDP will not allow for the same Sample ID number to be used twice. After the validation errors are corrected within the originally submitted Excel template, please </a:t>
            </a:r>
            <a:r>
              <a:rPr lang="en-US" sz="1600" b="1" u="sng" dirty="0">
                <a:solidFill>
                  <a:srgbClr val="C00000"/>
                </a:solidFill>
              </a:rPr>
              <a:t>add an "X" to the beginning of the Sample ID #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Field name changed from 11844070 to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11844070 </a:t>
            </a:r>
            <a:r>
              <a:rPr lang="en-US" sz="1600" dirty="0">
                <a:solidFill>
                  <a:srgbClr val="C00000"/>
                </a:solidFill>
              </a:rPr>
              <a:t>highlighted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screen shot below.)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050" dirty="0" smtClean="0"/>
          </a:p>
          <a:p>
            <a:endParaRPr lang="en-US" sz="800" b="1" u="sng" dirty="0" smtClean="0"/>
          </a:p>
          <a:p>
            <a:r>
              <a:rPr lang="en-US" b="1" u="sng" dirty="0" smtClean="0"/>
              <a:t>Step </a:t>
            </a:r>
            <a:r>
              <a:rPr lang="en-US" b="1" u="sng" dirty="0"/>
              <a:t>3:</a:t>
            </a:r>
            <a:r>
              <a:rPr lang="en-US" b="1" dirty="0"/>
              <a:t> </a:t>
            </a:r>
            <a:r>
              <a:rPr lang="en-US" sz="1600" dirty="0" smtClean="0"/>
              <a:t>Once the </a:t>
            </a:r>
            <a:r>
              <a:rPr lang="en-US" sz="1600" i="1" u="sng" dirty="0" smtClean="0"/>
              <a:t>new sample submission</a:t>
            </a:r>
            <a:r>
              <a:rPr lang="en-US" sz="1600" i="1" dirty="0" smtClean="0"/>
              <a:t> </a:t>
            </a:r>
            <a:r>
              <a:rPr lang="en-US" sz="1600" dirty="0" smtClean="0"/>
              <a:t>is created through a web entry form in </a:t>
            </a:r>
            <a:r>
              <a:rPr lang="en-US" sz="1600" dirty="0"/>
              <a:t>CMDP, </a:t>
            </a:r>
            <a:r>
              <a:rPr lang="en-US" sz="1600" i="1" u="sng" dirty="0" smtClean="0"/>
              <a:t>review the </a:t>
            </a:r>
            <a:r>
              <a:rPr lang="en-US" sz="1600" b="1" i="1" u="sng" dirty="0" smtClean="0"/>
              <a:t>Validations</a:t>
            </a:r>
            <a:r>
              <a:rPr lang="en-US" sz="1600" i="1" u="sng" dirty="0" smtClean="0"/>
              <a:t> tab</a:t>
            </a:r>
            <a:r>
              <a:rPr lang="en-US" sz="1600" i="1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any inconsistencies </a:t>
            </a:r>
            <a:r>
              <a:rPr lang="en-US" sz="1600" dirty="0" smtClean="0"/>
              <a:t>and </a:t>
            </a:r>
            <a:r>
              <a:rPr lang="en-US" sz="1600" i="1" u="sng" dirty="0"/>
              <a:t>submit the sample/result</a:t>
            </a:r>
            <a:r>
              <a:rPr lang="en-US" sz="1600" i="1" dirty="0"/>
              <a:t> </a:t>
            </a:r>
            <a:r>
              <a:rPr lang="en-US" sz="1600" dirty="0"/>
              <a:t>to the State</a:t>
            </a:r>
            <a:r>
              <a:rPr lang="en-US" sz="1600" b="1" dirty="0"/>
              <a:t> </a:t>
            </a:r>
            <a:r>
              <a:rPr lang="en-US" sz="1600" dirty="0"/>
              <a:t>(following the </a:t>
            </a:r>
            <a:r>
              <a:rPr lang="en-US" sz="1600" dirty="0" smtClean="0"/>
              <a:t>process outlined </a:t>
            </a:r>
            <a:r>
              <a:rPr lang="en-US" sz="1600" dirty="0"/>
              <a:t>on </a:t>
            </a:r>
            <a:r>
              <a:rPr lang="en-US" sz="1600" i="1" dirty="0" smtClean="0">
                <a:hlinkClick r:id="rId8" action="ppaction://hlinksldjump"/>
              </a:rPr>
              <a:t>pages 1</a:t>
            </a:r>
            <a:r>
              <a:rPr lang="en-US" sz="1600" i="1" dirty="0" smtClean="0">
                <a:hlinkClick r:id="rId9" action="ppaction://hlinksldjump"/>
              </a:rPr>
              <a:t>-4</a:t>
            </a:r>
            <a:r>
              <a:rPr lang="en-US" sz="1600" i="1" dirty="0" smtClean="0"/>
              <a:t> </a:t>
            </a:r>
            <a:r>
              <a:rPr lang="en-US" sz="1600" dirty="0"/>
              <a:t>of this document) . </a:t>
            </a:r>
          </a:p>
          <a:p>
            <a:endParaRPr lang="en-US" sz="1600" dirty="0"/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Congratulations! This completes the process for </a:t>
            </a:r>
            <a:r>
              <a:rPr lang="en-US" sz="1600" b="1" dirty="0" smtClean="0">
                <a:solidFill>
                  <a:schemeClr val="accent1"/>
                </a:solidFill>
              </a:rPr>
              <a:t>addressing rejected </a:t>
            </a:r>
            <a:r>
              <a:rPr lang="en-US" sz="1600" b="1" dirty="0">
                <a:solidFill>
                  <a:schemeClr val="accent1"/>
                </a:solidFill>
              </a:rPr>
              <a:t>sample submissions using the </a:t>
            </a:r>
            <a:r>
              <a:rPr lang="en-US" sz="1600" b="1" i="1" dirty="0" smtClean="0">
                <a:solidFill>
                  <a:schemeClr val="accent1"/>
                </a:solidFill>
              </a:rPr>
              <a:t>Web Entry form.</a:t>
            </a:r>
          </a:p>
          <a:p>
            <a:pPr algn="ctr"/>
            <a:endParaRPr lang="en-US" sz="800" b="1" i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See </a:t>
            </a:r>
            <a:r>
              <a:rPr lang="en-US" sz="1600" b="1" dirty="0" smtClean="0">
                <a:solidFill>
                  <a:srgbClr val="C00000"/>
                </a:solidFill>
                <a:hlinkClick r:id="rId10" action="ppaction://hlinksldjump"/>
              </a:rPr>
              <a:t>pages 6</a:t>
            </a:r>
            <a:r>
              <a:rPr lang="en-US" sz="1600" b="1" dirty="0" smtClean="0">
                <a:solidFill>
                  <a:srgbClr val="C00000"/>
                </a:solidFill>
                <a:hlinkClick r:id="rId11" action="ppaction://hlinksldjump"/>
              </a:rPr>
              <a:t>-7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for a full example scenario </a:t>
            </a:r>
            <a:r>
              <a:rPr lang="en-US" sz="1600" b="1" dirty="0" smtClean="0">
                <a:solidFill>
                  <a:srgbClr val="C00000"/>
                </a:solidFill>
              </a:rPr>
              <a:t>on correcting </a:t>
            </a:r>
            <a:r>
              <a:rPr lang="en-US" sz="1600" b="1" dirty="0">
                <a:solidFill>
                  <a:srgbClr val="C00000"/>
                </a:solidFill>
              </a:rPr>
              <a:t>validation errors.</a:t>
            </a:r>
            <a:endParaRPr lang="en-US" sz="16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175558" y="11727880"/>
            <a:ext cx="11800138" cy="548641"/>
          </a:xfrm>
          <a:prstGeom prst="rect">
            <a:avLst/>
          </a:prstGeom>
          <a:noFill/>
          <a:ln w="50800" cmpd="tri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/>
          <a:srcRect r="1540" b="67272"/>
          <a:stretch/>
        </p:blipFill>
        <p:spPr>
          <a:xfrm>
            <a:off x="1999690" y="13233607"/>
            <a:ext cx="8283401" cy="1299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t="12472" r="55618" b="-1117"/>
          <a:stretch/>
        </p:blipFill>
        <p:spPr>
          <a:xfrm>
            <a:off x="2097015" y="14112903"/>
            <a:ext cx="419966" cy="81727"/>
          </a:xfrm>
          <a:prstGeom prst="rect">
            <a:avLst/>
          </a:prstGeom>
        </p:spPr>
      </p:pic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5 of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656" b="63136"/>
          <a:stretch/>
        </p:blipFill>
        <p:spPr>
          <a:xfrm>
            <a:off x="653239" y="13222086"/>
            <a:ext cx="10830236" cy="1915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13924" y="2072581"/>
            <a:ext cx="11901846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1:</a:t>
            </a:r>
            <a:r>
              <a:rPr lang="en-US" b="1" dirty="0" smtClean="0"/>
              <a:t> </a:t>
            </a:r>
            <a:r>
              <a:rPr lang="en-US" sz="1600" dirty="0" smtClean="0"/>
              <a:t>After Heather creates a new web entry form, containing sample data, into CMDP she confirms that all sample submittals are listed on the </a:t>
            </a:r>
            <a:r>
              <a:rPr lang="en-US" sz="1600" b="1" dirty="0" smtClean="0"/>
              <a:t>Sample Results</a:t>
            </a:r>
            <a:r>
              <a:rPr lang="en-US" sz="1600" dirty="0" smtClean="0"/>
              <a:t> sub-tab (refer to </a:t>
            </a:r>
            <a:r>
              <a:rPr lang="en-US" sz="1600" i="1" dirty="0" smtClean="0">
                <a:hlinkClick r:id="rId4" action="ppaction://hlinksldjump"/>
              </a:rPr>
              <a:t>page 1</a:t>
            </a:r>
            <a:r>
              <a:rPr lang="en-US" sz="1600" i="1" dirty="0" smtClean="0"/>
              <a:t> for the screenshot of a </a:t>
            </a:r>
            <a:r>
              <a:rPr lang="en-US" sz="1600" b="1" i="1" dirty="0" smtClean="0"/>
              <a:t>Submission </a:t>
            </a:r>
            <a:r>
              <a:rPr lang="en-US" sz="1600" b="1" i="1" dirty="0"/>
              <a:t>Entered </a:t>
            </a:r>
            <a:r>
              <a:rPr lang="en-US" sz="1600" b="1" i="1" dirty="0" smtClean="0"/>
              <a:t>Successfully </a:t>
            </a:r>
            <a:r>
              <a:rPr lang="en-US" sz="1600" i="1" dirty="0" smtClean="0"/>
              <a:t>example</a:t>
            </a:r>
            <a:r>
              <a:rPr lang="en-US" sz="1600" dirty="0" smtClean="0"/>
              <a:t>). </a:t>
            </a:r>
          </a:p>
          <a:p>
            <a:endParaRPr lang="en-US" sz="800" dirty="0" smtClean="0"/>
          </a:p>
          <a:p>
            <a:r>
              <a:rPr lang="en-US" sz="1600" dirty="0"/>
              <a:t>Then, Heather reviews the </a:t>
            </a:r>
            <a:r>
              <a:rPr lang="en-US" sz="1600" b="1" dirty="0">
                <a:solidFill>
                  <a:srgbClr val="7030A0"/>
                </a:solidFill>
              </a:rPr>
              <a:t>Validations</a:t>
            </a:r>
            <a:r>
              <a:rPr lang="en-US" sz="1600" dirty="0"/>
              <a:t> tab. </a:t>
            </a:r>
            <a:r>
              <a:rPr lang="en-US" sz="1600" dirty="0" smtClean="0"/>
              <a:t>During her review, </a:t>
            </a:r>
            <a:r>
              <a:rPr lang="en-US" sz="1600" dirty="0"/>
              <a:t>s</a:t>
            </a:r>
            <a:r>
              <a:rPr lang="en-US" sz="1600" dirty="0" smtClean="0"/>
              <a:t>he notices one validation error listed under the </a:t>
            </a:r>
            <a:r>
              <a:rPr lang="en-US" sz="1600" b="1" dirty="0" smtClean="0"/>
              <a:t>Federal Reporting Validations Results</a:t>
            </a:r>
            <a:r>
              <a:rPr lang="en-US" sz="1600" dirty="0" smtClean="0"/>
              <a:t> table. The </a:t>
            </a:r>
            <a:r>
              <a:rPr lang="en-US" sz="1600" i="1" u="sng" dirty="0" smtClean="0"/>
              <a:t>CMDP </a:t>
            </a:r>
            <a:r>
              <a:rPr lang="en-US" sz="1600" i="1" u="sng" dirty="0"/>
              <a:t>error </a:t>
            </a:r>
            <a:r>
              <a:rPr lang="en-US" sz="1600" i="1" u="sng" dirty="0" smtClean="0"/>
              <a:t>message</a:t>
            </a:r>
            <a:r>
              <a:rPr lang="en-US" sz="1600" dirty="0" smtClean="0"/>
              <a:t> </a:t>
            </a:r>
            <a:r>
              <a:rPr lang="en-US" sz="1600" dirty="0"/>
              <a:t>(highlighted text noted </a:t>
            </a:r>
            <a:r>
              <a:rPr lang="en-US" sz="1600" dirty="0" smtClean="0"/>
              <a:t>in the </a:t>
            </a:r>
            <a:r>
              <a:rPr lang="en-US" sz="1600" b="1" dirty="0" smtClean="0"/>
              <a:t>Error Description</a:t>
            </a:r>
            <a:r>
              <a:rPr lang="en-US" sz="1600" dirty="0" smtClean="0"/>
              <a:t> column) indicates the </a:t>
            </a:r>
            <a:r>
              <a:rPr lang="en-US" sz="1600" b="1" dirty="0"/>
              <a:t>Sample Volume (ML) </a:t>
            </a:r>
            <a:r>
              <a:rPr lang="en-US" sz="1600" dirty="0" smtClean="0"/>
              <a:t>field is either blank </a:t>
            </a:r>
            <a:r>
              <a:rPr lang="en-US" sz="1600" dirty="0"/>
              <a:t>or </a:t>
            </a:r>
            <a:r>
              <a:rPr lang="en-US" sz="1600" dirty="0" smtClean="0"/>
              <a:t>the information </a:t>
            </a:r>
            <a:r>
              <a:rPr lang="en-US" sz="1600" dirty="0"/>
              <a:t>is entered incorrectly. </a:t>
            </a:r>
            <a:r>
              <a:rPr lang="en-US" sz="1600" dirty="0" smtClean="0"/>
              <a:t>Before clicking on this row for additional information, Heather reviews the rest of the </a:t>
            </a:r>
            <a:r>
              <a:rPr lang="en-US" sz="1600" b="1" dirty="0" smtClean="0"/>
              <a:t>Validations</a:t>
            </a:r>
            <a:r>
              <a:rPr lang="en-US" sz="1600" dirty="0" smtClean="0"/>
              <a:t> tab to confirm no additional errors are listed under the </a:t>
            </a:r>
            <a:r>
              <a:rPr lang="en-US" sz="1600" b="1" dirty="0"/>
              <a:t>Federal Reporting Validations Results</a:t>
            </a:r>
            <a:r>
              <a:rPr lang="en-US" sz="1600" dirty="0"/>
              <a:t> table</a:t>
            </a:r>
            <a:r>
              <a:rPr lang="en-US" sz="1600" dirty="0" smtClean="0"/>
              <a:t>. 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0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800" dirty="0" smtClean="0"/>
          </a:p>
          <a:p>
            <a:r>
              <a:rPr lang="en-US" sz="1600" dirty="0" smtClean="0"/>
              <a:t>After confirming that only one validation error occurred, Heather double clicks on the error message located under the </a:t>
            </a:r>
            <a:r>
              <a:rPr lang="en-US" sz="1600" b="1" dirty="0" smtClean="0"/>
              <a:t>Error Description</a:t>
            </a:r>
            <a:r>
              <a:rPr lang="en-US" sz="1600" dirty="0" smtClean="0"/>
              <a:t> column and is brought to the specific sample submission. From this web view, she can see that she accidently left the </a:t>
            </a:r>
            <a:r>
              <a:rPr lang="en-US" sz="1600" b="1" dirty="0" smtClean="0"/>
              <a:t>Sample Volume (ML) </a:t>
            </a:r>
            <a:r>
              <a:rPr lang="en-US" sz="1600" dirty="0" smtClean="0"/>
              <a:t>field blank (highlighted field in screen shot below). Now, with an understanding of the error Heather knows exactly what should be corrected within the web entry form.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3200" dirty="0" smtClean="0"/>
          </a:p>
          <a:p>
            <a:endParaRPr lang="en-US" sz="800" dirty="0"/>
          </a:p>
          <a:p>
            <a:r>
              <a:rPr lang="en-US" b="1" u="sng" dirty="0"/>
              <a:t>Step 2:</a:t>
            </a:r>
            <a:r>
              <a:rPr lang="en-US" b="1" dirty="0"/>
              <a:t> </a:t>
            </a:r>
            <a:r>
              <a:rPr lang="en-US" sz="1600" dirty="0" smtClean="0"/>
              <a:t>Now</a:t>
            </a:r>
            <a:r>
              <a:rPr lang="en-US" sz="1600" dirty="0"/>
              <a:t>, </a:t>
            </a:r>
            <a:r>
              <a:rPr lang="en-US" sz="1600" dirty="0" smtClean="0"/>
              <a:t>Heather </a:t>
            </a:r>
            <a:r>
              <a:rPr lang="en-US" sz="1600" dirty="0"/>
              <a:t>can </a:t>
            </a:r>
            <a:r>
              <a:rPr lang="en-US" sz="1600" b="1" i="1" dirty="0">
                <a:solidFill>
                  <a:srgbClr val="7030A0"/>
                </a:solidFill>
              </a:rPr>
              <a:t>edit the </a:t>
            </a:r>
            <a:r>
              <a:rPr lang="en-US" sz="1600" b="1" i="1" dirty="0" smtClean="0">
                <a:solidFill>
                  <a:srgbClr val="7030A0"/>
                </a:solidFill>
              </a:rPr>
              <a:t>web entry form of </a:t>
            </a:r>
            <a:r>
              <a:rPr lang="en-US" sz="1600" b="1" i="1" dirty="0">
                <a:solidFill>
                  <a:srgbClr val="7030A0"/>
                </a:solidFill>
              </a:rPr>
              <a:t>the sample submission that had the error </a:t>
            </a:r>
            <a:r>
              <a:rPr lang="en-US" sz="1600" dirty="0"/>
              <a:t>by adding the appropriate data into the </a:t>
            </a:r>
            <a:r>
              <a:rPr lang="en-US" sz="1600" b="1" dirty="0"/>
              <a:t>Collection </a:t>
            </a:r>
            <a:r>
              <a:rPr lang="en-US" sz="1600" b="1" dirty="0" smtClean="0"/>
              <a:t>Time</a:t>
            </a:r>
            <a:r>
              <a:rPr lang="en-US" sz="1600" dirty="0" smtClean="0"/>
              <a:t> </a:t>
            </a:r>
            <a:r>
              <a:rPr lang="en-US" sz="1600" dirty="0"/>
              <a:t>field (highlighted field in screen shot below). Once the </a:t>
            </a:r>
            <a:r>
              <a:rPr lang="en-US" sz="1600" dirty="0" smtClean="0"/>
              <a:t>form is </a:t>
            </a:r>
            <a:r>
              <a:rPr lang="en-US" sz="1600" dirty="0"/>
              <a:t>updated appropriately, she </a:t>
            </a:r>
            <a:r>
              <a:rPr lang="en-US" sz="1600" dirty="0" smtClean="0"/>
              <a:t>selects the </a:t>
            </a:r>
            <a:r>
              <a:rPr lang="en-US" sz="1600" b="1" dirty="0" smtClean="0">
                <a:solidFill>
                  <a:srgbClr val="C00000"/>
                </a:solidFill>
              </a:rPr>
              <a:t>Save </a:t>
            </a:r>
            <a:r>
              <a:rPr lang="en-US" sz="1600" dirty="0" smtClean="0"/>
              <a:t>button and receives the </a:t>
            </a:r>
            <a:r>
              <a:rPr lang="en-US" sz="1600" b="1" dirty="0" smtClean="0"/>
              <a:t>Information </a:t>
            </a:r>
            <a:r>
              <a:rPr lang="en-US" sz="1600" b="1" dirty="0"/>
              <a:t>saved successfully</a:t>
            </a:r>
            <a:r>
              <a:rPr lang="en-US" sz="1600" dirty="0"/>
              <a:t> </a:t>
            </a:r>
            <a:r>
              <a:rPr lang="en-US" sz="1600" dirty="0" smtClean="0"/>
              <a:t>notification.</a:t>
            </a:r>
            <a:endParaRPr lang="en-US" sz="1600" dirty="0"/>
          </a:p>
          <a:p>
            <a:endParaRPr lang="en-US" sz="1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64352" y="3797719"/>
            <a:ext cx="10820057" cy="3279765"/>
            <a:chOff x="6651597" y="4951007"/>
            <a:chExt cx="10820057" cy="327976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t="91234"/>
            <a:stretch/>
          </p:blipFill>
          <p:spPr>
            <a:xfrm>
              <a:off x="6651597" y="7783308"/>
              <a:ext cx="10819123" cy="4474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57586" b="24687"/>
            <a:stretch/>
          </p:blipFill>
          <p:spPr>
            <a:xfrm>
              <a:off x="6652064" y="6994908"/>
              <a:ext cx="10819123" cy="9048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/>
            <a:srcRect b="52973"/>
            <a:stretch/>
          </p:blipFill>
          <p:spPr>
            <a:xfrm>
              <a:off x="6652531" y="4951007"/>
              <a:ext cx="10819123" cy="24005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651597" y="4951008"/>
              <a:ext cx="10819123" cy="32797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1388" b="21186"/>
          <a:stretch/>
        </p:blipFill>
        <p:spPr>
          <a:xfrm>
            <a:off x="653554" y="8229326"/>
            <a:ext cx="10819121" cy="4079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0" y="103175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0358" y="692602"/>
            <a:ext cx="98154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en-US" b="1" u="sng" spc="-10" dirty="0" smtClean="0">
                <a:cs typeface="Calibri"/>
              </a:rPr>
              <a:t>Part 5</a:t>
            </a:r>
            <a:r>
              <a:rPr lang="en-US" b="1" spc="-10" dirty="0" smtClean="0">
                <a:cs typeface="Calibri"/>
              </a:rPr>
              <a:t>: Example Scenario of Sample Rejection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8665" y="621806"/>
            <a:ext cx="682662" cy="578170"/>
            <a:chOff x="2619731" y="4425820"/>
            <a:chExt cx="682662" cy="57817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2619731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2907249" y="4425820"/>
              <a:ext cx="395144" cy="578170"/>
            </a:xfrm>
            <a:prstGeom prst="chevron">
              <a:avLst/>
            </a:prstGeom>
            <a:grpFill/>
            <a:ln w="28575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1703" y="294064"/>
            <a:ext cx="1304031" cy="1229600"/>
            <a:chOff x="1028181" y="4098078"/>
            <a:chExt cx="1304031" cy="1229600"/>
          </a:xfrm>
        </p:grpSpPr>
        <p:sp>
          <p:nvSpPr>
            <p:cNvPr id="22" name="Oval 21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81703" y="294067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8665" y="1215531"/>
            <a:ext cx="10621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0070C0"/>
                </a:solidFill>
              </a:rPr>
              <a:t>EXAMPLE: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The scenario below outlines how Ms. Heather Olson, who is enrolled as a CMDP Lab System Administrator working for LabTech, </a:t>
            </a:r>
            <a:r>
              <a:rPr lang="en-US" sz="1600" i="1" u="sng" dirty="0" smtClean="0">
                <a:solidFill>
                  <a:srgbClr val="0070C0"/>
                </a:solidFill>
              </a:rPr>
              <a:t>identifies/corrects </a:t>
            </a:r>
            <a:r>
              <a:rPr lang="en-US" sz="1600" i="1" u="sng" dirty="0">
                <a:solidFill>
                  <a:srgbClr val="0070C0"/>
                </a:solidFill>
              </a:rPr>
              <a:t>a federal reporting error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with an initial sample submission and how she </a:t>
            </a:r>
            <a:r>
              <a:rPr lang="en-US" sz="1600" i="1" u="sng" dirty="0" smtClean="0">
                <a:solidFill>
                  <a:srgbClr val="0070C0"/>
                </a:solidFill>
              </a:rPr>
              <a:t>addresses a second error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identified by the State.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3" y="480373"/>
            <a:ext cx="1015930" cy="9233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69154" y="4619224"/>
            <a:ext cx="767823" cy="2071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6 of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924" y="1573937"/>
            <a:ext cx="11901846" cy="1147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Step 3:</a:t>
            </a:r>
            <a:r>
              <a:rPr lang="en-US" b="1" dirty="0" smtClean="0"/>
              <a:t> </a:t>
            </a:r>
            <a:r>
              <a:rPr lang="en-US" sz="1600" dirty="0"/>
              <a:t>Once </a:t>
            </a:r>
            <a:r>
              <a:rPr lang="en-US" sz="1600" dirty="0" smtClean="0"/>
              <a:t>she reviews the </a:t>
            </a:r>
            <a:r>
              <a:rPr lang="en-US" sz="1600" b="1" dirty="0">
                <a:solidFill>
                  <a:srgbClr val="7030A0"/>
                </a:solidFill>
              </a:rPr>
              <a:t>Validations</a:t>
            </a:r>
            <a:r>
              <a:rPr lang="en-US" sz="1600" dirty="0"/>
              <a:t> tab </a:t>
            </a:r>
            <a:r>
              <a:rPr lang="en-US" sz="1600" dirty="0" smtClean="0"/>
              <a:t>again to </a:t>
            </a:r>
            <a:r>
              <a:rPr lang="en-US" sz="1600" dirty="0"/>
              <a:t>confirm no validation errors </a:t>
            </a:r>
            <a:r>
              <a:rPr lang="en-US" sz="1600" dirty="0" smtClean="0"/>
              <a:t>exist (screenshot below), she submits </a:t>
            </a:r>
            <a:r>
              <a:rPr lang="en-US" sz="1600" dirty="0"/>
              <a:t>the sample/results to the State by following the process outlined in </a:t>
            </a:r>
            <a:r>
              <a:rPr lang="en-US" sz="1600" dirty="0">
                <a:hlinkClick r:id="rId3" action="ppaction://hlinksldjump"/>
              </a:rPr>
              <a:t>Part 3</a:t>
            </a:r>
            <a:r>
              <a:rPr lang="en-US" sz="1600" dirty="0"/>
              <a:t>. </a:t>
            </a:r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  <a:p>
            <a:endParaRPr lang="en-US" sz="800" dirty="0" smtClean="0"/>
          </a:p>
          <a:p>
            <a:r>
              <a:rPr lang="en-US" b="1" u="sng" dirty="0" smtClean="0"/>
              <a:t>Step 4:</a:t>
            </a:r>
            <a:r>
              <a:rPr lang="en-US" b="1" dirty="0" smtClean="0"/>
              <a:t> </a:t>
            </a:r>
            <a:r>
              <a:rPr lang="en-US" sz="1600" dirty="0"/>
              <a:t>After </a:t>
            </a:r>
            <a:r>
              <a:rPr lang="en-US" sz="1600" dirty="0" smtClean="0"/>
              <a:t>the Sample </a:t>
            </a:r>
            <a:r>
              <a:rPr lang="en-US" sz="1600" dirty="0"/>
              <a:t>Job i</a:t>
            </a:r>
            <a:r>
              <a:rPr lang="en-US" sz="1600" dirty="0" smtClean="0"/>
              <a:t>s submitted to </a:t>
            </a:r>
            <a:r>
              <a:rPr lang="en-US" sz="1600" dirty="0"/>
              <a:t>the State, </a:t>
            </a:r>
            <a:r>
              <a:rPr lang="en-US" sz="1600" dirty="0" smtClean="0"/>
              <a:t>the next day Heather receives an email indicating that </a:t>
            </a:r>
            <a:r>
              <a:rPr lang="en-US" sz="1600" dirty="0"/>
              <a:t>the submission </a:t>
            </a:r>
            <a:r>
              <a:rPr lang="en-US" sz="1600" dirty="0" smtClean="0"/>
              <a:t>was rejected because it did </a:t>
            </a:r>
            <a:r>
              <a:rPr lang="en-US" sz="1600" dirty="0"/>
              <a:t>not have a </a:t>
            </a:r>
            <a:r>
              <a:rPr lang="en-US" sz="1600" b="1" dirty="0"/>
              <a:t>Sampling Location </a:t>
            </a:r>
            <a:r>
              <a:rPr lang="en-US" sz="1600" dirty="0" smtClean="0"/>
              <a:t>listed (highlighted field in screen shot below). </a:t>
            </a:r>
            <a:r>
              <a:rPr lang="en-US" sz="1600" b="1" dirty="0" smtClean="0"/>
              <a:t>REMEMBER</a:t>
            </a:r>
            <a:r>
              <a:rPr lang="en-US" sz="1600" b="1" dirty="0"/>
              <a:t>! The Sample Location and Method fields are state required and errors within these fields will not be identified within the Validations tab.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900" dirty="0"/>
          </a:p>
          <a:p>
            <a:endParaRPr lang="en-US" sz="100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800" dirty="0"/>
          </a:p>
          <a:p>
            <a:r>
              <a:rPr lang="en-US" sz="1600" dirty="0" smtClean="0"/>
              <a:t>To correct this error, she then </a:t>
            </a:r>
            <a:r>
              <a:rPr lang="en-US" sz="1600" b="1" i="1" dirty="0" smtClean="0"/>
              <a:t>creates a new web entry form</a:t>
            </a:r>
            <a:r>
              <a:rPr lang="en-US" sz="1600" dirty="0" smtClean="0"/>
              <a:t> with the </a:t>
            </a:r>
            <a:r>
              <a:rPr lang="en-US" sz="1600" dirty="0"/>
              <a:t>appropriate </a:t>
            </a:r>
            <a:r>
              <a:rPr lang="en-US" sz="1600" dirty="0" smtClean="0"/>
              <a:t>information entered </a:t>
            </a:r>
            <a:r>
              <a:rPr lang="en-US" sz="1600" dirty="0"/>
              <a:t>into the </a:t>
            </a:r>
            <a:r>
              <a:rPr lang="en-US" sz="1600" b="1" dirty="0"/>
              <a:t>Sample Location</a:t>
            </a:r>
            <a:r>
              <a:rPr lang="en-US" sz="1600" dirty="0"/>
              <a:t> </a:t>
            </a:r>
            <a:r>
              <a:rPr lang="en-US" sz="1600" dirty="0" smtClean="0"/>
              <a:t>field </a:t>
            </a:r>
            <a:r>
              <a:rPr lang="en-US" sz="1600" u="sng" dirty="0"/>
              <a:t>AND</a:t>
            </a:r>
            <a:r>
              <a:rPr lang="en-US" sz="1600" dirty="0"/>
              <a:t> </a:t>
            </a:r>
            <a:r>
              <a:rPr lang="en-US" sz="1600" b="1" dirty="0" smtClean="0"/>
              <a:t>adds </a:t>
            </a:r>
            <a:r>
              <a:rPr lang="en-US" sz="1600" b="1" dirty="0"/>
              <a:t>an "X" </a:t>
            </a:r>
            <a:r>
              <a:rPr lang="en-US" sz="1600" dirty="0"/>
              <a:t>to the beginning of the </a:t>
            </a:r>
            <a:r>
              <a:rPr lang="en-US" sz="1600" b="1" dirty="0"/>
              <a:t>Sample ID # </a:t>
            </a:r>
            <a:r>
              <a:rPr lang="en-US" sz="1600" dirty="0" smtClean="0"/>
              <a:t>(highlighted fields </a:t>
            </a:r>
            <a:r>
              <a:rPr lang="en-US" sz="1600" dirty="0"/>
              <a:t>in screen shot below). </a:t>
            </a:r>
            <a:r>
              <a:rPr lang="en-US" sz="1600" dirty="0" smtClean="0"/>
              <a:t>Since this error was identified AFTER the submission was sent to the State, she will not be able to delete the Sample Job from CMDP and must re-submit it as a new Sample Job (which is why she changed the Sample ID field). </a:t>
            </a:r>
          </a:p>
          <a:p>
            <a:endParaRPr lang="en-US" sz="800" dirty="0"/>
          </a:p>
          <a:p>
            <a:r>
              <a:rPr lang="en-US" sz="1600" dirty="0" smtClean="0"/>
              <a:t>Once </a:t>
            </a:r>
            <a:r>
              <a:rPr lang="en-US" sz="1600" dirty="0"/>
              <a:t>the </a:t>
            </a:r>
            <a:r>
              <a:rPr lang="en-US" sz="1600" dirty="0" smtClean="0"/>
              <a:t>web entry form is </a:t>
            </a:r>
            <a:r>
              <a:rPr lang="en-US" sz="1600" dirty="0"/>
              <a:t>updated with the appropriate information, </a:t>
            </a:r>
            <a:r>
              <a:rPr lang="en-US" sz="1600" dirty="0" smtClean="0"/>
              <a:t>Heather </a:t>
            </a:r>
            <a:r>
              <a:rPr lang="en-US" sz="1600" i="1" u="sng" dirty="0" smtClean="0"/>
              <a:t>reviews </a:t>
            </a:r>
            <a:r>
              <a:rPr lang="en-US" sz="1600" i="1" u="sng" dirty="0"/>
              <a:t>the </a:t>
            </a:r>
            <a:r>
              <a:rPr lang="en-US" sz="1600" b="1" i="1" u="sng" dirty="0"/>
              <a:t>Validations</a:t>
            </a:r>
            <a:r>
              <a:rPr lang="en-US" sz="1600" i="1" u="sng" dirty="0"/>
              <a:t> tab</a:t>
            </a:r>
            <a:r>
              <a:rPr lang="en-US" sz="1600" dirty="0"/>
              <a:t>, and </a:t>
            </a:r>
            <a:r>
              <a:rPr lang="en-US" sz="1600" i="1" u="sng" dirty="0" smtClean="0"/>
              <a:t>submits </a:t>
            </a:r>
            <a:r>
              <a:rPr lang="en-US" sz="1600" i="1" u="sng" dirty="0"/>
              <a:t>the Sample Job</a:t>
            </a:r>
            <a:r>
              <a:rPr lang="en-US" sz="1600" dirty="0"/>
              <a:t> to the State (following the process outlined in </a:t>
            </a:r>
            <a:r>
              <a:rPr lang="en-US" sz="1600" dirty="0">
                <a:hlinkClick r:id="rId4" action="ppaction://hlinksldjump"/>
              </a:rPr>
              <a:t>Part 1</a:t>
            </a:r>
            <a:r>
              <a:rPr lang="en-US" sz="1600" dirty="0"/>
              <a:t>- </a:t>
            </a:r>
            <a:r>
              <a:rPr lang="en-US" sz="1600" dirty="0">
                <a:hlinkClick r:id="rId3" action="ppaction://hlinksldjump"/>
              </a:rPr>
              <a:t>Part 3</a:t>
            </a:r>
            <a:r>
              <a:rPr lang="en-US" sz="1600" dirty="0"/>
              <a:t>). </a:t>
            </a:r>
            <a:endParaRPr lang="en-US" sz="1600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pPr algn="ctr"/>
            <a:endParaRPr lang="en-US" sz="16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She did it! Heather successfully submits the sample to the State and no further validation errors are identified.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8569" y="2170224"/>
            <a:ext cx="10816789" cy="3210717"/>
            <a:chOff x="1507366" y="4204393"/>
            <a:chExt cx="10816789" cy="32107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53888" b="23454"/>
            <a:stretch/>
          </p:blipFill>
          <p:spPr>
            <a:xfrm>
              <a:off x="1507366" y="5793300"/>
              <a:ext cx="10812691" cy="11561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/>
            <a:srcRect t="90792"/>
            <a:stretch/>
          </p:blipFill>
          <p:spPr>
            <a:xfrm>
              <a:off x="1509270" y="6945261"/>
              <a:ext cx="10814885" cy="46984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/>
            <a:srcRect b="68118"/>
            <a:stretch/>
          </p:blipFill>
          <p:spPr>
            <a:xfrm>
              <a:off x="1508318" y="4204393"/>
              <a:ext cx="10814885" cy="16268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08318" y="4204393"/>
              <a:ext cx="10814885" cy="32107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448665" y="716887"/>
            <a:ext cx="10621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>
                <a:solidFill>
                  <a:srgbClr val="0070C0"/>
                </a:solidFill>
              </a:rPr>
              <a:t>EXAMPLE </a:t>
            </a:r>
            <a:r>
              <a:rPr lang="en-US" b="1" i="1" u="sng" dirty="0" smtClean="0">
                <a:solidFill>
                  <a:srgbClr val="0070C0"/>
                </a:solidFill>
              </a:rPr>
              <a:t>CONTINUED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The scenario below outlines how Ms. Heather Olson, who is enrolled as a CMDP Lab System Administrator working for LabTech, </a:t>
            </a:r>
            <a:r>
              <a:rPr lang="en-US" sz="1600" i="1" u="sng" dirty="0" smtClean="0">
                <a:solidFill>
                  <a:srgbClr val="0070C0"/>
                </a:solidFill>
              </a:rPr>
              <a:t>identifies/corrects </a:t>
            </a:r>
            <a:r>
              <a:rPr lang="en-US" sz="1600" i="1" u="sng" dirty="0">
                <a:solidFill>
                  <a:srgbClr val="0070C0"/>
                </a:solidFill>
              </a:rPr>
              <a:t>a federal reporting error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with an initial sample submission and how she </a:t>
            </a:r>
            <a:r>
              <a:rPr lang="en-US" sz="1600" i="1" u="sng" dirty="0" smtClean="0">
                <a:solidFill>
                  <a:srgbClr val="0070C0"/>
                </a:solidFill>
              </a:rPr>
              <a:t>addresses a second error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identified by the State.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3175"/>
            <a:ext cx="122046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US" b="1" dirty="0">
                <a:solidFill>
                  <a:schemeClr val="bg1"/>
                </a:solidFill>
                <a:cs typeface="Calibri"/>
              </a:rPr>
              <a:t>VALIDATION &amp; SUBMISSION PROCESS (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WEB ENTRY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703" y="294064"/>
            <a:ext cx="1304031" cy="1229600"/>
            <a:chOff x="1028181" y="4098078"/>
            <a:chExt cx="1304031" cy="1229600"/>
          </a:xfrm>
        </p:grpSpPr>
        <p:sp>
          <p:nvSpPr>
            <p:cNvPr id="22" name="Oval 21"/>
            <p:cNvSpPr/>
            <p:nvPr/>
          </p:nvSpPr>
          <p:spPr>
            <a:xfrm>
              <a:off x="1028181" y="4098078"/>
              <a:ext cx="1304031" cy="1229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rgbClr val="9A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40" y="4234832"/>
              <a:ext cx="974748" cy="95609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81703" y="294067"/>
            <a:ext cx="1304031" cy="1229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dirty="0">
              <a:solidFill>
                <a:srgbClr val="9A00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3" y="480373"/>
            <a:ext cx="1015930" cy="9233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569" y="6379373"/>
            <a:ext cx="10815835" cy="2093779"/>
            <a:chOff x="658569" y="6365725"/>
            <a:chExt cx="10815835" cy="2093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/>
            <a:srcRect r="1494" b="67234"/>
            <a:stretch/>
          </p:blipFill>
          <p:spPr>
            <a:xfrm>
              <a:off x="658569" y="6762553"/>
              <a:ext cx="10812691" cy="16969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1" name="Rectangle 40"/>
            <p:cNvSpPr/>
            <p:nvPr/>
          </p:nvSpPr>
          <p:spPr>
            <a:xfrm>
              <a:off x="659521" y="6365725"/>
              <a:ext cx="108148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REJECTED: Submission with </a:t>
              </a:r>
              <a:r>
                <a:rPr lang="en-US" b="1" i="1" u="sng" dirty="0" smtClean="0">
                  <a:solidFill>
                    <a:srgbClr val="C00000"/>
                  </a:solidFill>
                </a:rPr>
                <a:t>missing</a:t>
              </a:r>
              <a:r>
                <a:rPr lang="en-US" b="1" i="1" dirty="0" smtClean="0">
                  <a:solidFill>
                    <a:srgbClr val="C00000"/>
                  </a:solidFill>
                </a:rPr>
                <a:t> Sampling Location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569" y="10309023"/>
            <a:ext cx="10815836" cy="2039291"/>
            <a:chOff x="658569" y="10268079"/>
            <a:chExt cx="10815836" cy="20392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/>
            <a:srcRect r="1494" b="67547"/>
            <a:stretch/>
          </p:blipFill>
          <p:spPr>
            <a:xfrm>
              <a:off x="658569" y="10626654"/>
              <a:ext cx="10812691" cy="16807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Rectangle 46"/>
            <p:cNvSpPr/>
            <p:nvPr/>
          </p:nvSpPr>
          <p:spPr>
            <a:xfrm>
              <a:off x="659522" y="10268079"/>
              <a:ext cx="108148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i="1" dirty="0" smtClean="0">
                  <a:solidFill>
                    <a:srgbClr val="C00000"/>
                  </a:solidFill>
                </a:rPr>
                <a:t>CORRECTED: New submission with Sampling Location </a:t>
              </a:r>
              <a:r>
                <a:rPr lang="en-US" b="1" i="1" u="sng" dirty="0" smtClean="0">
                  <a:solidFill>
                    <a:srgbClr val="C00000"/>
                  </a:solidFill>
                </a:rPr>
                <a:t>entered</a:t>
              </a:r>
              <a:endParaRPr lang="en-US" i="1" u="sng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47142" y="2988090"/>
            <a:ext cx="693867" cy="2071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44331" y="3593403"/>
            <a:ext cx="2641032" cy="3041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014" y="11795132"/>
            <a:ext cx="1086770" cy="139160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1248" y="15750229"/>
            <a:ext cx="2743200" cy="865481"/>
          </a:xfrm>
        </p:spPr>
        <p:txBody>
          <a:bodyPr/>
          <a:lstStyle/>
          <a:p>
            <a:r>
              <a:rPr lang="en-US" dirty="0" smtClean="0"/>
              <a:t>7 of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22918</TotalTime>
  <Words>3569</Words>
  <Application>Microsoft Office PowerPoint</Application>
  <PresentationFormat>Custom</PresentationFormat>
  <Paragraphs>415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Vance, Jeanine</dc:creator>
  <cp:lastModifiedBy>Westbrook, Rachel</cp:lastModifiedBy>
  <cp:revision>1496</cp:revision>
  <cp:lastPrinted>2018-09-07T00:09:36Z</cp:lastPrinted>
  <dcterms:created xsi:type="dcterms:W3CDTF">2014-04-15T20:21:58Z</dcterms:created>
  <dcterms:modified xsi:type="dcterms:W3CDTF">2019-04-09T15:50:42Z</dcterms:modified>
</cp:coreProperties>
</file>