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77"/>
  </p:sldMasterIdLst>
  <p:notesMasterIdLst>
    <p:notesMasterId r:id="rId118"/>
  </p:notesMasterIdLst>
  <p:handoutMasterIdLst>
    <p:handoutMasterId r:id="rId119"/>
  </p:handoutMasterIdLst>
  <p:sldIdLst>
    <p:sldId id="391" r:id="rId78"/>
    <p:sldId id="392" r:id="rId79"/>
    <p:sldId id="393" r:id="rId80"/>
    <p:sldId id="394" r:id="rId81"/>
    <p:sldId id="395" r:id="rId82"/>
    <p:sldId id="396" r:id="rId83"/>
    <p:sldId id="397" r:id="rId84"/>
    <p:sldId id="398" r:id="rId85"/>
    <p:sldId id="399" r:id="rId86"/>
    <p:sldId id="400" r:id="rId87"/>
    <p:sldId id="401" r:id="rId88"/>
    <p:sldId id="402" r:id="rId89"/>
    <p:sldId id="403" r:id="rId90"/>
    <p:sldId id="404" r:id="rId91"/>
    <p:sldId id="405" r:id="rId92"/>
    <p:sldId id="406" r:id="rId93"/>
    <p:sldId id="407" r:id="rId94"/>
    <p:sldId id="408" r:id="rId95"/>
    <p:sldId id="409" r:id="rId96"/>
    <p:sldId id="410" r:id="rId97"/>
    <p:sldId id="411" r:id="rId98"/>
    <p:sldId id="450" r:id="rId99"/>
    <p:sldId id="434" r:id="rId100"/>
    <p:sldId id="435" r:id="rId101"/>
    <p:sldId id="436" r:id="rId102"/>
    <p:sldId id="437" r:id="rId103"/>
    <p:sldId id="438" r:id="rId104"/>
    <p:sldId id="439" r:id="rId105"/>
    <p:sldId id="440" r:id="rId106"/>
    <p:sldId id="441" r:id="rId107"/>
    <p:sldId id="442" r:id="rId108"/>
    <p:sldId id="443" r:id="rId109"/>
    <p:sldId id="444" r:id="rId110"/>
    <p:sldId id="445" r:id="rId111"/>
    <p:sldId id="446" r:id="rId112"/>
    <p:sldId id="447" r:id="rId113"/>
    <p:sldId id="448" r:id="rId114"/>
    <p:sldId id="449" r:id="rId115"/>
    <p:sldId id="415" r:id="rId116"/>
    <p:sldId id="451" r:id="rId1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ley,  Don" initials="W " lastIdx="22" clrIdx="0">
    <p:extLst>
      <p:ext uri="{19B8F6BF-5375-455C-9EA6-DF929625EA0E}">
        <p15:presenceInfo xmlns:p15="http://schemas.microsoft.com/office/powerpoint/2012/main" userId="S-1-5-21-1339303556-449845944-1601390327-152824" providerId="AD"/>
      </p:ext>
    </p:extLst>
  </p:cmAuthor>
  <p:cmAuthor id="2" name="Ibarra, Michelle" initials="IM" lastIdx="6" clrIdx="1">
    <p:extLst>
      <p:ext uri="{19B8F6BF-5375-455C-9EA6-DF929625EA0E}">
        <p15:presenceInfo xmlns:p15="http://schemas.microsoft.com/office/powerpoint/2012/main" userId="S-1-5-21-1339303556-449845944-1601390327-237941" providerId="AD"/>
      </p:ext>
    </p:extLst>
  </p:cmAuthor>
  <p:cmAuthor id="3" name="Hessling, Michael" initials="HM" lastIdx="6" clrIdx="2">
    <p:extLst>
      <p:ext uri="{19B8F6BF-5375-455C-9EA6-DF929625EA0E}">
        <p15:presenceInfo xmlns:p15="http://schemas.microsoft.com/office/powerpoint/2012/main" userId="S-1-5-21-1339303556-449845944-1601390327-1475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5" autoAdjust="0"/>
    <p:restoredTop sz="93544" autoAdjust="0"/>
  </p:normalViewPr>
  <p:slideViewPr>
    <p:cSldViewPr>
      <p:cViewPr varScale="1">
        <p:scale>
          <a:sx n="75" d="100"/>
          <a:sy n="75" d="100"/>
        </p:scale>
        <p:origin x="202"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2280" y="-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40.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7.xml"/><Relationship Id="rId89" Type="http://schemas.openxmlformats.org/officeDocument/2006/relationships/slide" Target="slides/slide12.xml"/><Relationship Id="rId112" Type="http://schemas.openxmlformats.org/officeDocument/2006/relationships/slide" Target="slides/slide35.xml"/><Relationship Id="rId16" Type="http://schemas.openxmlformats.org/officeDocument/2006/relationships/customXml" Target="../customXml/item16.xml"/><Relationship Id="rId107" Type="http://schemas.openxmlformats.org/officeDocument/2006/relationships/slide" Target="slides/slide30.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slide" Target="slides/slide2.xml"/><Relationship Id="rId102" Type="http://schemas.openxmlformats.org/officeDocument/2006/relationships/slide" Target="slides/slide25.xml"/><Relationship Id="rId123"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5.xml"/><Relationship Id="rId90" Type="http://schemas.openxmlformats.org/officeDocument/2006/relationships/slide" Target="slides/slide13.xml"/><Relationship Id="rId95" Type="http://schemas.openxmlformats.org/officeDocument/2006/relationships/slide" Target="slides/slide18.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slideMaster" Target="slideMasters/slideMaster1.xml"/><Relationship Id="rId100" Type="http://schemas.openxmlformats.org/officeDocument/2006/relationships/slide" Target="slides/slide23.xml"/><Relationship Id="rId105" Type="http://schemas.openxmlformats.org/officeDocument/2006/relationships/slide" Target="slides/slide28.xml"/><Relationship Id="rId113" Type="http://schemas.openxmlformats.org/officeDocument/2006/relationships/slide" Target="slides/slide36.xml"/><Relationship Id="rId11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 Target="slides/slide3.xml"/><Relationship Id="rId85" Type="http://schemas.openxmlformats.org/officeDocument/2006/relationships/slide" Target="slides/slide8.xml"/><Relationship Id="rId93" Type="http://schemas.openxmlformats.org/officeDocument/2006/relationships/slide" Target="slides/slide16.xml"/><Relationship Id="rId98" Type="http://schemas.openxmlformats.org/officeDocument/2006/relationships/slide" Target="slides/slide21.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6.xml"/><Relationship Id="rId108" Type="http://schemas.openxmlformats.org/officeDocument/2006/relationships/slide" Target="slides/slide31.xml"/><Relationship Id="rId116" Type="http://schemas.openxmlformats.org/officeDocument/2006/relationships/slide" Target="slides/slide39.xml"/><Relationship Id="rId124"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6.xml"/><Relationship Id="rId88" Type="http://schemas.openxmlformats.org/officeDocument/2006/relationships/slide" Target="slides/slide11.xml"/><Relationship Id="rId91" Type="http://schemas.openxmlformats.org/officeDocument/2006/relationships/slide" Target="slides/slide14.xml"/><Relationship Id="rId96" Type="http://schemas.openxmlformats.org/officeDocument/2006/relationships/slide" Target="slides/slide19.xml"/><Relationship Id="rId11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29.xml"/><Relationship Id="rId114" Type="http://schemas.openxmlformats.org/officeDocument/2006/relationships/slide" Target="slides/slide37.xml"/><Relationship Id="rId119" Type="http://schemas.openxmlformats.org/officeDocument/2006/relationships/handoutMaster" Target="handoutMasters/handoutMaster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 Target="slides/slide1.xml"/><Relationship Id="rId81" Type="http://schemas.openxmlformats.org/officeDocument/2006/relationships/slide" Target="slides/slide4.xml"/><Relationship Id="rId86" Type="http://schemas.openxmlformats.org/officeDocument/2006/relationships/slide" Target="slides/slide9.xml"/><Relationship Id="rId94" Type="http://schemas.openxmlformats.org/officeDocument/2006/relationships/slide" Target="slides/slide17.xml"/><Relationship Id="rId99" Type="http://schemas.openxmlformats.org/officeDocument/2006/relationships/slide" Target="slides/slide22.xml"/><Relationship Id="rId101" Type="http://schemas.openxmlformats.org/officeDocument/2006/relationships/slide" Target="slides/slide24.xml"/><Relationship Id="rId12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32.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20.xml"/><Relationship Id="rId104" Type="http://schemas.openxmlformats.org/officeDocument/2006/relationships/slide" Target="slides/slide27.xml"/><Relationship Id="rId120" Type="http://schemas.openxmlformats.org/officeDocument/2006/relationships/commentAuthors" Target="commentAuthor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0.xml"/><Relationship Id="rId110" Type="http://schemas.openxmlformats.org/officeDocument/2006/relationships/slide" Target="slides/slide33.xml"/><Relationship Id="rId115"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331C337-162B-44FB-B276-DCF6C66B976A}" type="datetimeFigureOut">
              <a:rPr lang="en-US" smtClean="0"/>
              <a:pPr/>
              <a:t>6/19/2018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793987-BD1B-406B-8AC3-FF3A99ADDC05}" type="slidenum">
              <a:rPr lang="en-US" smtClean="0"/>
              <a:pPr/>
              <a:t>‹#›</a:t>
            </a:fld>
            <a:endParaRPr lang="en-US"/>
          </a:p>
        </p:txBody>
      </p:sp>
    </p:spTree>
    <p:extLst>
      <p:ext uri="{BB962C8B-B14F-4D97-AF65-F5344CB8AC3E}">
        <p14:creationId xmlns:p14="http://schemas.microsoft.com/office/powerpoint/2010/main" val="984080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9BF3F33E-440C-4015-B4AA-521F42F82CB8}" type="datetimeFigureOut">
              <a:rPr lang="en-US"/>
              <a:pPr>
                <a:defRPr/>
              </a:pPr>
              <a:t>6/19/2018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AB9871F0-8173-4F3F-AABD-985DDB67B1BE}" type="slidenum">
              <a:rPr lang="en-US"/>
              <a:pPr>
                <a:defRPr/>
              </a:pPr>
              <a:t>‹#›</a:t>
            </a:fld>
            <a:endParaRPr lang="en-US"/>
          </a:p>
        </p:txBody>
      </p:sp>
    </p:spTree>
    <p:extLst>
      <p:ext uri="{BB962C8B-B14F-4D97-AF65-F5344CB8AC3E}">
        <p14:creationId xmlns:p14="http://schemas.microsoft.com/office/powerpoint/2010/main" val="1158370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As-IS</a:t>
            </a:r>
            <a:r>
              <a:rPr lang="en-US" baseline="0" dirty="0"/>
              <a:t> dataflow using CDX</a:t>
            </a:r>
          </a:p>
          <a:p>
            <a:pPr marL="237369" indent="-237369">
              <a:buFont typeface="+mj-lt"/>
              <a:buAutoNum type="arabicPeriod"/>
            </a:pPr>
            <a:r>
              <a:rPr lang="en-US" baseline="0" dirty="0"/>
              <a:t>The 68 primacy agencies create at least 3 SDWA 3.5 XML files, one each for Inventory, Actions and Samples. If they use SDWIS State, FedRep will extract the necessary data and create the XML files.</a:t>
            </a:r>
          </a:p>
          <a:p>
            <a:pPr marL="712108" lvl="1" indent="-237369">
              <a:buFont typeface="+mj-lt"/>
              <a:buAutoNum type="arabicPeriod"/>
            </a:pPr>
            <a:r>
              <a:rPr lang="en-US" baseline="0" dirty="0"/>
              <a:t>Primacy agencies not using SDWIS State have to create the XML files some other way. They can use FedRep to validate their XML files</a:t>
            </a:r>
          </a:p>
          <a:p>
            <a:pPr marL="237369" indent="-237369">
              <a:buFont typeface="+mj-lt"/>
              <a:buAutoNum type="arabicPeriod"/>
            </a:pPr>
            <a:r>
              <a:rPr lang="en-US" baseline="0" dirty="0"/>
              <a:t>FedRep can route the XML files to the primacy agency’s EN Node/Node client for submission or the primacy agency can manually upload files to CDX.</a:t>
            </a:r>
          </a:p>
          <a:p>
            <a:pPr marL="237369" indent="-237369">
              <a:buFont typeface="+mj-lt"/>
              <a:buAutoNum type="arabicPeriod"/>
            </a:pPr>
            <a:r>
              <a:rPr lang="en-US" baseline="0" dirty="0"/>
              <a:t>Once the files are uploaded to the CDX SDWIS folder, a second round of FedRep validations is done and, if any errors are found, error reports generated and emailed to the primacy agency and processing stops.</a:t>
            </a:r>
          </a:p>
          <a:p>
            <a:pPr marL="237369" indent="-237369">
              <a:buFont typeface="+mj-lt"/>
              <a:buAutoNum type="arabicPeriod"/>
            </a:pPr>
            <a:r>
              <a:rPr lang="en-US" baseline="0" dirty="0"/>
              <a:t>The production control process takes over. Data are read from the XML files (inventory first, followed by actions and samples), checked, and loaded into SDWIS ODS. Along the way, error reports are generated and shared with the reporting primacy agencies via CDX emails.</a:t>
            </a:r>
          </a:p>
          <a:p>
            <a:pPr marL="712108" lvl="1" indent="-237369">
              <a:buFont typeface="+mj-lt"/>
              <a:buAutoNum type="arabicPeriod"/>
            </a:pPr>
            <a:r>
              <a:rPr lang="en-US" baseline="0" dirty="0"/>
              <a:t>If there are errors, the primacy agency will have to fix them in SDWIS State (or other system) and repeat the submission process.</a:t>
            </a:r>
          </a:p>
          <a:p>
            <a:pPr marL="712108" lvl="1" indent="-237369">
              <a:buFont typeface="+mj-lt"/>
              <a:buAutoNum type="arabicPeriod"/>
            </a:pPr>
            <a:r>
              <a:rPr lang="en-US" baseline="0" dirty="0"/>
              <a:t>There are really two data flows – a test flow and a production flow. Many states first submit to CDX test, then fix errors and then resubmit until they get it right. Then they submit again to CDX production.</a:t>
            </a:r>
          </a:p>
          <a:p>
            <a:pPr marL="237369" indent="-237369">
              <a:buFont typeface="+mj-lt"/>
              <a:buAutoNum type="arabicPeriod"/>
            </a:pPr>
            <a:r>
              <a:rPr lang="en-US" baseline="0" dirty="0"/>
              <a:t>The ETL, or Extract-Transform-Load process, copies data from ODS to the SDWIS Fed Data Warehouse (SFDW). Once in SFDW, the data is available to the public through the SDWIS Fed Reporting Services, ECHO and Envirofacts</a:t>
            </a:r>
          </a:p>
          <a:p>
            <a:pPr marL="237369" indent="-237369">
              <a:buFont typeface="+mj-lt"/>
              <a:buAutoNum type="arabicPeriod"/>
            </a:pPr>
            <a:r>
              <a:rPr lang="en-US" baseline="0" dirty="0"/>
              <a:t>EPA Regions manage federal actions using the ODS/Web tool. Since each primacy agency has its own database, they don’t see these federal actions. They can request a download from ODS to view the actions</a:t>
            </a:r>
          </a:p>
          <a:p>
            <a:pPr marL="237369" indent="-237369">
              <a:buFont typeface="+mj-lt"/>
              <a:buAutoNum type="arabicPeriod"/>
            </a:pPr>
            <a:r>
              <a:rPr lang="en-US" baseline="0" dirty="0"/>
              <a:t>In the last step, EPA staff use an ETL tool to copy the reporting data from ODS to the SDWIS Fed Data Warehouse. Additional transformations are applied to the data.</a:t>
            </a:r>
          </a:p>
          <a:p>
            <a:pPr marL="237369" indent="-237369">
              <a:buFont typeface="+mj-lt"/>
              <a:buAutoNum type="arabicPeriod"/>
            </a:pPr>
            <a:r>
              <a:rPr lang="en-US" baseline="0" dirty="0"/>
              <a:t>The data warehouse is used for GPRA measures, FOIA requests, the SDWIS Fed Reporting Services, ECHO, Envirofacts, DWMAPS, and other data products.</a:t>
            </a:r>
          </a:p>
        </p:txBody>
      </p:sp>
      <p:sp>
        <p:nvSpPr>
          <p:cNvPr id="4" name="Slide Number Placeholder 3"/>
          <p:cNvSpPr>
            <a:spLocks noGrp="1"/>
          </p:cNvSpPr>
          <p:nvPr>
            <p:ph type="sldNum" sz="quarter" idx="10"/>
          </p:nvPr>
        </p:nvSpPr>
        <p:spPr/>
        <p:txBody>
          <a:bodyPr/>
          <a:lstStyle/>
          <a:p>
            <a:fld id="{0923F956-168C-442F-8114-2BCA6471B236}" type="slidenum">
              <a:rPr lang="en-US" smtClean="0"/>
              <a:pPr/>
              <a:t>9</a:t>
            </a:fld>
            <a:endParaRPr lang="en-US" dirty="0"/>
          </a:p>
        </p:txBody>
      </p:sp>
    </p:spTree>
    <p:extLst>
      <p:ext uri="{BB962C8B-B14F-4D97-AF65-F5344CB8AC3E}">
        <p14:creationId xmlns:p14="http://schemas.microsoft.com/office/powerpoint/2010/main" val="167215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54 of the 68 DWPAs use SDWIS State</a:t>
            </a:r>
            <a:endParaRPr lang="en-US" baseline="0" dirty="0"/>
          </a:p>
          <a:p>
            <a:endParaRPr lang="en-US" baseline="0" dirty="0"/>
          </a:p>
          <a:p>
            <a:r>
              <a:rPr lang="en-US" baseline="0" dirty="0"/>
              <a:t>Note that Michigan divides its PWSS program into transient and </a:t>
            </a:r>
            <a:r>
              <a:rPr lang="en-US" baseline="0" dirty="0" err="1"/>
              <a:t>nontransient</a:t>
            </a:r>
            <a:r>
              <a:rPr lang="en-US" baseline="0" dirty="0"/>
              <a:t> programs. </a:t>
            </a:r>
          </a:p>
          <a:p>
            <a:endParaRPr lang="en-US" baseline="0" dirty="0"/>
          </a:p>
          <a:p>
            <a:r>
              <a:rPr lang="en-US" baseline="0" dirty="0"/>
              <a:t>The </a:t>
            </a:r>
            <a:r>
              <a:rPr lang="en-US" baseline="0" dirty="0" err="1"/>
              <a:t>nontransient</a:t>
            </a:r>
            <a:r>
              <a:rPr lang="en-US" baseline="0" dirty="0"/>
              <a:t> program does not use SDWIS State. Illinois also has divided its program the same way and both use SDWIS State.</a:t>
            </a:r>
          </a:p>
        </p:txBody>
      </p:sp>
      <p:sp>
        <p:nvSpPr>
          <p:cNvPr id="4" name="Slide Number Placeholder 3"/>
          <p:cNvSpPr>
            <a:spLocks noGrp="1"/>
          </p:cNvSpPr>
          <p:nvPr>
            <p:ph type="sldNum" sz="quarter" idx="10"/>
          </p:nvPr>
        </p:nvSpPr>
        <p:spPr/>
        <p:txBody>
          <a:bodyPr/>
          <a:lstStyle/>
          <a:p>
            <a:fld id="{D6CE591E-C973-4BC3-B169-B3BB90B297C0}" type="slidenum">
              <a:rPr lang="en-US" smtClean="0"/>
              <a:pPr/>
              <a:t>11</a:t>
            </a:fld>
            <a:endParaRPr lang="en-US"/>
          </a:p>
        </p:txBody>
      </p:sp>
    </p:spTree>
    <p:extLst>
      <p:ext uri="{BB962C8B-B14F-4D97-AF65-F5344CB8AC3E}">
        <p14:creationId xmlns:p14="http://schemas.microsoft.com/office/powerpoint/2010/main" val="330183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B8A47-141A-446C-8A24-E70E5F1D56D9}" type="slidenum">
              <a:rPr lang="en-US" smtClean="0"/>
              <a:pPr/>
              <a:t>12</a:t>
            </a:fld>
            <a:endParaRPr lang="en-US"/>
          </a:p>
        </p:txBody>
      </p:sp>
    </p:spTree>
    <p:extLst>
      <p:ext uri="{BB962C8B-B14F-4D97-AF65-F5344CB8AC3E}">
        <p14:creationId xmlns:p14="http://schemas.microsoft.com/office/powerpoint/2010/main" val="315065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As-IS</a:t>
            </a:r>
            <a:r>
              <a:rPr lang="en-US" baseline="0" dirty="0"/>
              <a:t> dataflow using CDX</a:t>
            </a:r>
          </a:p>
          <a:p>
            <a:pPr marL="232943" indent="-232943">
              <a:buFont typeface="+mj-lt"/>
              <a:buAutoNum type="arabicPeriod"/>
            </a:pPr>
            <a:r>
              <a:rPr lang="en-US" baseline="0" dirty="0"/>
              <a:t>The 68 primacy agencies create at least 3 SDWA 3.5 XML files, one each for Inventory, Actions and Samples. If they use SDWIS State, FedRep will extract the necessary data and create the XML files.</a:t>
            </a:r>
          </a:p>
          <a:p>
            <a:pPr marL="698830" lvl="1" indent="-232943">
              <a:buFont typeface="+mj-lt"/>
              <a:buAutoNum type="arabicPeriod"/>
            </a:pPr>
            <a:r>
              <a:rPr lang="en-US" baseline="0" dirty="0"/>
              <a:t>Primacy agencies not using SDWIS State have to create the XML files some other way. They can use FedRep to validate their XML files</a:t>
            </a:r>
          </a:p>
          <a:p>
            <a:pPr marL="232943" indent="-232943">
              <a:buFont typeface="+mj-lt"/>
              <a:buAutoNum type="arabicPeriod"/>
            </a:pPr>
            <a:r>
              <a:rPr lang="en-US" baseline="0" dirty="0"/>
              <a:t>FedRep can route the XML files to the primacy agency’s EN Node/Node client for submission or the primacy agency can manually upload files to CDX.</a:t>
            </a:r>
          </a:p>
          <a:p>
            <a:pPr marL="232943" indent="-232943">
              <a:buFont typeface="+mj-lt"/>
              <a:buAutoNum type="arabicPeriod"/>
            </a:pPr>
            <a:r>
              <a:rPr lang="en-US" baseline="0" dirty="0"/>
              <a:t>Once the files are uploaded to the CDX SDWIS folder, a second round of FedRep validations is done and, if any errors are found, error reports generated and emailed to the primacy agency and processing stops.</a:t>
            </a:r>
          </a:p>
          <a:p>
            <a:pPr marL="232943" indent="-232943">
              <a:buFont typeface="+mj-lt"/>
              <a:buAutoNum type="arabicPeriod"/>
            </a:pPr>
            <a:r>
              <a:rPr lang="en-US" baseline="0" dirty="0"/>
              <a:t>The production control process takes over. Data are read from the XML files (inventory first, followed by actions and samples), checked, and loaded into SDWIS ODS. Along the way, error reports are generated and shared with the reporting primacy agencies via CDX emails.</a:t>
            </a:r>
          </a:p>
          <a:p>
            <a:pPr marL="698830" lvl="1" indent="-232943">
              <a:buFont typeface="+mj-lt"/>
              <a:buAutoNum type="arabicPeriod"/>
            </a:pPr>
            <a:r>
              <a:rPr lang="en-US" baseline="0" dirty="0"/>
              <a:t>If there are errors, the primacy agency will have to fix them in SDWIS State (or other system) and repeat the submission process.</a:t>
            </a:r>
          </a:p>
          <a:p>
            <a:pPr marL="698830" lvl="1" indent="-232943">
              <a:buFont typeface="+mj-lt"/>
              <a:buAutoNum type="arabicPeriod"/>
            </a:pPr>
            <a:r>
              <a:rPr lang="en-US" baseline="0" dirty="0"/>
              <a:t>There are really two data flows – a test flow and a production flow. Many states first submit to CDX test, then fix errors and then resubmit until they get it right. Then they submit again to CDX production.</a:t>
            </a:r>
          </a:p>
          <a:p>
            <a:pPr marL="232943" indent="-232943">
              <a:buFont typeface="+mj-lt"/>
              <a:buAutoNum type="arabicPeriod"/>
            </a:pPr>
            <a:r>
              <a:rPr lang="en-US" baseline="0" dirty="0"/>
              <a:t>The ETL, or Extract-Transform-Load process, copies data from ODS to the SDWIS Fed Data Warehouse (SFDW). Once in SFDW, the data is available to the public through the SDWIS Fed Reporting Services, ECHO and Envirofacts</a:t>
            </a:r>
          </a:p>
          <a:p>
            <a:pPr marL="232943" indent="-232943">
              <a:buFont typeface="+mj-lt"/>
              <a:buAutoNum type="arabicPeriod"/>
            </a:pPr>
            <a:r>
              <a:rPr lang="en-US" baseline="0" dirty="0"/>
              <a:t>EPA Regions manage federal actions using the ODS/Web tool. Since each primacy agency has its own database, they don’t see these federal actions. They can request a download from ODS to view the actions</a:t>
            </a:r>
          </a:p>
          <a:p>
            <a:pPr marL="232943" indent="-232943">
              <a:buFont typeface="+mj-lt"/>
              <a:buAutoNum type="arabicPeriod"/>
            </a:pPr>
            <a:r>
              <a:rPr lang="en-US" baseline="0" dirty="0"/>
              <a:t>In the last step, EPA staff use an ETL tool to copy the reporting data from ODS to the SDWIS Fed Data Warehouse. Additional transformations are applied to the data.</a:t>
            </a:r>
          </a:p>
          <a:p>
            <a:pPr marL="232943" indent="-232943">
              <a:buFont typeface="+mj-lt"/>
              <a:buAutoNum type="arabicPeriod"/>
            </a:pPr>
            <a:r>
              <a:rPr lang="en-US" baseline="0" dirty="0"/>
              <a:t>The data warehouse is used for GPRA measures, FOIA requests, the SDWIS Fed Reporting Services, ECHO, Envirofacts, DWMAPS, and other data products.</a:t>
            </a:r>
          </a:p>
        </p:txBody>
      </p:sp>
      <p:sp>
        <p:nvSpPr>
          <p:cNvPr id="4" name="Slide Number Placeholder 3"/>
          <p:cNvSpPr>
            <a:spLocks noGrp="1"/>
          </p:cNvSpPr>
          <p:nvPr>
            <p:ph type="sldNum" sz="quarter" idx="10"/>
          </p:nvPr>
        </p:nvSpPr>
        <p:spPr/>
        <p:txBody>
          <a:bodyPr/>
          <a:lstStyle/>
          <a:p>
            <a:fld id="{0923F956-168C-442F-8114-2BCA6471B236}" type="slidenum">
              <a:rPr lang="en-US" smtClean="0"/>
              <a:pPr/>
              <a:t>19</a:t>
            </a:fld>
            <a:endParaRPr lang="en-US" dirty="0"/>
          </a:p>
        </p:txBody>
      </p:sp>
    </p:spTree>
    <p:extLst>
      <p:ext uri="{BB962C8B-B14F-4D97-AF65-F5344CB8AC3E}">
        <p14:creationId xmlns:p14="http://schemas.microsoft.com/office/powerpoint/2010/main" val="119749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898FE4A-A453-4CE8-A756-197CD5012258}" type="slidenum">
              <a:rPr lang="en-US" smtClean="0"/>
              <a:pPr/>
              <a:t>22</a:t>
            </a:fld>
            <a:endParaRPr lang="en-US"/>
          </a:p>
        </p:txBody>
      </p:sp>
      <p:sp>
        <p:nvSpPr>
          <p:cNvPr id="38914" name="Rectangle 2"/>
          <p:cNvSpPr>
            <a:spLocks noGrp="1" noRot="1" noChangeAspect="1" noChangeArrowheads="1" noTextEdit="1"/>
          </p:cNvSpPr>
          <p:nvPr>
            <p:ph type="sldImg"/>
          </p:nvPr>
        </p:nvSpPr>
        <p:spPr>
          <a:xfrm>
            <a:off x="1211263" y="687388"/>
            <a:ext cx="4589462" cy="3441700"/>
          </a:xfrm>
          <a:ln/>
        </p:spPr>
      </p:sp>
      <p:sp>
        <p:nvSpPr>
          <p:cNvPr id="38915" name="Rectangle 3"/>
          <p:cNvSpPr>
            <a:spLocks noGrp="1" noChangeArrowheads="1"/>
          </p:cNvSpPr>
          <p:nvPr>
            <p:ph type="body" idx="1"/>
          </p:nvPr>
        </p:nvSpPr>
        <p:spPr>
          <a:xfrm>
            <a:off x="934720" y="4357687"/>
            <a:ext cx="5140960" cy="4204362"/>
          </a:xfrm>
          <a:noFill/>
          <a:ln/>
        </p:spPr>
        <p:txBody>
          <a:bodyPr/>
          <a:lstStyle/>
          <a:p>
            <a:pPr eaLnBrk="1" hangingPunct="1"/>
            <a:endParaRPr lang="en-US"/>
          </a:p>
        </p:txBody>
      </p:sp>
    </p:spTree>
    <p:extLst>
      <p:ext uri="{BB962C8B-B14F-4D97-AF65-F5344CB8AC3E}">
        <p14:creationId xmlns:p14="http://schemas.microsoft.com/office/powerpoint/2010/main" val="104934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672EE5-55A1-469E-ABE7-EA2EDD41AB06}" type="slidenum">
              <a:rPr lang="en-US" smtClean="0"/>
              <a:pPr>
                <a:defRPr/>
              </a:pPr>
              <a:t>24</a:t>
            </a:fld>
            <a:endParaRPr lang="en-US"/>
          </a:p>
        </p:txBody>
      </p:sp>
    </p:spTree>
    <p:extLst>
      <p:ext uri="{BB962C8B-B14F-4D97-AF65-F5344CB8AC3E}">
        <p14:creationId xmlns:p14="http://schemas.microsoft.com/office/powerpoint/2010/main" val="341325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672EE5-55A1-469E-ABE7-EA2EDD41AB06}" type="slidenum">
              <a:rPr lang="en-US" smtClean="0"/>
              <a:pPr>
                <a:defRPr/>
              </a:pPr>
              <a:t>31</a:t>
            </a:fld>
            <a:endParaRPr lang="en-US"/>
          </a:p>
        </p:txBody>
      </p:sp>
    </p:spTree>
    <p:extLst>
      <p:ext uri="{BB962C8B-B14F-4D97-AF65-F5344CB8AC3E}">
        <p14:creationId xmlns:p14="http://schemas.microsoft.com/office/powerpoint/2010/main" val="404725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672EE5-55A1-469E-ABE7-EA2EDD41AB06}" type="slidenum">
              <a:rPr lang="en-US"/>
              <a:pPr>
                <a:defRPr/>
              </a:pPr>
              <a:t>36</a:t>
            </a:fld>
            <a:endParaRPr lang="en-US"/>
          </a:p>
        </p:txBody>
      </p:sp>
    </p:spTree>
    <p:extLst>
      <p:ext uri="{BB962C8B-B14F-4D97-AF65-F5344CB8AC3E}">
        <p14:creationId xmlns:p14="http://schemas.microsoft.com/office/powerpoint/2010/main" val="78966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873B1A6-677D-4829-AB9D-78C55CE81D74}" type="datetime1">
              <a:rPr lang="en-US" smtClean="0"/>
              <a:t>6/19/2018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AEB087-C9DE-42FB-94FD-4754C4F04E84}"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68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5CE3A0F-A632-4848-B9D3-CD73FA8A2804}" type="datetime1">
              <a:rPr lang="en-US" smtClean="0"/>
              <a:t>6/19/2018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A321F5-07F3-4ADA-95B1-6C754D2D8A09}" type="slidenum">
              <a:rPr lang="en-US" smtClean="0"/>
              <a:pPr>
                <a:defRPr/>
              </a:pPr>
              <a:t>‹#›</a:t>
            </a:fld>
            <a:endParaRPr lang="en-US"/>
          </a:p>
        </p:txBody>
      </p:sp>
    </p:spTree>
    <p:extLst>
      <p:ext uri="{BB962C8B-B14F-4D97-AF65-F5344CB8AC3E}">
        <p14:creationId xmlns:p14="http://schemas.microsoft.com/office/powerpoint/2010/main" val="254802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724DC19-18D0-4B02-9CDB-E02061709EEA}" type="datetime1">
              <a:rPr lang="en-US" smtClean="0"/>
              <a:t>6/19/2018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C5C64C-BC00-4C43-A3C8-B9C12494841E}" type="slidenum">
              <a:rPr lang="en-US" smtClean="0"/>
              <a:pPr>
                <a:defRPr/>
              </a:pPr>
              <a:t>‹#›</a:t>
            </a:fld>
            <a:endParaRPr lang="en-US"/>
          </a:p>
        </p:txBody>
      </p:sp>
    </p:spTree>
    <p:extLst>
      <p:ext uri="{BB962C8B-B14F-4D97-AF65-F5344CB8AC3E}">
        <p14:creationId xmlns:p14="http://schemas.microsoft.com/office/powerpoint/2010/main" val="78824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E856239-BA99-436B-BBC8-889D3FAEE821}" type="datetime1">
              <a:rPr lang="en-US" smtClean="0"/>
              <a:t>6/19/2018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5AD446-B311-41A8-B2D1-5FB8A8279366}" type="slidenum">
              <a:rPr lang="en-US" smtClean="0"/>
              <a:pPr>
                <a:defRPr/>
              </a:pPr>
              <a:t>‹#›</a:t>
            </a:fld>
            <a:endParaRPr lang="en-US"/>
          </a:p>
        </p:txBody>
      </p:sp>
    </p:spTree>
    <p:extLst>
      <p:ext uri="{BB962C8B-B14F-4D97-AF65-F5344CB8AC3E}">
        <p14:creationId xmlns:p14="http://schemas.microsoft.com/office/powerpoint/2010/main" val="222518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0013F0E-142A-4CE2-8D21-D97ED89834E1}" type="datetime1">
              <a:rPr lang="en-US" smtClean="0"/>
              <a:t>6/19/2018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52B17-5ED3-4AAE-AB0D-826114C47742}"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59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dirty="0"/>
              <a:t>Click to edit Master title style</a:t>
            </a:r>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fld id="{9EE7C67D-2F81-4AA1-AF07-D5D9157A633C}" type="datetime1">
              <a:rPr lang="en-US" smtClean="0"/>
              <a:t>6/19/2018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0CE4C56-EA56-4802-A92E-9A0BD8CEB729}" type="slidenum">
              <a:rPr lang="en-US" smtClean="0"/>
              <a:pPr>
                <a:defRPr/>
              </a:pPr>
              <a:t>‹#›</a:t>
            </a:fld>
            <a:endParaRPr lang="en-US"/>
          </a:p>
        </p:txBody>
      </p:sp>
    </p:spTree>
    <p:extLst>
      <p:ext uri="{BB962C8B-B14F-4D97-AF65-F5344CB8AC3E}">
        <p14:creationId xmlns:p14="http://schemas.microsoft.com/office/powerpoint/2010/main" val="80415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F437FE9-EAA0-4627-BC23-94D31AF50D55}" type="datetime1">
              <a:rPr lang="en-US" smtClean="0"/>
              <a:t>6/19/2018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97C7616-2D7E-44C8-AAAE-7694634417A0}" type="slidenum">
              <a:rPr lang="en-US" smtClean="0"/>
              <a:pPr>
                <a:defRPr/>
              </a:pPr>
              <a:t>‹#›</a:t>
            </a:fld>
            <a:endParaRPr lang="en-US"/>
          </a:p>
        </p:txBody>
      </p:sp>
    </p:spTree>
    <p:extLst>
      <p:ext uri="{BB962C8B-B14F-4D97-AF65-F5344CB8AC3E}">
        <p14:creationId xmlns:p14="http://schemas.microsoft.com/office/powerpoint/2010/main" val="147890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5E7677F-3A24-468B-A9BA-BEA2D6FC46B0}" type="datetime1">
              <a:rPr lang="en-US" smtClean="0"/>
              <a:t>6/19/2018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B115394-918B-45C8-91EC-37404D12F3AE}" type="slidenum">
              <a:rPr lang="en-US" smtClean="0"/>
              <a:pPr>
                <a:defRPr/>
              </a:pPr>
              <a:t>‹#›</a:t>
            </a:fld>
            <a:endParaRPr lang="en-US"/>
          </a:p>
        </p:txBody>
      </p:sp>
    </p:spTree>
    <p:extLst>
      <p:ext uri="{BB962C8B-B14F-4D97-AF65-F5344CB8AC3E}">
        <p14:creationId xmlns:p14="http://schemas.microsoft.com/office/powerpoint/2010/main" val="86244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C3ABC6D7-7BE3-4F85-B99F-A0647336BF67}" type="datetime1">
              <a:rPr lang="en-US" smtClean="0"/>
              <a:t>6/19/2018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D6CFBED9-E9D2-4009-9107-FFAA46A06685}" type="slidenum">
              <a:rPr lang="en-US" smtClean="0"/>
              <a:pPr>
                <a:defRPr/>
              </a:pPr>
              <a:t>‹#›</a:t>
            </a:fld>
            <a:endParaRPr lang="en-US"/>
          </a:p>
        </p:txBody>
      </p:sp>
    </p:spTree>
    <p:extLst>
      <p:ext uri="{BB962C8B-B14F-4D97-AF65-F5344CB8AC3E}">
        <p14:creationId xmlns:p14="http://schemas.microsoft.com/office/powerpoint/2010/main" val="327089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F1D3729C-A6F6-4FB2-A84D-363B4A1ECB1E}" type="datetime1">
              <a:rPr lang="en-US" smtClean="0"/>
              <a:t>6/19/2018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AFBE7DE4-7ECD-4DC4-A6CA-748C5DEE63A5}" type="slidenum">
              <a:rPr lang="en-US" smtClean="0"/>
              <a:pPr>
                <a:defRPr/>
              </a:pPr>
              <a:t>‹#›</a:t>
            </a:fld>
            <a:endParaRPr lang="en-US"/>
          </a:p>
        </p:txBody>
      </p:sp>
    </p:spTree>
    <p:extLst>
      <p:ext uri="{BB962C8B-B14F-4D97-AF65-F5344CB8AC3E}">
        <p14:creationId xmlns:p14="http://schemas.microsoft.com/office/powerpoint/2010/main" val="55335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23849DE-9DAC-45A3-A754-52FE2BA23984}" type="datetime1">
              <a:rPr lang="en-US" smtClean="0"/>
              <a:t>6/19/2018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9B7FC03-DB71-41D3-B495-CB71F39C309A}" type="slidenum">
              <a:rPr lang="en-US" smtClean="0"/>
              <a:pPr>
                <a:defRPr/>
              </a:pPr>
              <a:t>‹#›</a:t>
            </a:fld>
            <a:endParaRPr lang="en-US"/>
          </a:p>
        </p:txBody>
      </p:sp>
    </p:spTree>
    <p:extLst>
      <p:ext uri="{BB962C8B-B14F-4D97-AF65-F5344CB8AC3E}">
        <p14:creationId xmlns:p14="http://schemas.microsoft.com/office/powerpoint/2010/main" val="165504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a:defRPr/>
            </a:pPr>
            <a:fld id="{7F675075-D2E4-40B1-ADE3-837FC02747B0}" type="datetime1">
              <a:rPr lang="en-US" smtClean="0"/>
              <a:t>6/19/2018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a:defRPr/>
            </a:pPr>
            <a:fld id="{271A7C8D-3D17-4B97-9CFA-A383315E2AC6}"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2522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obipublic11.epa.gov/analytics/saw.dll?PortalPages&amp;PortalPath=/shared/SFDW/_portal/Public&amp;Page=Summary" TargetMode="External"/><Relationship Id="rId2" Type="http://schemas.openxmlformats.org/officeDocument/2006/relationships/hyperlink" Target="https://ofmpub.epa.gov/apex/sfdw/f?p=108:200::::::" TargetMode="External"/><Relationship Id="rId1" Type="http://schemas.openxmlformats.org/officeDocument/2006/relationships/slideLayout" Target="../slideLayouts/slideLayout2.xml"/><Relationship Id="rId4" Type="http://schemas.openxmlformats.org/officeDocument/2006/relationships/hyperlink" Target="https://geopub.epa.gov/DWWidgetAp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usepa.sharepoint.com/:p:/r/sites/OW_Work/SDWIS/_layouts/15/WopiFrame.aspx?sourcedoc=%7B4591CF88-9102-41B7-A78D-50A6966ADD8C%7D&amp;file=SDWIS%20FedRep%20and%20SDWIS%20ODS%20Operations%20and%20Reports.pptx&amp;action=default" TargetMode="External"/><Relationship Id="rId7" Type="http://schemas.openxmlformats.org/officeDocument/2006/relationships/hyperlink" Target="mailto:Le.trang@epa.gov" TargetMode="External"/><Relationship Id="rId2" Type="http://schemas.openxmlformats.org/officeDocument/2006/relationships/hyperlink" Target="https://usepa.sharepoint.com/:p:/r/sites/OW_Work/SDWIS/_layouts/15/WopiFrame.aspx?sourcedoc=%7B1AB8D53F-5704-4C90-9E6E-13BF2A3E100A%7D&amp;file=SDWIS%20Fed%20Data%20Flow.pptx&amp;action=default" TargetMode="External"/><Relationship Id="rId1" Type="http://schemas.openxmlformats.org/officeDocument/2006/relationships/slideLayout" Target="../slideLayouts/slideLayout2.xml"/><Relationship Id="rId6" Type="http://schemas.openxmlformats.org/officeDocument/2006/relationships/hyperlink" Target="mailto:Porteous.alex@epa.gov" TargetMode="External"/><Relationship Id="rId5" Type="http://schemas.openxmlformats.org/officeDocument/2006/relationships/hyperlink" Target="mailto:Morris.renee@epa.gov" TargetMode="External"/><Relationship Id="rId4" Type="http://schemas.openxmlformats.org/officeDocument/2006/relationships/hyperlink" Target="https://usepa.sharepoint.com/:x:/r/sites/OW_Work/SDWIS/_layouts/15/WopiFrame.aspx?sourcedoc=%7B554E252D-7849-43EC-8CDE-7FBC5E663E3D%7D&amp;file=SDWIS%20Version%20Usage%2012-17-2015.xlsx&amp;action=defaul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543800" cy="1981200"/>
          </a:xfrm>
        </p:spPr>
        <p:txBody>
          <a:bodyPr>
            <a:normAutofit/>
          </a:bodyPr>
          <a:lstStyle/>
          <a:p>
            <a:r>
              <a:rPr lang="en-US" sz="4400" b="1" dirty="0">
                <a:latin typeface="+mn-lt"/>
              </a:rPr>
              <a:t>SDWIS 101 – Fundamental Operation</a:t>
            </a:r>
          </a:p>
        </p:txBody>
      </p:sp>
      <p:sp>
        <p:nvSpPr>
          <p:cNvPr id="3" name="Subtitle 2"/>
          <p:cNvSpPr>
            <a:spLocks noGrp="1"/>
          </p:cNvSpPr>
          <p:nvPr>
            <p:ph type="subTitle" idx="1"/>
          </p:nvPr>
        </p:nvSpPr>
        <p:spPr>
          <a:xfrm>
            <a:off x="457200" y="4648200"/>
            <a:ext cx="7924800" cy="990600"/>
          </a:xfrm>
        </p:spPr>
        <p:txBody>
          <a:bodyPr>
            <a:normAutofit/>
          </a:bodyPr>
          <a:lstStyle/>
          <a:p>
            <a:pPr algn="ctr"/>
            <a:r>
              <a:rPr lang="en-US" b="1" dirty="0"/>
              <a:t>US EPA, Infrastructure Branch</a:t>
            </a:r>
          </a:p>
          <a:p>
            <a:pPr algn="ctr"/>
            <a:r>
              <a:rPr lang="en-US" b="1" dirty="0"/>
              <a:t>6/19/2018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04446" y="1676400"/>
            <a:ext cx="8358554" cy="4572000"/>
          </a:xfrm>
        </p:spPr>
        <p:txBody>
          <a:bodyPr>
            <a:normAutofit/>
          </a:bodyPr>
          <a:lstStyle/>
          <a:p>
            <a:pPr marL="0" indent="0">
              <a:buNone/>
            </a:pPr>
            <a:r>
              <a:rPr lang="en-US" sz="2800" dirty="0"/>
              <a:t>SDWIS has two sub-systems: </a:t>
            </a:r>
          </a:p>
          <a:p>
            <a:pPr lvl="1">
              <a:buFont typeface="Wingdings" pitchFamily="2" charset="2"/>
              <a:buChar char="§"/>
            </a:pPr>
            <a:r>
              <a:rPr lang="en-US" sz="2400" b="1" dirty="0"/>
              <a:t> SDWIS/State</a:t>
            </a:r>
            <a:r>
              <a:rPr lang="en-US" sz="2400" dirty="0"/>
              <a:t>:   </a:t>
            </a:r>
          </a:p>
          <a:p>
            <a:pPr lvl="3">
              <a:buFont typeface="Courier New" pitchFamily="49" charset="0"/>
              <a:buChar char="o"/>
            </a:pPr>
            <a:r>
              <a:rPr lang="en-US" sz="2200" dirty="0"/>
              <a:t> State version of SDWIS, or </a:t>
            </a:r>
            <a:r>
              <a:rPr lang="en-US" sz="2200" b="1" dirty="0"/>
              <a:t>primacy</a:t>
            </a:r>
            <a:r>
              <a:rPr lang="en-US" sz="2200" dirty="0"/>
              <a:t> SDWIS system </a:t>
            </a:r>
          </a:p>
          <a:p>
            <a:pPr lvl="3">
              <a:buFont typeface="Courier New" pitchFamily="49" charset="0"/>
              <a:buChar char="o"/>
            </a:pPr>
            <a:r>
              <a:rPr lang="en-US" sz="2200" dirty="0"/>
              <a:t> Used by primacy agencies to manage the primacy drinking water (DW) program</a:t>
            </a:r>
          </a:p>
          <a:p>
            <a:pPr lvl="3">
              <a:buFont typeface="Courier New" pitchFamily="49" charset="0"/>
              <a:buChar char="o"/>
            </a:pPr>
            <a:r>
              <a:rPr lang="en-US" sz="2200" dirty="0"/>
              <a:t> Contains DW data reported from public water systems to primacy agencies </a:t>
            </a:r>
          </a:p>
          <a:p>
            <a:pPr lvl="1">
              <a:buFont typeface="Wingdings" pitchFamily="2" charset="2"/>
              <a:buChar char="§"/>
            </a:pPr>
            <a:r>
              <a:rPr lang="en-US" sz="2400" b="1" dirty="0"/>
              <a:t> SDWIS/Fed</a:t>
            </a:r>
            <a:r>
              <a:rPr lang="en-US" sz="2400" dirty="0"/>
              <a:t>:  </a:t>
            </a:r>
          </a:p>
          <a:p>
            <a:pPr lvl="3">
              <a:buFont typeface="Courier New" pitchFamily="49" charset="0"/>
              <a:buChar char="o"/>
            </a:pPr>
            <a:r>
              <a:rPr lang="en-US" sz="2200" dirty="0"/>
              <a:t> Federal version of SDWIS, or </a:t>
            </a:r>
            <a:r>
              <a:rPr lang="en-US" sz="2200" b="1" dirty="0"/>
              <a:t>national</a:t>
            </a:r>
            <a:r>
              <a:rPr lang="en-US" sz="2200" dirty="0"/>
              <a:t> data system </a:t>
            </a:r>
          </a:p>
          <a:p>
            <a:pPr lvl="3">
              <a:buFont typeface="Courier New" pitchFamily="49" charset="0"/>
              <a:buChar char="o"/>
            </a:pPr>
            <a:r>
              <a:rPr lang="en-US" sz="2200" dirty="0"/>
              <a:t> Used by EPA to oversee national DW systems and ensure the compliance of DW regulation and protection of public health</a:t>
            </a:r>
            <a:endParaRPr lang="en-US" dirty="0"/>
          </a:p>
          <a:p>
            <a:pPr lvl="3">
              <a:buFont typeface="Courier New" pitchFamily="49" charset="0"/>
              <a:buChar char="o"/>
            </a:pPr>
            <a:r>
              <a:rPr lang="en-US" sz="2200" dirty="0"/>
              <a:t> Contains DW data reported from all primacy agencies to EPA</a:t>
            </a:r>
          </a:p>
        </p:txBody>
      </p:sp>
      <p:sp>
        <p:nvSpPr>
          <p:cNvPr id="5124" name="Rectangle 8"/>
          <p:cNvSpPr>
            <a:spLocks noGrp="1" noChangeArrowheads="1"/>
          </p:cNvSpPr>
          <p:nvPr>
            <p:ph type="title"/>
          </p:nvPr>
        </p:nvSpPr>
        <p:spPr>
          <a:xfrm>
            <a:off x="381000" y="609600"/>
            <a:ext cx="4624754" cy="762000"/>
          </a:xfrm>
          <a:noFill/>
        </p:spPr>
        <p:txBody>
          <a:bodyPr/>
          <a:lstStyle/>
          <a:p>
            <a:r>
              <a:rPr lang="en-US" b="1" dirty="0">
                <a:latin typeface="+mn-lt"/>
              </a:rPr>
              <a:t>SDWIS</a:t>
            </a:r>
            <a:r>
              <a:rPr lang="en-US" b="1" dirty="0"/>
              <a:t> </a:t>
            </a:r>
            <a:r>
              <a:rPr lang="en-US" b="1" dirty="0">
                <a:latin typeface="+mn-lt"/>
              </a:rPr>
              <a:t>Sub-systems</a:t>
            </a:r>
          </a:p>
        </p:txBody>
      </p:sp>
      <p:sp>
        <p:nvSpPr>
          <p:cNvPr id="4" name="Date Placeholder 3"/>
          <p:cNvSpPr>
            <a:spLocks noGrp="1"/>
          </p:cNvSpPr>
          <p:nvPr>
            <p:ph type="dt" sz="half" idx="10"/>
          </p:nvPr>
        </p:nvSpPr>
        <p:spPr/>
        <p:txBody>
          <a:bodyPr/>
          <a:lstStyle/>
          <a:p>
            <a:pPr>
              <a:defRPr/>
            </a:pPr>
            <a:fld id="{F8BFE745-4F90-4D03-A6C5-DD095C56C2AE}" type="datetime1">
              <a:rPr lang="en-US" smtClean="0"/>
              <a:t>6/19/2018</a:t>
            </a:fld>
            <a:endParaRPr lang="en-US"/>
          </a:p>
        </p:txBody>
      </p:sp>
      <p:sp>
        <p:nvSpPr>
          <p:cNvPr id="5" name="Slide Number Placeholder 4"/>
          <p:cNvSpPr>
            <a:spLocks noGrp="1"/>
          </p:cNvSpPr>
          <p:nvPr>
            <p:ph type="sldNum" sz="quarter" idx="12"/>
          </p:nvPr>
        </p:nvSpPr>
        <p:spPr/>
        <p:txBody>
          <a:bodyPr/>
          <a:lstStyle/>
          <a:p>
            <a:pPr>
              <a:defRPr/>
            </a:pPr>
            <a:fld id="{A25AD446-B311-41A8-B2D1-5FB8A8279366}" type="slidenum">
              <a:rPr lang="en-US" smtClean="0"/>
              <a:pPr>
                <a:defRPr/>
              </a:pPr>
              <a:t>10</a:t>
            </a:fld>
            <a:endParaRPr lang="en-US"/>
          </a:p>
        </p:txBody>
      </p:sp>
    </p:spTree>
    <p:extLst>
      <p:ext uri="{BB962C8B-B14F-4D97-AF65-F5344CB8AC3E}">
        <p14:creationId xmlns:p14="http://schemas.microsoft.com/office/powerpoint/2010/main" val="90059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 name="Freeform 115"/>
          <p:cNvSpPr>
            <a:spLocks/>
          </p:cNvSpPr>
          <p:nvPr/>
        </p:nvSpPr>
        <p:spPr bwMode="auto">
          <a:xfrm>
            <a:off x="6508750" y="5621338"/>
            <a:ext cx="61913" cy="34925"/>
          </a:xfrm>
          <a:custGeom>
            <a:avLst/>
            <a:gdLst/>
            <a:ahLst/>
            <a:cxnLst>
              <a:cxn ang="0">
                <a:pos x="0" y="20"/>
              </a:cxn>
              <a:cxn ang="0">
                <a:pos x="3" y="11"/>
              </a:cxn>
              <a:cxn ang="0">
                <a:pos x="16" y="8"/>
              </a:cxn>
              <a:cxn ang="0">
                <a:pos x="33" y="0"/>
              </a:cxn>
              <a:cxn ang="0">
                <a:pos x="39" y="7"/>
              </a:cxn>
              <a:cxn ang="0">
                <a:pos x="18" y="12"/>
              </a:cxn>
              <a:cxn ang="0">
                <a:pos x="13" y="12"/>
              </a:cxn>
              <a:cxn ang="0">
                <a:pos x="13" y="22"/>
              </a:cxn>
              <a:cxn ang="0">
                <a:pos x="0" y="20"/>
              </a:cxn>
              <a:cxn ang="0">
                <a:pos x="0" y="20"/>
              </a:cxn>
            </a:cxnLst>
            <a:rect l="0" t="0" r="r" b="b"/>
            <a:pathLst>
              <a:path w="39" h="22">
                <a:moveTo>
                  <a:pt x="0" y="20"/>
                </a:moveTo>
                <a:lnTo>
                  <a:pt x="3" y="11"/>
                </a:lnTo>
                <a:lnTo>
                  <a:pt x="16" y="8"/>
                </a:lnTo>
                <a:lnTo>
                  <a:pt x="33" y="0"/>
                </a:lnTo>
                <a:lnTo>
                  <a:pt x="39" y="7"/>
                </a:lnTo>
                <a:lnTo>
                  <a:pt x="18" y="12"/>
                </a:lnTo>
                <a:lnTo>
                  <a:pt x="13" y="12"/>
                </a:lnTo>
                <a:lnTo>
                  <a:pt x="13" y="22"/>
                </a:lnTo>
                <a:lnTo>
                  <a:pt x="0" y="20"/>
                </a:lnTo>
                <a:lnTo>
                  <a:pt x="0" y="20"/>
                </a:lnTo>
                <a:close/>
              </a:path>
            </a:pathLst>
          </a:custGeom>
          <a:solidFill>
            <a:srgbClr val="DFBBDF"/>
          </a:solidFill>
          <a:ln w="9525">
            <a:noFill/>
            <a:round/>
            <a:headEnd/>
            <a:tailEnd/>
          </a:ln>
        </p:spPr>
        <p:txBody>
          <a:bodyPr/>
          <a:lstStyle/>
          <a:p>
            <a:endParaRPr lang="en-US" sz="2800">
              <a:latin typeface="Arial"/>
              <a:cs typeface="Arial"/>
            </a:endParaRPr>
          </a:p>
        </p:txBody>
      </p:sp>
      <p:sp>
        <p:nvSpPr>
          <p:cNvPr id="2073" name="Freeform 25"/>
          <p:cNvSpPr>
            <a:spLocks/>
          </p:cNvSpPr>
          <p:nvPr/>
        </p:nvSpPr>
        <p:spPr bwMode="auto">
          <a:xfrm>
            <a:off x="2189163" y="2730500"/>
            <a:ext cx="709612" cy="863600"/>
          </a:xfrm>
          <a:custGeom>
            <a:avLst/>
            <a:gdLst/>
            <a:ahLst/>
            <a:cxnLst>
              <a:cxn ang="0">
                <a:pos x="96" y="0"/>
              </a:cxn>
              <a:cxn ang="0">
                <a:pos x="314" y="40"/>
              </a:cxn>
              <a:cxn ang="0">
                <a:pos x="297" y="135"/>
              </a:cxn>
              <a:cxn ang="0">
                <a:pos x="447" y="158"/>
              </a:cxn>
              <a:cxn ang="0">
                <a:pos x="389" y="544"/>
              </a:cxn>
              <a:cxn ang="0">
                <a:pos x="0" y="480"/>
              </a:cxn>
              <a:cxn ang="0">
                <a:pos x="96" y="0"/>
              </a:cxn>
              <a:cxn ang="0">
                <a:pos x="96" y="0"/>
              </a:cxn>
            </a:cxnLst>
            <a:rect l="0" t="0" r="r" b="b"/>
            <a:pathLst>
              <a:path w="447" h="544">
                <a:moveTo>
                  <a:pt x="96" y="0"/>
                </a:moveTo>
                <a:lnTo>
                  <a:pt x="314" y="40"/>
                </a:lnTo>
                <a:lnTo>
                  <a:pt x="297" y="135"/>
                </a:lnTo>
                <a:lnTo>
                  <a:pt x="447" y="158"/>
                </a:lnTo>
                <a:lnTo>
                  <a:pt x="389" y="544"/>
                </a:lnTo>
                <a:lnTo>
                  <a:pt x="0" y="480"/>
                </a:lnTo>
                <a:lnTo>
                  <a:pt x="96" y="0"/>
                </a:lnTo>
                <a:lnTo>
                  <a:pt x="96" y="0"/>
                </a:lnTo>
                <a:close/>
              </a:path>
            </a:pathLst>
          </a:custGeom>
          <a:solidFill>
            <a:srgbClr val="000000"/>
          </a:solidFill>
          <a:ln w="9525">
            <a:noFill/>
            <a:round/>
            <a:headEnd/>
            <a:tailEnd/>
          </a:ln>
        </p:spPr>
        <p:txBody>
          <a:bodyPr/>
          <a:lstStyle/>
          <a:p>
            <a:endParaRPr lang="en-US">
              <a:latin typeface="Arial"/>
              <a:cs typeface="Arial"/>
            </a:endParaRPr>
          </a:p>
        </p:txBody>
      </p:sp>
      <p:sp>
        <p:nvSpPr>
          <p:cNvPr id="2074" name="Freeform 26"/>
          <p:cNvSpPr>
            <a:spLocks/>
          </p:cNvSpPr>
          <p:nvPr/>
        </p:nvSpPr>
        <p:spPr bwMode="auto">
          <a:xfrm>
            <a:off x="1193800" y="1830388"/>
            <a:ext cx="1000125" cy="828675"/>
          </a:xfrm>
          <a:custGeom>
            <a:avLst/>
            <a:gdLst/>
            <a:ahLst/>
            <a:cxnLst>
              <a:cxn ang="0">
                <a:pos x="0" y="390"/>
              </a:cxn>
              <a:cxn ang="0">
                <a:pos x="27" y="258"/>
              </a:cxn>
              <a:cxn ang="0">
                <a:pos x="59" y="219"/>
              </a:cxn>
              <a:cxn ang="0">
                <a:pos x="136" y="0"/>
              </a:cxn>
              <a:cxn ang="0">
                <a:pos x="176" y="11"/>
              </a:cxn>
              <a:cxn ang="0">
                <a:pos x="177" y="21"/>
              </a:cxn>
              <a:cxn ang="0">
                <a:pos x="187" y="22"/>
              </a:cxn>
              <a:cxn ang="0">
                <a:pos x="235" y="98"/>
              </a:cxn>
              <a:cxn ang="0">
                <a:pos x="289" y="95"/>
              </a:cxn>
              <a:cxn ang="0">
                <a:pos x="328" y="113"/>
              </a:cxn>
              <a:cxn ang="0">
                <a:pos x="348" y="110"/>
              </a:cxn>
              <a:cxn ang="0">
                <a:pos x="469" y="113"/>
              </a:cxn>
              <a:cxn ang="0">
                <a:pos x="606" y="145"/>
              </a:cxn>
              <a:cxn ang="0">
                <a:pos x="613" y="161"/>
              </a:cxn>
              <a:cxn ang="0">
                <a:pos x="630" y="185"/>
              </a:cxn>
              <a:cxn ang="0">
                <a:pos x="583" y="256"/>
              </a:cxn>
              <a:cxn ang="0">
                <a:pos x="553" y="282"/>
              </a:cxn>
              <a:cxn ang="0">
                <a:pos x="549" y="302"/>
              </a:cxn>
              <a:cxn ang="0">
                <a:pos x="566" y="321"/>
              </a:cxn>
              <a:cxn ang="0">
                <a:pos x="547" y="365"/>
              </a:cxn>
              <a:cxn ang="0">
                <a:pos x="509" y="522"/>
              </a:cxn>
              <a:cxn ang="0">
                <a:pos x="295" y="471"/>
              </a:cxn>
              <a:cxn ang="0">
                <a:pos x="0" y="390"/>
              </a:cxn>
              <a:cxn ang="0">
                <a:pos x="0" y="390"/>
              </a:cxn>
            </a:cxnLst>
            <a:rect l="0" t="0" r="r" b="b"/>
            <a:pathLst>
              <a:path w="630" h="522">
                <a:moveTo>
                  <a:pt x="0" y="390"/>
                </a:moveTo>
                <a:lnTo>
                  <a:pt x="27" y="258"/>
                </a:lnTo>
                <a:lnTo>
                  <a:pt x="59" y="219"/>
                </a:lnTo>
                <a:lnTo>
                  <a:pt x="136" y="0"/>
                </a:lnTo>
                <a:lnTo>
                  <a:pt x="176" y="11"/>
                </a:lnTo>
                <a:lnTo>
                  <a:pt x="177" y="21"/>
                </a:lnTo>
                <a:lnTo>
                  <a:pt x="187" y="22"/>
                </a:lnTo>
                <a:lnTo>
                  <a:pt x="235" y="98"/>
                </a:lnTo>
                <a:lnTo>
                  <a:pt x="289" y="95"/>
                </a:lnTo>
                <a:lnTo>
                  <a:pt x="328" y="113"/>
                </a:lnTo>
                <a:lnTo>
                  <a:pt x="348" y="110"/>
                </a:lnTo>
                <a:lnTo>
                  <a:pt x="469" y="113"/>
                </a:lnTo>
                <a:lnTo>
                  <a:pt x="606" y="145"/>
                </a:lnTo>
                <a:lnTo>
                  <a:pt x="613" y="161"/>
                </a:lnTo>
                <a:lnTo>
                  <a:pt x="630" y="185"/>
                </a:lnTo>
                <a:lnTo>
                  <a:pt x="583" y="256"/>
                </a:lnTo>
                <a:lnTo>
                  <a:pt x="553" y="282"/>
                </a:lnTo>
                <a:lnTo>
                  <a:pt x="549" y="302"/>
                </a:lnTo>
                <a:lnTo>
                  <a:pt x="566" y="321"/>
                </a:lnTo>
                <a:lnTo>
                  <a:pt x="547" y="365"/>
                </a:lnTo>
                <a:lnTo>
                  <a:pt x="509" y="522"/>
                </a:lnTo>
                <a:lnTo>
                  <a:pt x="295" y="471"/>
                </a:lnTo>
                <a:lnTo>
                  <a:pt x="0" y="390"/>
                </a:lnTo>
                <a:lnTo>
                  <a:pt x="0" y="390"/>
                </a:lnTo>
                <a:close/>
              </a:path>
            </a:pathLst>
          </a:custGeom>
          <a:solidFill>
            <a:srgbClr val="000000"/>
          </a:solidFill>
          <a:ln w="9525">
            <a:noFill/>
            <a:round/>
            <a:headEnd/>
            <a:tailEnd/>
          </a:ln>
        </p:spPr>
        <p:txBody>
          <a:bodyPr/>
          <a:lstStyle/>
          <a:p>
            <a:endParaRPr lang="en-US">
              <a:latin typeface="Arial"/>
              <a:cs typeface="Arial"/>
            </a:endParaRPr>
          </a:p>
        </p:txBody>
      </p:sp>
      <p:sp>
        <p:nvSpPr>
          <p:cNvPr id="2076" name="Freeform 28"/>
          <p:cNvSpPr>
            <a:spLocks/>
          </p:cNvSpPr>
          <p:nvPr/>
        </p:nvSpPr>
        <p:spPr bwMode="auto">
          <a:xfrm>
            <a:off x="1544638" y="2578100"/>
            <a:ext cx="796925" cy="1200150"/>
          </a:xfrm>
          <a:custGeom>
            <a:avLst/>
            <a:gdLst/>
            <a:ahLst/>
            <a:cxnLst>
              <a:cxn ang="0">
                <a:pos x="0" y="277"/>
              </a:cxn>
              <a:cxn ang="0">
                <a:pos x="319" y="756"/>
              </a:cxn>
              <a:cxn ang="0">
                <a:pos x="332" y="654"/>
              </a:cxn>
              <a:cxn ang="0">
                <a:pos x="350" y="649"/>
              </a:cxn>
              <a:cxn ang="0">
                <a:pos x="380" y="667"/>
              </a:cxn>
              <a:cxn ang="0">
                <a:pos x="406" y="576"/>
              </a:cxn>
              <a:cxn ang="0">
                <a:pos x="502" y="96"/>
              </a:cxn>
              <a:cxn ang="0">
                <a:pos x="288" y="51"/>
              </a:cxn>
              <a:cxn ang="0">
                <a:pos x="74" y="0"/>
              </a:cxn>
              <a:cxn ang="0">
                <a:pos x="0" y="277"/>
              </a:cxn>
              <a:cxn ang="0">
                <a:pos x="0" y="277"/>
              </a:cxn>
            </a:cxnLst>
            <a:rect l="0" t="0" r="r" b="b"/>
            <a:pathLst>
              <a:path w="502" h="756">
                <a:moveTo>
                  <a:pt x="0" y="277"/>
                </a:moveTo>
                <a:lnTo>
                  <a:pt x="319" y="756"/>
                </a:lnTo>
                <a:lnTo>
                  <a:pt x="332" y="654"/>
                </a:lnTo>
                <a:lnTo>
                  <a:pt x="350" y="649"/>
                </a:lnTo>
                <a:lnTo>
                  <a:pt x="380" y="667"/>
                </a:lnTo>
                <a:lnTo>
                  <a:pt x="406" y="576"/>
                </a:lnTo>
                <a:lnTo>
                  <a:pt x="502" y="96"/>
                </a:lnTo>
                <a:lnTo>
                  <a:pt x="288" y="51"/>
                </a:lnTo>
                <a:lnTo>
                  <a:pt x="74" y="0"/>
                </a:lnTo>
                <a:lnTo>
                  <a:pt x="0" y="277"/>
                </a:lnTo>
                <a:lnTo>
                  <a:pt x="0" y="277"/>
                </a:lnTo>
                <a:close/>
              </a:path>
            </a:pathLst>
          </a:custGeom>
          <a:solidFill>
            <a:srgbClr val="000000"/>
          </a:solidFill>
          <a:ln w="9525">
            <a:noFill/>
            <a:round/>
            <a:headEnd/>
            <a:tailEnd/>
          </a:ln>
        </p:spPr>
        <p:txBody>
          <a:bodyPr/>
          <a:lstStyle/>
          <a:p>
            <a:endParaRPr lang="en-US">
              <a:latin typeface="Arial"/>
              <a:cs typeface="Arial"/>
            </a:endParaRPr>
          </a:p>
        </p:txBody>
      </p:sp>
      <p:sp>
        <p:nvSpPr>
          <p:cNvPr id="2077" name="Freeform 29"/>
          <p:cNvSpPr>
            <a:spLocks/>
          </p:cNvSpPr>
          <p:nvPr/>
        </p:nvSpPr>
        <p:spPr bwMode="auto">
          <a:xfrm>
            <a:off x="2001838" y="1614488"/>
            <a:ext cx="750887" cy="1176337"/>
          </a:xfrm>
          <a:custGeom>
            <a:avLst/>
            <a:gdLst/>
            <a:ahLst/>
            <a:cxnLst>
              <a:cxn ang="0">
                <a:pos x="0" y="658"/>
              </a:cxn>
              <a:cxn ang="0">
                <a:pos x="38" y="501"/>
              </a:cxn>
              <a:cxn ang="0">
                <a:pos x="57" y="457"/>
              </a:cxn>
              <a:cxn ang="0">
                <a:pos x="40" y="438"/>
              </a:cxn>
              <a:cxn ang="0">
                <a:pos x="44" y="418"/>
              </a:cxn>
              <a:cxn ang="0">
                <a:pos x="74" y="392"/>
              </a:cxn>
              <a:cxn ang="0">
                <a:pos x="121" y="321"/>
              </a:cxn>
              <a:cxn ang="0">
                <a:pos x="104" y="297"/>
              </a:cxn>
              <a:cxn ang="0">
                <a:pos x="97" y="281"/>
              </a:cxn>
              <a:cxn ang="0">
                <a:pos x="100" y="241"/>
              </a:cxn>
              <a:cxn ang="0">
                <a:pos x="158" y="0"/>
              </a:cxn>
              <a:cxn ang="0">
                <a:pos x="220" y="13"/>
              </a:cxn>
              <a:cxn ang="0">
                <a:pos x="199" y="108"/>
              </a:cxn>
              <a:cxn ang="0">
                <a:pos x="213" y="141"/>
              </a:cxn>
              <a:cxn ang="0">
                <a:pos x="214" y="161"/>
              </a:cxn>
              <a:cxn ang="0">
                <a:pos x="207" y="165"/>
              </a:cxn>
              <a:cxn ang="0">
                <a:pos x="231" y="187"/>
              </a:cxn>
              <a:cxn ang="0">
                <a:pos x="255" y="248"/>
              </a:cxn>
              <a:cxn ang="0">
                <a:pos x="264" y="301"/>
              </a:cxn>
              <a:cxn ang="0">
                <a:pos x="268" y="330"/>
              </a:cxn>
              <a:cxn ang="0">
                <a:pos x="250" y="358"/>
              </a:cxn>
              <a:cxn ang="0">
                <a:pos x="262" y="370"/>
              </a:cxn>
              <a:cxn ang="0">
                <a:pos x="295" y="352"/>
              </a:cxn>
              <a:cxn ang="0">
                <a:pos x="317" y="447"/>
              </a:cxn>
              <a:cxn ang="0">
                <a:pos x="332" y="451"/>
              </a:cxn>
              <a:cxn ang="0">
                <a:pos x="335" y="479"/>
              </a:cxn>
              <a:cxn ang="0">
                <a:pos x="378" y="490"/>
              </a:cxn>
              <a:cxn ang="0">
                <a:pos x="444" y="491"/>
              </a:cxn>
              <a:cxn ang="0">
                <a:pos x="473" y="504"/>
              </a:cxn>
              <a:cxn ang="0">
                <a:pos x="432" y="741"/>
              </a:cxn>
              <a:cxn ang="0">
                <a:pos x="214" y="703"/>
              </a:cxn>
              <a:cxn ang="0">
                <a:pos x="0" y="658"/>
              </a:cxn>
              <a:cxn ang="0">
                <a:pos x="0" y="658"/>
              </a:cxn>
            </a:cxnLst>
            <a:rect l="0" t="0" r="r" b="b"/>
            <a:pathLst>
              <a:path w="473" h="741">
                <a:moveTo>
                  <a:pt x="0" y="658"/>
                </a:moveTo>
                <a:lnTo>
                  <a:pt x="38" y="501"/>
                </a:lnTo>
                <a:lnTo>
                  <a:pt x="57" y="457"/>
                </a:lnTo>
                <a:lnTo>
                  <a:pt x="40" y="438"/>
                </a:lnTo>
                <a:lnTo>
                  <a:pt x="44" y="418"/>
                </a:lnTo>
                <a:lnTo>
                  <a:pt x="74" y="392"/>
                </a:lnTo>
                <a:lnTo>
                  <a:pt x="121" y="321"/>
                </a:lnTo>
                <a:lnTo>
                  <a:pt x="104" y="297"/>
                </a:lnTo>
                <a:lnTo>
                  <a:pt x="97" y="281"/>
                </a:lnTo>
                <a:lnTo>
                  <a:pt x="100" y="241"/>
                </a:lnTo>
                <a:lnTo>
                  <a:pt x="158" y="0"/>
                </a:lnTo>
                <a:lnTo>
                  <a:pt x="220" y="13"/>
                </a:lnTo>
                <a:lnTo>
                  <a:pt x="199" y="108"/>
                </a:lnTo>
                <a:lnTo>
                  <a:pt x="213" y="141"/>
                </a:lnTo>
                <a:lnTo>
                  <a:pt x="214" y="161"/>
                </a:lnTo>
                <a:lnTo>
                  <a:pt x="207" y="165"/>
                </a:lnTo>
                <a:lnTo>
                  <a:pt x="231" y="187"/>
                </a:lnTo>
                <a:lnTo>
                  <a:pt x="255" y="248"/>
                </a:lnTo>
                <a:lnTo>
                  <a:pt x="264" y="301"/>
                </a:lnTo>
                <a:lnTo>
                  <a:pt x="268" y="330"/>
                </a:lnTo>
                <a:lnTo>
                  <a:pt x="250" y="358"/>
                </a:lnTo>
                <a:lnTo>
                  <a:pt x="262" y="370"/>
                </a:lnTo>
                <a:lnTo>
                  <a:pt x="295" y="352"/>
                </a:lnTo>
                <a:lnTo>
                  <a:pt x="317" y="447"/>
                </a:lnTo>
                <a:lnTo>
                  <a:pt x="332" y="451"/>
                </a:lnTo>
                <a:lnTo>
                  <a:pt x="335" y="479"/>
                </a:lnTo>
                <a:lnTo>
                  <a:pt x="378" y="490"/>
                </a:lnTo>
                <a:lnTo>
                  <a:pt x="444" y="491"/>
                </a:lnTo>
                <a:lnTo>
                  <a:pt x="473" y="504"/>
                </a:lnTo>
                <a:lnTo>
                  <a:pt x="432" y="741"/>
                </a:lnTo>
                <a:lnTo>
                  <a:pt x="214" y="703"/>
                </a:lnTo>
                <a:lnTo>
                  <a:pt x="0" y="658"/>
                </a:lnTo>
                <a:lnTo>
                  <a:pt x="0" y="658"/>
                </a:lnTo>
                <a:close/>
              </a:path>
            </a:pathLst>
          </a:custGeom>
          <a:solidFill>
            <a:srgbClr val="000000"/>
          </a:solidFill>
          <a:ln w="9525">
            <a:noFill/>
            <a:round/>
            <a:headEnd/>
            <a:tailEnd/>
          </a:ln>
        </p:spPr>
        <p:txBody>
          <a:bodyPr/>
          <a:lstStyle/>
          <a:p>
            <a:endParaRPr lang="en-US">
              <a:latin typeface="Arial"/>
              <a:cs typeface="Arial"/>
            </a:endParaRPr>
          </a:p>
        </p:txBody>
      </p:sp>
      <p:sp>
        <p:nvSpPr>
          <p:cNvPr id="2078" name="Freeform 30"/>
          <p:cNvSpPr>
            <a:spLocks/>
          </p:cNvSpPr>
          <p:nvPr/>
        </p:nvSpPr>
        <p:spPr bwMode="auto">
          <a:xfrm>
            <a:off x="2317750" y="1635125"/>
            <a:ext cx="1284288" cy="796925"/>
          </a:xfrm>
          <a:custGeom>
            <a:avLst/>
            <a:gdLst/>
            <a:ahLst/>
            <a:cxnLst>
              <a:cxn ang="0">
                <a:pos x="14" y="128"/>
              </a:cxn>
              <a:cxn ang="0">
                <a:pos x="15" y="148"/>
              </a:cxn>
              <a:cxn ang="0">
                <a:pos x="8" y="152"/>
              </a:cxn>
              <a:cxn ang="0">
                <a:pos x="32" y="174"/>
              </a:cxn>
              <a:cxn ang="0">
                <a:pos x="56" y="235"/>
              </a:cxn>
              <a:cxn ang="0">
                <a:pos x="65" y="288"/>
              </a:cxn>
              <a:cxn ang="0">
                <a:pos x="69" y="317"/>
              </a:cxn>
              <a:cxn ang="0">
                <a:pos x="51" y="345"/>
              </a:cxn>
              <a:cxn ang="0">
                <a:pos x="63" y="357"/>
              </a:cxn>
              <a:cxn ang="0">
                <a:pos x="96" y="339"/>
              </a:cxn>
              <a:cxn ang="0">
                <a:pos x="118" y="434"/>
              </a:cxn>
              <a:cxn ang="0">
                <a:pos x="133" y="438"/>
              </a:cxn>
              <a:cxn ang="0">
                <a:pos x="136" y="466"/>
              </a:cxn>
              <a:cxn ang="0">
                <a:pos x="147" y="480"/>
              </a:cxn>
              <a:cxn ang="0">
                <a:pos x="179" y="477"/>
              </a:cxn>
              <a:cxn ang="0">
                <a:pos x="245" y="478"/>
              </a:cxn>
              <a:cxn ang="0">
                <a:pos x="274" y="491"/>
              </a:cxn>
              <a:cxn ang="0">
                <a:pos x="282" y="441"/>
              </a:cxn>
              <a:cxn ang="0">
                <a:pos x="502" y="474"/>
              </a:cxn>
              <a:cxn ang="0">
                <a:pos x="772" y="502"/>
              </a:cxn>
              <a:cxn ang="0">
                <a:pos x="781" y="411"/>
              </a:cxn>
              <a:cxn ang="0">
                <a:pos x="809" y="118"/>
              </a:cxn>
              <a:cxn ang="0">
                <a:pos x="450" y="77"/>
              </a:cxn>
              <a:cxn ang="0">
                <a:pos x="272" y="48"/>
              </a:cxn>
              <a:cxn ang="0">
                <a:pos x="21" y="0"/>
              </a:cxn>
              <a:cxn ang="0">
                <a:pos x="0" y="95"/>
              </a:cxn>
              <a:cxn ang="0">
                <a:pos x="14" y="128"/>
              </a:cxn>
              <a:cxn ang="0">
                <a:pos x="14" y="128"/>
              </a:cxn>
            </a:cxnLst>
            <a:rect l="0" t="0" r="r" b="b"/>
            <a:pathLst>
              <a:path w="809" h="502">
                <a:moveTo>
                  <a:pt x="14" y="128"/>
                </a:moveTo>
                <a:lnTo>
                  <a:pt x="15" y="148"/>
                </a:lnTo>
                <a:lnTo>
                  <a:pt x="8" y="152"/>
                </a:lnTo>
                <a:lnTo>
                  <a:pt x="32" y="174"/>
                </a:lnTo>
                <a:lnTo>
                  <a:pt x="56" y="235"/>
                </a:lnTo>
                <a:lnTo>
                  <a:pt x="65" y="288"/>
                </a:lnTo>
                <a:lnTo>
                  <a:pt x="69" y="317"/>
                </a:lnTo>
                <a:lnTo>
                  <a:pt x="51" y="345"/>
                </a:lnTo>
                <a:lnTo>
                  <a:pt x="63" y="357"/>
                </a:lnTo>
                <a:lnTo>
                  <a:pt x="96" y="339"/>
                </a:lnTo>
                <a:lnTo>
                  <a:pt x="118" y="434"/>
                </a:lnTo>
                <a:lnTo>
                  <a:pt x="133" y="438"/>
                </a:lnTo>
                <a:lnTo>
                  <a:pt x="136" y="466"/>
                </a:lnTo>
                <a:lnTo>
                  <a:pt x="147" y="480"/>
                </a:lnTo>
                <a:lnTo>
                  <a:pt x="179" y="477"/>
                </a:lnTo>
                <a:lnTo>
                  <a:pt x="245" y="478"/>
                </a:lnTo>
                <a:lnTo>
                  <a:pt x="274" y="491"/>
                </a:lnTo>
                <a:lnTo>
                  <a:pt x="282" y="441"/>
                </a:lnTo>
                <a:lnTo>
                  <a:pt x="502" y="474"/>
                </a:lnTo>
                <a:lnTo>
                  <a:pt x="772" y="502"/>
                </a:lnTo>
                <a:lnTo>
                  <a:pt x="781" y="411"/>
                </a:lnTo>
                <a:lnTo>
                  <a:pt x="809" y="118"/>
                </a:lnTo>
                <a:lnTo>
                  <a:pt x="450" y="77"/>
                </a:lnTo>
                <a:lnTo>
                  <a:pt x="272" y="48"/>
                </a:lnTo>
                <a:lnTo>
                  <a:pt x="21" y="0"/>
                </a:lnTo>
                <a:lnTo>
                  <a:pt x="0" y="95"/>
                </a:lnTo>
                <a:lnTo>
                  <a:pt x="14" y="128"/>
                </a:lnTo>
                <a:lnTo>
                  <a:pt x="14" y="128"/>
                </a:lnTo>
                <a:close/>
              </a:path>
            </a:pathLst>
          </a:custGeom>
          <a:solidFill>
            <a:srgbClr val="000000"/>
          </a:solidFill>
          <a:ln w="9525">
            <a:noFill/>
            <a:round/>
            <a:headEnd/>
            <a:tailEnd/>
          </a:ln>
        </p:spPr>
        <p:txBody>
          <a:bodyPr/>
          <a:lstStyle/>
          <a:p>
            <a:endParaRPr lang="en-US">
              <a:latin typeface="Arial"/>
              <a:cs typeface="Arial"/>
            </a:endParaRPr>
          </a:p>
        </p:txBody>
      </p:sp>
      <p:sp>
        <p:nvSpPr>
          <p:cNvPr id="2080" name="Freeform 32"/>
          <p:cNvSpPr>
            <a:spLocks/>
          </p:cNvSpPr>
          <p:nvPr/>
        </p:nvSpPr>
        <p:spPr bwMode="auto">
          <a:xfrm>
            <a:off x="2660650" y="2335213"/>
            <a:ext cx="882650" cy="709612"/>
          </a:xfrm>
          <a:custGeom>
            <a:avLst/>
            <a:gdLst/>
            <a:ahLst/>
            <a:cxnLst>
              <a:cxn ang="0">
                <a:pos x="0" y="384"/>
              </a:cxn>
              <a:cxn ang="0">
                <a:pos x="66" y="0"/>
              </a:cxn>
              <a:cxn ang="0">
                <a:pos x="286" y="33"/>
              </a:cxn>
              <a:cxn ang="0">
                <a:pos x="556" y="61"/>
              </a:cxn>
              <a:cxn ang="0">
                <a:pos x="538" y="254"/>
              </a:cxn>
              <a:cxn ang="0">
                <a:pos x="520" y="447"/>
              </a:cxn>
              <a:cxn ang="0">
                <a:pos x="150" y="407"/>
              </a:cxn>
              <a:cxn ang="0">
                <a:pos x="0" y="384"/>
              </a:cxn>
              <a:cxn ang="0">
                <a:pos x="0" y="384"/>
              </a:cxn>
            </a:cxnLst>
            <a:rect l="0" t="0" r="r" b="b"/>
            <a:pathLst>
              <a:path w="556" h="447">
                <a:moveTo>
                  <a:pt x="0" y="384"/>
                </a:moveTo>
                <a:lnTo>
                  <a:pt x="66" y="0"/>
                </a:lnTo>
                <a:lnTo>
                  <a:pt x="286" y="33"/>
                </a:lnTo>
                <a:lnTo>
                  <a:pt x="556" y="61"/>
                </a:lnTo>
                <a:lnTo>
                  <a:pt x="538" y="254"/>
                </a:lnTo>
                <a:lnTo>
                  <a:pt x="520" y="447"/>
                </a:lnTo>
                <a:lnTo>
                  <a:pt x="150" y="407"/>
                </a:lnTo>
                <a:lnTo>
                  <a:pt x="0" y="384"/>
                </a:lnTo>
                <a:lnTo>
                  <a:pt x="0" y="384"/>
                </a:lnTo>
                <a:close/>
              </a:path>
            </a:pathLst>
          </a:custGeom>
          <a:solidFill>
            <a:srgbClr val="000000"/>
          </a:solidFill>
          <a:ln w="9525">
            <a:noFill/>
            <a:round/>
            <a:headEnd/>
            <a:tailEnd/>
          </a:ln>
        </p:spPr>
        <p:txBody>
          <a:bodyPr/>
          <a:lstStyle/>
          <a:p>
            <a:endParaRPr lang="en-US">
              <a:latin typeface="Arial"/>
              <a:cs typeface="Arial"/>
            </a:endParaRPr>
          </a:p>
        </p:txBody>
      </p:sp>
      <p:sp>
        <p:nvSpPr>
          <p:cNvPr id="2081" name="Freeform 33"/>
          <p:cNvSpPr>
            <a:spLocks/>
          </p:cNvSpPr>
          <p:nvPr/>
        </p:nvSpPr>
        <p:spPr bwMode="auto">
          <a:xfrm>
            <a:off x="2806700" y="2981325"/>
            <a:ext cx="914400" cy="703263"/>
          </a:xfrm>
          <a:custGeom>
            <a:avLst/>
            <a:gdLst/>
            <a:ahLst/>
            <a:cxnLst>
              <a:cxn ang="0">
                <a:pos x="58" y="0"/>
              </a:cxn>
              <a:cxn ang="0">
                <a:pos x="428" y="40"/>
              </a:cxn>
              <a:cxn ang="0">
                <a:pos x="576" y="54"/>
              </a:cxn>
              <a:cxn ang="0">
                <a:pos x="570" y="149"/>
              </a:cxn>
              <a:cxn ang="0">
                <a:pos x="550" y="443"/>
              </a:cxn>
              <a:cxn ang="0">
                <a:pos x="475" y="437"/>
              </a:cxn>
              <a:cxn ang="0">
                <a:pos x="238" y="417"/>
              </a:cxn>
              <a:cxn ang="0">
                <a:pos x="0" y="386"/>
              </a:cxn>
              <a:cxn ang="0">
                <a:pos x="58" y="0"/>
              </a:cxn>
              <a:cxn ang="0">
                <a:pos x="58" y="0"/>
              </a:cxn>
            </a:cxnLst>
            <a:rect l="0" t="0" r="r" b="b"/>
            <a:pathLst>
              <a:path w="576" h="443">
                <a:moveTo>
                  <a:pt x="58" y="0"/>
                </a:moveTo>
                <a:lnTo>
                  <a:pt x="428" y="40"/>
                </a:lnTo>
                <a:lnTo>
                  <a:pt x="576" y="54"/>
                </a:lnTo>
                <a:lnTo>
                  <a:pt x="570" y="149"/>
                </a:lnTo>
                <a:lnTo>
                  <a:pt x="550" y="443"/>
                </a:lnTo>
                <a:lnTo>
                  <a:pt x="475" y="437"/>
                </a:lnTo>
                <a:lnTo>
                  <a:pt x="238" y="417"/>
                </a:lnTo>
                <a:lnTo>
                  <a:pt x="0" y="386"/>
                </a:lnTo>
                <a:lnTo>
                  <a:pt x="58" y="0"/>
                </a:lnTo>
                <a:lnTo>
                  <a:pt x="58" y="0"/>
                </a:lnTo>
                <a:close/>
              </a:path>
            </a:pathLst>
          </a:custGeom>
          <a:solidFill>
            <a:srgbClr val="000000"/>
          </a:solidFill>
          <a:ln w="9525">
            <a:noFill/>
            <a:round/>
            <a:headEnd/>
            <a:tailEnd/>
          </a:ln>
        </p:spPr>
        <p:txBody>
          <a:bodyPr/>
          <a:lstStyle/>
          <a:p>
            <a:endParaRPr lang="en-US">
              <a:latin typeface="Arial"/>
              <a:cs typeface="Arial"/>
            </a:endParaRPr>
          </a:p>
        </p:txBody>
      </p:sp>
      <p:sp>
        <p:nvSpPr>
          <p:cNvPr id="2084" name="Freeform 36"/>
          <p:cNvSpPr>
            <a:spLocks/>
          </p:cNvSpPr>
          <p:nvPr/>
        </p:nvSpPr>
        <p:spPr bwMode="auto">
          <a:xfrm>
            <a:off x="3557588" y="1822450"/>
            <a:ext cx="825500" cy="506413"/>
          </a:xfrm>
          <a:custGeom>
            <a:avLst/>
            <a:gdLst/>
            <a:ahLst/>
            <a:cxnLst>
              <a:cxn ang="0">
                <a:pos x="28" y="0"/>
              </a:cxn>
              <a:cxn ang="0">
                <a:pos x="480" y="23"/>
              </a:cxn>
              <a:cxn ang="0">
                <a:pos x="483" y="103"/>
              </a:cxn>
              <a:cxn ang="0">
                <a:pos x="504" y="168"/>
              </a:cxn>
              <a:cxn ang="0">
                <a:pos x="506" y="252"/>
              </a:cxn>
              <a:cxn ang="0">
                <a:pos x="520" y="319"/>
              </a:cxn>
              <a:cxn ang="0">
                <a:pos x="246" y="311"/>
              </a:cxn>
              <a:cxn ang="0">
                <a:pos x="0" y="293"/>
              </a:cxn>
              <a:cxn ang="0">
                <a:pos x="28" y="0"/>
              </a:cxn>
              <a:cxn ang="0">
                <a:pos x="28" y="0"/>
              </a:cxn>
            </a:cxnLst>
            <a:rect l="0" t="0" r="r" b="b"/>
            <a:pathLst>
              <a:path w="520" h="319">
                <a:moveTo>
                  <a:pt x="28" y="0"/>
                </a:moveTo>
                <a:lnTo>
                  <a:pt x="480" y="23"/>
                </a:lnTo>
                <a:lnTo>
                  <a:pt x="483" y="103"/>
                </a:lnTo>
                <a:lnTo>
                  <a:pt x="504" y="168"/>
                </a:lnTo>
                <a:lnTo>
                  <a:pt x="506" y="252"/>
                </a:lnTo>
                <a:lnTo>
                  <a:pt x="520" y="319"/>
                </a:lnTo>
                <a:lnTo>
                  <a:pt x="246" y="311"/>
                </a:lnTo>
                <a:lnTo>
                  <a:pt x="0" y="293"/>
                </a:lnTo>
                <a:lnTo>
                  <a:pt x="28" y="0"/>
                </a:lnTo>
                <a:lnTo>
                  <a:pt x="28" y="0"/>
                </a:lnTo>
                <a:close/>
              </a:path>
            </a:pathLst>
          </a:custGeom>
          <a:solidFill>
            <a:srgbClr val="000000"/>
          </a:solidFill>
          <a:ln w="9525">
            <a:noFill/>
            <a:round/>
            <a:headEnd/>
            <a:tailEnd/>
          </a:ln>
        </p:spPr>
        <p:txBody>
          <a:bodyPr/>
          <a:lstStyle/>
          <a:p>
            <a:endParaRPr lang="en-US">
              <a:latin typeface="Arial"/>
              <a:cs typeface="Arial"/>
            </a:endParaRPr>
          </a:p>
        </p:txBody>
      </p:sp>
      <p:sp>
        <p:nvSpPr>
          <p:cNvPr id="2085" name="Freeform 37"/>
          <p:cNvSpPr>
            <a:spLocks/>
          </p:cNvSpPr>
          <p:nvPr/>
        </p:nvSpPr>
        <p:spPr bwMode="auto">
          <a:xfrm>
            <a:off x="3514725" y="2287588"/>
            <a:ext cx="881063" cy="576262"/>
          </a:xfrm>
          <a:custGeom>
            <a:avLst/>
            <a:gdLst/>
            <a:ahLst/>
            <a:cxnLst>
              <a:cxn ang="0">
                <a:pos x="27" y="0"/>
              </a:cxn>
              <a:cxn ang="0">
                <a:pos x="273" y="18"/>
              </a:cxn>
              <a:cxn ang="0">
                <a:pos x="547" y="26"/>
              </a:cxn>
              <a:cxn ang="0">
                <a:pos x="528" y="60"/>
              </a:cxn>
              <a:cxn ang="0">
                <a:pos x="555" y="85"/>
              </a:cxn>
              <a:cxn ang="0">
                <a:pos x="554" y="264"/>
              </a:cxn>
              <a:cxn ang="0">
                <a:pos x="543" y="262"/>
              </a:cxn>
              <a:cxn ang="0">
                <a:pos x="543" y="286"/>
              </a:cxn>
              <a:cxn ang="0">
                <a:pos x="553" y="302"/>
              </a:cxn>
              <a:cxn ang="0">
                <a:pos x="547" y="320"/>
              </a:cxn>
              <a:cxn ang="0">
                <a:pos x="553" y="363"/>
              </a:cxn>
              <a:cxn ang="0">
                <a:pos x="540" y="357"/>
              </a:cxn>
              <a:cxn ang="0">
                <a:pos x="525" y="342"/>
              </a:cxn>
              <a:cxn ang="0">
                <a:pos x="477" y="326"/>
              </a:cxn>
              <a:cxn ang="0">
                <a:pos x="429" y="328"/>
              </a:cxn>
              <a:cxn ang="0">
                <a:pos x="401" y="308"/>
              </a:cxn>
              <a:cxn ang="0">
                <a:pos x="0" y="284"/>
              </a:cxn>
              <a:cxn ang="0">
                <a:pos x="27" y="0"/>
              </a:cxn>
              <a:cxn ang="0">
                <a:pos x="27" y="0"/>
              </a:cxn>
            </a:cxnLst>
            <a:rect l="0" t="0" r="r" b="b"/>
            <a:pathLst>
              <a:path w="555" h="363">
                <a:moveTo>
                  <a:pt x="27" y="0"/>
                </a:moveTo>
                <a:lnTo>
                  <a:pt x="273" y="18"/>
                </a:lnTo>
                <a:lnTo>
                  <a:pt x="547" y="26"/>
                </a:lnTo>
                <a:lnTo>
                  <a:pt x="528" y="60"/>
                </a:lnTo>
                <a:lnTo>
                  <a:pt x="555" y="85"/>
                </a:lnTo>
                <a:lnTo>
                  <a:pt x="554" y="264"/>
                </a:lnTo>
                <a:lnTo>
                  <a:pt x="543" y="262"/>
                </a:lnTo>
                <a:lnTo>
                  <a:pt x="543" y="286"/>
                </a:lnTo>
                <a:lnTo>
                  <a:pt x="553" y="302"/>
                </a:lnTo>
                <a:lnTo>
                  <a:pt x="547" y="320"/>
                </a:lnTo>
                <a:lnTo>
                  <a:pt x="553" y="363"/>
                </a:lnTo>
                <a:lnTo>
                  <a:pt x="540" y="357"/>
                </a:lnTo>
                <a:lnTo>
                  <a:pt x="525" y="342"/>
                </a:lnTo>
                <a:lnTo>
                  <a:pt x="477" y="326"/>
                </a:lnTo>
                <a:lnTo>
                  <a:pt x="429" y="328"/>
                </a:lnTo>
                <a:lnTo>
                  <a:pt x="401" y="308"/>
                </a:lnTo>
                <a:lnTo>
                  <a:pt x="0" y="284"/>
                </a:lnTo>
                <a:lnTo>
                  <a:pt x="27" y="0"/>
                </a:lnTo>
                <a:lnTo>
                  <a:pt x="27" y="0"/>
                </a:lnTo>
                <a:close/>
              </a:path>
            </a:pathLst>
          </a:custGeom>
          <a:solidFill>
            <a:srgbClr val="000000"/>
          </a:solidFill>
          <a:ln w="9525">
            <a:noFill/>
            <a:round/>
            <a:headEnd/>
            <a:tailEnd/>
          </a:ln>
        </p:spPr>
        <p:txBody>
          <a:bodyPr/>
          <a:lstStyle/>
          <a:p>
            <a:endParaRPr lang="en-US">
              <a:latin typeface="Arial"/>
              <a:cs typeface="Arial"/>
            </a:endParaRPr>
          </a:p>
        </p:txBody>
      </p:sp>
      <p:sp>
        <p:nvSpPr>
          <p:cNvPr id="2086" name="Freeform 38"/>
          <p:cNvSpPr>
            <a:spLocks/>
          </p:cNvSpPr>
          <p:nvPr/>
        </p:nvSpPr>
        <p:spPr bwMode="auto">
          <a:xfrm>
            <a:off x="3486150" y="2738438"/>
            <a:ext cx="1035050" cy="504825"/>
          </a:xfrm>
          <a:custGeom>
            <a:avLst/>
            <a:gdLst/>
            <a:ahLst/>
            <a:cxnLst>
              <a:cxn ang="0">
                <a:pos x="18" y="0"/>
              </a:cxn>
              <a:cxn ang="0">
                <a:pos x="419" y="24"/>
              </a:cxn>
              <a:cxn ang="0">
                <a:pos x="447" y="44"/>
              </a:cxn>
              <a:cxn ang="0">
                <a:pos x="495" y="42"/>
              </a:cxn>
              <a:cxn ang="0">
                <a:pos x="543" y="58"/>
              </a:cxn>
              <a:cxn ang="0">
                <a:pos x="558" y="73"/>
              </a:cxn>
              <a:cxn ang="0">
                <a:pos x="571" y="79"/>
              </a:cxn>
              <a:cxn ang="0">
                <a:pos x="593" y="139"/>
              </a:cxn>
              <a:cxn ang="0">
                <a:pos x="593" y="157"/>
              </a:cxn>
              <a:cxn ang="0">
                <a:pos x="608" y="186"/>
              </a:cxn>
              <a:cxn ang="0">
                <a:pos x="615" y="231"/>
              </a:cxn>
              <a:cxn ang="0">
                <a:pos x="611" y="245"/>
              </a:cxn>
              <a:cxn ang="0">
                <a:pos x="620" y="260"/>
              </a:cxn>
              <a:cxn ang="0">
                <a:pos x="652" y="318"/>
              </a:cxn>
              <a:cxn ang="0">
                <a:pos x="362" y="315"/>
              </a:cxn>
              <a:cxn ang="0">
                <a:pos x="142" y="302"/>
              </a:cxn>
              <a:cxn ang="0">
                <a:pos x="148" y="207"/>
              </a:cxn>
              <a:cxn ang="0">
                <a:pos x="0" y="193"/>
              </a:cxn>
              <a:cxn ang="0">
                <a:pos x="18" y="0"/>
              </a:cxn>
              <a:cxn ang="0">
                <a:pos x="18" y="0"/>
              </a:cxn>
            </a:cxnLst>
            <a:rect l="0" t="0" r="r" b="b"/>
            <a:pathLst>
              <a:path w="652" h="318">
                <a:moveTo>
                  <a:pt x="18" y="0"/>
                </a:moveTo>
                <a:lnTo>
                  <a:pt x="419" y="24"/>
                </a:lnTo>
                <a:lnTo>
                  <a:pt x="447" y="44"/>
                </a:lnTo>
                <a:lnTo>
                  <a:pt x="495" y="42"/>
                </a:lnTo>
                <a:lnTo>
                  <a:pt x="543" y="58"/>
                </a:lnTo>
                <a:lnTo>
                  <a:pt x="558" y="73"/>
                </a:lnTo>
                <a:lnTo>
                  <a:pt x="571" y="79"/>
                </a:lnTo>
                <a:lnTo>
                  <a:pt x="593" y="139"/>
                </a:lnTo>
                <a:lnTo>
                  <a:pt x="593" y="157"/>
                </a:lnTo>
                <a:lnTo>
                  <a:pt x="608" y="186"/>
                </a:lnTo>
                <a:lnTo>
                  <a:pt x="615" y="231"/>
                </a:lnTo>
                <a:lnTo>
                  <a:pt x="611" y="245"/>
                </a:lnTo>
                <a:lnTo>
                  <a:pt x="620" y="260"/>
                </a:lnTo>
                <a:lnTo>
                  <a:pt x="652" y="318"/>
                </a:lnTo>
                <a:lnTo>
                  <a:pt x="362" y="315"/>
                </a:lnTo>
                <a:lnTo>
                  <a:pt x="142" y="302"/>
                </a:lnTo>
                <a:lnTo>
                  <a:pt x="148" y="207"/>
                </a:lnTo>
                <a:lnTo>
                  <a:pt x="0" y="193"/>
                </a:lnTo>
                <a:lnTo>
                  <a:pt x="18" y="0"/>
                </a:lnTo>
                <a:lnTo>
                  <a:pt x="18" y="0"/>
                </a:lnTo>
                <a:close/>
              </a:path>
            </a:pathLst>
          </a:custGeom>
          <a:solidFill>
            <a:srgbClr val="000000"/>
          </a:solidFill>
          <a:ln w="9525">
            <a:noFill/>
            <a:round/>
            <a:headEnd/>
            <a:tailEnd/>
          </a:ln>
        </p:spPr>
        <p:txBody>
          <a:bodyPr/>
          <a:lstStyle/>
          <a:p>
            <a:endParaRPr lang="en-US">
              <a:latin typeface="Arial"/>
              <a:cs typeface="Arial"/>
            </a:endParaRPr>
          </a:p>
        </p:txBody>
      </p:sp>
      <p:sp>
        <p:nvSpPr>
          <p:cNvPr id="2087" name="Freeform 39"/>
          <p:cNvSpPr>
            <a:spLocks/>
          </p:cNvSpPr>
          <p:nvPr/>
        </p:nvSpPr>
        <p:spPr bwMode="auto">
          <a:xfrm>
            <a:off x="3679825" y="3217863"/>
            <a:ext cx="933450" cy="490537"/>
          </a:xfrm>
          <a:custGeom>
            <a:avLst/>
            <a:gdLst/>
            <a:ahLst/>
            <a:cxnLst>
              <a:cxn ang="0">
                <a:pos x="20" y="0"/>
              </a:cxn>
              <a:cxn ang="0">
                <a:pos x="240" y="13"/>
              </a:cxn>
              <a:cxn ang="0">
                <a:pos x="530" y="16"/>
              </a:cxn>
              <a:cxn ang="0">
                <a:pos x="545" y="30"/>
              </a:cxn>
              <a:cxn ang="0">
                <a:pos x="555" y="27"/>
              </a:cxn>
              <a:cxn ang="0">
                <a:pos x="566" y="42"/>
              </a:cxn>
              <a:cxn ang="0">
                <a:pos x="556" y="42"/>
              </a:cxn>
              <a:cxn ang="0">
                <a:pos x="546" y="61"/>
              </a:cxn>
              <a:cxn ang="0">
                <a:pos x="570" y="94"/>
              </a:cxn>
              <a:cxn ang="0">
                <a:pos x="588" y="100"/>
              </a:cxn>
              <a:cxn ang="0">
                <a:pos x="585" y="308"/>
              </a:cxn>
              <a:cxn ang="0">
                <a:pos x="336" y="309"/>
              </a:cxn>
              <a:cxn ang="0">
                <a:pos x="0" y="294"/>
              </a:cxn>
              <a:cxn ang="0">
                <a:pos x="20" y="0"/>
              </a:cxn>
              <a:cxn ang="0">
                <a:pos x="20" y="0"/>
              </a:cxn>
            </a:cxnLst>
            <a:rect l="0" t="0" r="r" b="b"/>
            <a:pathLst>
              <a:path w="588" h="309">
                <a:moveTo>
                  <a:pt x="20" y="0"/>
                </a:moveTo>
                <a:lnTo>
                  <a:pt x="240" y="13"/>
                </a:lnTo>
                <a:lnTo>
                  <a:pt x="530" y="16"/>
                </a:lnTo>
                <a:lnTo>
                  <a:pt x="545" y="30"/>
                </a:lnTo>
                <a:lnTo>
                  <a:pt x="555" y="27"/>
                </a:lnTo>
                <a:lnTo>
                  <a:pt x="566" y="42"/>
                </a:lnTo>
                <a:lnTo>
                  <a:pt x="556" y="42"/>
                </a:lnTo>
                <a:lnTo>
                  <a:pt x="546" y="61"/>
                </a:lnTo>
                <a:lnTo>
                  <a:pt x="570" y="94"/>
                </a:lnTo>
                <a:lnTo>
                  <a:pt x="588" y="100"/>
                </a:lnTo>
                <a:lnTo>
                  <a:pt x="585" y="308"/>
                </a:lnTo>
                <a:lnTo>
                  <a:pt x="336" y="309"/>
                </a:lnTo>
                <a:lnTo>
                  <a:pt x="0" y="294"/>
                </a:lnTo>
                <a:lnTo>
                  <a:pt x="20" y="0"/>
                </a:lnTo>
                <a:lnTo>
                  <a:pt x="20" y="0"/>
                </a:lnTo>
                <a:close/>
              </a:path>
            </a:pathLst>
          </a:custGeom>
          <a:solidFill>
            <a:srgbClr val="000000"/>
          </a:solidFill>
          <a:ln w="9525">
            <a:noFill/>
            <a:round/>
            <a:headEnd/>
            <a:tailEnd/>
          </a:ln>
        </p:spPr>
        <p:txBody>
          <a:bodyPr/>
          <a:lstStyle/>
          <a:p>
            <a:endParaRPr lang="en-US">
              <a:latin typeface="Arial"/>
              <a:cs typeface="Arial"/>
            </a:endParaRPr>
          </a:p>
        </p:txBody>
      </p:sp>
      <p:sp>
        <p:nvSpPr>
          <p:cNvPr id="2088" name="Freeform 40"/>
          <p:cNvSpPr>
            <a:spLocks/>
          </p:cNvSpPr>
          <p:nvPr/>
        </p:nvSpPr>
        <p:spPr bwMode="auto">
          <a:xfrm>
            <a:off x="3554413" y="3675063"/>
            <a:ext cx="1082675" cy="550862"/>
          </a:xfrm>
          <a:custGeom>
            <a:avLst/>
            <a:gdLst/>
            <a:ahLst/>
            <a:cxnLst>
              <a:cxn ang="0">
                <a:pos x="4" y="0"/>
              </a:cxn>
              <a:cxn ang="0">
                <a:pos x="79" y="6"/>
              </a:cxn>
              <a:cxn ang="0">
                <a:pos x="415" y="21"/>
              </a:cxn>
              <a:cxn ang="0">
                <a:pos x="664" y="20"/>
              </a:cxn>
              <a:cxn ang="0">
                <a:pos x="667" y="70"/>
              </a:cxn>
              <a:cxn ang="0">
                <a:pos x="682" y="178"/>
              </a:cxn>
              <a:cxn ang="0">
                <a:pos x="679" y="347"/>
              </a:cxn>
              <a:cxn ang="0">
                <a:pos x="624" y="318"/>
              </a:cxn>
              <a:cxn ang="0">
                <a:pos x="566" y="329"/>
              </a:cxn>
              <a:cxn ang="0">
                <a:pos x="524" y="341"/>
              </a:cxn>
              <a:cxn ang="0">
                <a:pos x="462" y="341"/>
              </a:cxn>
              <a:cxn ang="0">
                <a:pos x="415" y="315"/>
              </a:cxn>
              <a:cxn ang="0">
                <a:pos x="401" y="329"/>
              </a:cxn>
              <a:cxn ang="0">
                <a:pos x="330" y="297"/>
              </a:cxn>
              <a:cxn ang="0">
                <a:pos x="294" y="289"/>
              </a:cxn>
              <a:cxn ang="0">
                <a:pos x="276" y="271"/>
              </a:cxn>
              <a:cxn ang="0">
                <a:pos x="254" y="271"/>
              </a:cxn>
              <a:cxn ang="0">
                <a:pos x="231" y="252"/>
              </a:cxn>
              <a:cxn ang="0">
                <a:pos x="239" y="65"/>
              </a:cxn>
              <a:cxn ang="0">
                <a:pos x="0" y="51"/>
              </a:cxn>
              <a:cxn ang="0">
                <a:pos x="4" y="0"/>
              </a:cxn>
              <a:cxn ang="0">
                <a:pos x="4" y="0"/>
              </a:cxn>
            </a:cxnLst>
            <a:rect l="0" t="0" r="r" b="b"/>
            <a:pathLst>
              <a:path w="682" h="347">
                <a:moveTo>
                  <a:pt x="4" y="0"/>
                </a:moveTo>
                <a:lnTo>
                  <a:pt x="79" y="6"/>
                </a:lnTo>
                <a:lnTo>
                  <a:pt x="415" y="21"/>
                </a:lnTo>
                <a:lnTo>
                  <a:pt x="664" y="20"/>
                </a:lnTo>
                <a:lnTo>
                  <a:pt x="667" y="70"/>
                </a:lnTo>
                <a:lnTo>
                  <a:pt x="682" y="178"/>
                </a:lnTo>
                <a:lnTo>
                  <a:pt x="679" y="347"/>
                </a:lnTo>
                <a:lnTo>
                  <a:pt x="624" y="318"/>
                </a:lnTo>
                <a:lnTo>
                  <a:pt x="566" y="329"/>
                </a:lnTo>
                <a:lnTo>
                  <a:pt x="524" y="341"/>
                </a:lnTo>
                <a:lnTo>
                  <a:pt x="462" y="341"/>
                </a:lnTo>
                <a:lnTo>
                  <a:pt x="415" y="315"/>
                </a:lnTo>
                <a:lnTo>
                  <a:pt x="401" y="329"/>
                </a:lnTo>
                <a:lnTo>
                  <a:pt x="330" y="297"/>
                </a:lnTo>
                <a:lnTo>
                  <a:pt x="294" y="289"/>
                </a:lnTo>
                <a:lnTo>
                  <a:pt x="276" y="271"/>
                </a:lnTo>
                <a:lnTo>
                  <a:pt x="254" y="271"/>
                </a:lnTo>
                <a:lnTo>
                  <a:pt x="231" y="252"/>
                </a:lnTo>
                <a:lnTo>
                  <a:pt x="239" y="65"/>
                </a:lnTo>
                <a:lnTo>
                  <a:pt x="0" y="51"/>
                </a:lnTo>
                <a:lnTo>
                  <a:pt x="4" y="0"/>
                </a:lnTo>
                <a:lnTo>
                  <a:pt x="4" y="0"/>
                </a:lnTo>
                <a:close/>
              </a:path>
            </a:pathLst>
          </a:custGeom>
          <a:solidFill>
            <a:srgbClr val="000000"/>
          </a:solidFill>
          <a:ln w="9525">
            <a:noFill/>
            <a:round/>
            <a:headEnd/>
            <a:tailEnd/>
          </a:ln>
        </p:spPr>
        <p:txBody>
          <a:bodyPr/>
          <a:lstStyle/>
          <a:p>
            <a:endParaRPr lang="en-US">
              <a:latin typeface="Arial"/>
              <a:cs typeface="Arial"/>
            </a:endParaRPr>
          </a:p>
        </p:txBody>
      </p:sp>
      <p:sp>
        <p:nvSpPr>
          <p:cNvPr id="2090" name="Freeform 42"/>
          <p:cNvSpPr>
            <a:spLocks/>
          </p:cNvSpPr>
          <p:nvPr/>
        </p:nvSpPr>
        <p:spPr bwMode="auto">
          <a:xfrm>
            <a:off x="4376738" y="2693988"/>
            <a:ext cx="749300" cy="484187"/>
          </a:xfrm>
          <a:custGeom>
            <a:avLst/>
            <a:gdLst/>
            <a:ahLst/>
            <a:cxnLst>
              <a:cxn ang="0">
                <a:pos x="0" y="30"/>
              </a:cxn>
              <a:cxn ang="0">
                <a:pos x="10" y="46"/>
              </a:cxn>
              <a:cxn ang="0">
                <a:pos x="4" y="64"/>
              </a:cxn>
              <a:cxn ang="0">
                <a:pos x="10" y="107"/>
              </a:cxn>
              <a:cxn ang="0">
                <a:pos x="32" y="167"/>
              </a:cxn>
              <a:cxn ang="0">
                <a:pos x="32" y="185"/>
              </a:cxn>
              <a:cxn ang="0">
                <a:pos x="47" y="214"/>
              </a:cxn>
              <a:cxn ang="0">
                <a:pos x="54" y="259"/>
              </a:cxn>
              <a:cxn ang="0">
                <a:pos x="50" y="273"/>
              </a:cxn>
              <a:cxn ang="0">
                <a:pos x="59" y="288"/>
              </a:cxn>
              <a:cxn ang="0">
                <a:pos x="365" y="281"/>
              </a:cxn>
              <a:cxn ang="0">
                <a:pos x="387" y="305"/>
              </a:cxn>
              <a:cxn ang="0">
                <a:pos x="418" y="236"/>
              </a:cxn>
              <a:cxn ang="0">
                <a:pos x="409" y="210"/>
              </a:cxn>
              <a:cxn ang="0">
                <a:pos x="461" y="169"/>
              </a:cxn>
              <a:cxn ang="0">
                <a:pos x="472" y="138"/>
              </a:cxn>
              <a:cxn ang="0">
                <a:pos x="433" y="94"/>
              </a:cxn>
              <a:cxn ang="0">
                <a:pos x="393" y="49"/>
              </a:cxn>
              <a:cxn ang="0">
                <a:pos x="387" y="0"/>
              </a:cxn>
              <a:cxn ang="0">
                <a:pos x="11" y="8"/>
              </a:cxn>
              <a:cxn ang="0">
                <a:pos x="0" y="6"/>
              </a:cxn>
              <a:cxn ang="0">
                <a:pos x="0" y="30"/>
              </a:cxn>
              <a:cxn ang="0">
                <a:pos x="0" y="30"/>
              </a:cxn>
            </a:cxnLst>
            <a:rect l="0" t="0" r="r" b="b"/>
            <a:pathLst>
              <a:path w="472" h="305">
                <a:moveTo>
                  <a:pt x="0" y="30"/>
                </a:moveTo>
                <a:lnTo>
                  <a:pt x="10" y="46"/>
                </a:lnTo>
                <a:lnTo>
                  <a:pt x="4" y="64"/>
                </a:lnTo>
                <a:lnTo>
                  <a:pt x="10" y="107"/>
                </a:lnTo>
                <a:lnTo>
                  <a:pt x="32" y="167"/>
                </a:lnTo>
                <a:lnTo>
                  <a:pt x="32" y="185"/>
                </a:lnTo>
                <a:lnTo>
                  <a:pt x="47" y="214"/>
                </a:lnTo>
                <a:lnTo>
                  <a:pt x="54" y="259"/>
                </a:lnTo>
                <a:lnTo>
                  <a:pt x="50" y="273"/>
                </a:lnTo>
                <a:lnTo>
                  <a:pt x="59" y="288"/>
                </a:lnTo>
                <a:lnTo>
                  <a:pt x="365" y="281"/>
                </a:lnTo>
                <a:lnTo>
                  <a:pt x="387" y="305"/>
                </a:lnTo>
                <a:lnTo>
                  <a:pt x="418" y="236"/>
                </a:lnTo>
                <a:lnTo>
                  <a:pt x="409" y="210"/>
                </a:lnTo>
                <a:lnTo>
                  <a:pt x="461" y="169"/>
                </a:lnTo>
                <a:lnTo>
                  <a:pt x="472" y="138"/>
                </a:lnTo>
                <a:lnTo>
                  <a:pt x="433" y="94"/>
                </a:lnTo>
                <a:lnTo>
                  <a:pt x="393" y="49"/>
                </a:lnTo>
                <a:lnTo>
                  <a:pt x="387" y="0"/>
                </a:lnTo>
                <a:lnTo>
                  <a:pt x="11" y="8"/>
                </a:lnTo>
                <a:lnTo>
                  <a:pt x="0" y="6"/>
                </a:lnTo>
                <a:lnTo>
                  <a:pt x="0" y="30"/>
                </a:lnTo>
                <a:lnTo>
                  <a:pt x="0" y="30"/>
                </a:lnTo>
                <a:close/>
              </a:path>
            </a:pathLst>
          </a:custGeom>
          <a:solidFill>
            <a:srgbClr val="000000"/>
          </a:solidFill>
          <a:ln w="9525">
            <a:noFill/>
            <a:round/>
            <a:headEnd/>
            <a:tailEnd/>
          </a:ln>
        </p:spPr>
        <p:txBody>
          <a:bodyPr/>
          <a:lstStyle/>
          <a:p>
            <a:endParaRPr lang="en-US">
              <a:latin typeface="Arial"/>
              <a:cs typeface="Arial"/>
            </a:endParaRPr>
          </a:p>
        </p:txBody>
      </p:sp>
      <p:sp>
        <p:nvSpPr>
          <p:cNvPr id="2091" name="Freeform 43"/>
          <p:cNvSpPr>
            <a:spLocks/>
          </p:cNvSpPr>
          <p:nvPr/>
        </p:nvSpPr>
        <p:spPr bwMode="auto">
          <a:xfrm>
            <a:off x="4470400" y="3140075"/>
            <a:ext cx="835025" cy="708025"/>
          </a:xfrm>
          <a:custGeom>
            <a:avLst/>
            <a:gdLst/>
            <a:ahLst/>
            <a:cxnLst>
              <a:cxn ang="0">
                <a:pos x="32" y="65"/>
              </a:cxn>
              <a:cxn ang="0">
                <a:pos x="47" y="79"/>
              </a:cxn>
              <a:cxn ang="0">
                <a:pos x="57" y="76"/>
              </a:cxn>
              <a:cxn ang="0">
                <a:pos x="68" y="91"/>
              </a:cxn>
              <a:cxn ang="0">
                <a:pos x="58" y="91"/>
              </a:cxn>
              <a:cxn ang="0">
                <a:pos x="48" y="110"/>
              </a:cxn>
              <a:cxn ang="0">
                <a:pos x="72" y="143"/>
              </a:cxn>
              <a:cxn ang="0">
                <a:pos x="90" y="149"/>
              </a:cxn>
              <a:cxn ang="0">
                <a:pos x="87" y="357"/>
              </a:cxn>
              <a:cxn ang="0">
                <a:pos x="90" y="407"/>
              </a:cxn>
              <a:cxn ang="0">
                <a:pos x="439" y="396"/>
              </a:cxn>
              <a:cxn ang="0">
                <a:pos x="442" y="427"/>
              </a:cxn>
              <a:cxn ang="0">
                <a:pos x="428" y="446"/>
              </a:cxn>
              <a:cxn ang="0">
                <a:pos x="482" y="443"/>
              </a:cxn>
              <a:cxn ang="0">
                <a:pos x="491" y="427"/>
              </a:cxn>
              <a:cxn ang="0">
                <a:pos x="491" y="407"/>
              </a:cxn>
              <a:cxn ang="0">
                <a:pos x="504" y="394"/>
              </a:cxn>
              <a:cxn ang="0">
                <a:pos x="508" y="379"/>
              </a:cxn>
              <a:cxn ang="0">
                <a:pos x="521" y="377"/>
              </a:cxn>
              <a:cxn ang="0">
                <a:pos x="526" y="347"/>
              </a:cxn>
              <a:cxn ang="0">
                <a:pos x="506" y="343"/>
              </a:cxn>
              <a:cxn ang="0">
                <a:pos x="494" y="321"/>
              </a:cxn>
              <a:cxn ang="0">
                <a:pos x="475" y="267"/>
              </a:cxn>
              <a:cxn ang="0">
                <a:pos x="453" y="259"/>
              </a:cxn>
              <a:cxn ang="0">
                <a:pos x="428" y="240"/>
              </a:cxn>
              <a:cxn ang="0">
                <a:pos x="418" y="212"/>
              </a:cxn>
              <a:cxn ang="0">
                <a:pos x="433" y="170"/>
              </a:cxn>
              <a:cxn ang="0">
                <a:pos x="421" y="161"/>
              </a:cxn>
              <a:cxn ang="0">
                <a:pos x="391" y="161"/>
              </a:cxn>
              <a:cxn ang="0">
                <a:pos x="384" y="135"/>
              </a:cxn>
              <a:cxn ang="0">
                <a:pos x="333" y="83"/>
              </a:cxn>
              <a:cxn ang="0">
                <a:pos x="322" y="40"/>
              </a:cxn>
              <a:cxn ang="0">
                <a:pos x="328" y="24"/>
              </a:cxn>
              <a:cxn ang="0">
                <a:pos x="306" y="0"/>
              </a:cxn>
              <a:cxn ang="0">
                <a:pos x="0" y="7"/>
              </a:cxn>
              <a:cxn ang="0">
                <a:pos x="32" y="65"/>
              </a:cxn>
              <a:cxn ang="0">
                <a:pos x="32" y="65"/>
              </a:cxn>
            </a:cxnLst>
            <a:rect l="0" t="0" r="r" b="b"/>
            <a:pathLst>
              <a:path w="526" h="446">
                <a:moveTo>
                  <a:pt x="32" y="65"/>
                </a:moveTo>
                <a:lnTo>
                  <a:pt x="47" y="79"/>
                </a:lnTo>
                <a:lnTo>
                  <a:pt x="57" y="76"/>
                </a:lnTo>
                <a:lnTo>
                  <a:pt x="68" y="91"/>
                </a:lnTo>
                <a:lnTo>
                  <a:pt x="58" y="91"/>
                </a:lnTo>
                <a:lnTo>
                  <a:pt x="48" y="110"/>
                </a:lnTo>
                <a:lnTo>
                  <a:pt x="72" y="143"/>
                </a:lnTo>
                <a:lnTo>
                  <a:pt x="90" y="149"/>
                </a:lnTo>
                <a:lnTo>
                  <a:pt x="87" y="357"/>
                </a:lnTo>
                <a:lnTo>
                  <a:pt x="90" y="407"/>
                </a:lnTo>
                <a:lnTo>
                  <a:pt x="439" y="396"/>
                </a:lnTo>
                <a:lnTo>
                  <a:pt x="442" y="427"/>
                </a:lnTo>
                <a:lnTo>
                  <a:pt x="428" y="446"/>
                </a:lnTo>
                <a:lnTo>
                  <a:pt x="482" y="443"/>
                </a:lnTo>
                <a:lnTo>
                  <a:pt x="491" y="427"/>
                </a:lnTo>
                <a:lnTo>
                  <a:pt x="491" y="407"/>
                </a:lnTo>
                <a:lnTo>
                  <a:pt x="504" y="394"/>
                </a:lnTo>
                <a:lnTo>
                  <a:pt x="508" y="379"/>
                </a:lnTo>
                <a:lnTo>
                  <a:pt x="521" y="377"/>
                </a:lnTo>
                <a:lnTo>
                  <a:pt x="526" y="347"/>
                </a:lnTo>
                <a:lnTo>
                  <a:pt x="506" y="343"/>
                </a:lnTo>
                <a:lnTo>
                  <a:pt x="494" y="321"/>
                </a:lnTo>
                <a:lnTo>
                  <a:pt x="475" y="267"/>
                </a:lnTo>
                <a:lnTo>
                  <a:pt x="453" y="259"/>
                </a:lnTo>
                <a:lnTo>
                  <a:pt x="428" y="240"/>
                </a:lnTo>
                <a:lnTo>
                  <a:pt x="418" y="212"/>
                </a:lnTo>
                <a:lnTo>
                  <a:pt x="433" y="170"/>
                </a:lnTo>
                <a:lnTo>
                  <a:pt x="421" y="161"/>
                </a:lnTo>
                <a:lnTo>
                  <a:pt x="391" y="161"/>
                </a:lnTo>
                <a:lnTo>
                  <a:pt x="384" y="135"/>
                </a:lnTo>
                <a:lnTo>
                  <a:pt x="333" y="83"/>
                </a:lnTo>
                <a:lnTo>
                  <a:pt x="322" y="40"/>
                </a:lnTo>
                <a:lnTo>
                  <a:pt x="328" y="24"/>
                </a:lnTo>
                <a:lnTo>
                  <a:pt x="306" y="0"/>
                </a:lnTo>
                <a:lnTo>
                  <a:pt x="0" y="7"/>
                </a:lnTo>
                <a:lnTo>
                  <a:pt x="32" y="65"/>
                </a:lnTo>
                <a:lnTo>
                  <a:pt x="32" y="65"/>
                </a:lnTo>
                <a:close/>
              </a:path>
            </a:pathLst>
          </a:custGeom>
          <a:solidFill>
            <a:srgbClr val="000000"/>
          </a:solidFill>
          <a:ln w="9525">
            <a:noFill/>
            <a:round/>
            <a:headEnd/>
            <a:tailEnd/>
          </a:ln>
        </p:spPr>
        <p:txBody>
          <a:bodyPr/>
          <a:lstStyle/>
          <a:p>
            <a:endParaRPr lang="en-US">
              <a:latin typeface="Arial"/>
              <a:cs typeface="Arial"/>
            </a:endParaRPr>
          </a:p>
        </p:txBody>
      </p:sp>
      <p:sp>
        <p:nvSpPr>
          <p:cNvPr id="2092" name="Freeform 44"/>
          <p:cNvSpPr>
            <a:spLocks/>
          </p:cNvSpPr>
          <p:nvPr/>
        </p:nvSpPr>
        <p:spPr bwMode="auto">
          <a:xfrm>
            <a:off x="4613275" y="3768725"/>
            <a:ext cx="630238" cy="552450"/>
          </a:xfrm>
          <a:custGeom>
            <a:avLst/>
            <a:gdLst/>
            <a:ahLst/>
            <a:cxnLst>
              <a:cxn ang="0">
                <a:pos x="15" y="119"/>
              </a:cxn>
              <a:cxn ang="0">
                <a:pos x="12" y="288"/>
              </a:cxn>
              <a:cxn ang="0">
                <a:pos x="20" y="297"/>
              </a:cxn>
              <a:cxn ang="0">
                <a:pos x="48" y="297"/>
              </a:cxn>
              <a:cxn ang="0">
                <a:pos x="49" y="348"/>
              </a:cxn>
              <a:cxn ang="0">
                <a:pos x="287" y="346"/>
              </a:cxn>
              <a:cxn ang="0">
                <a:pos x="282" y="293"/>
              </a:cxn>
              <a:cxn ang="0">
                <a:pos x="302" y="236"/>
              </a:cxn>
              <a:cxn ang="0">
                <a:pos x="332" y="194"/>
              </a:cxn>
              <a:cxn ang="0">
                <a:pos x="330" y="183"/>
              </a:cxn>
              <a:cxn ang="0">
                <a:pos x="352" y="148"/>
              </a:cxn>
              <a:cxn ang="0">
                <a:pos x="364" y="108"/>
              </a:cxn>
              <a:cxn ang="0">
                <a:pos x="360" y="105"/>
              </a:cxn>
              <a:cxn ang="0">
                <a:pos x="379" y="90"/>
              </a:cxn>
              <a:cxn ang="0">
                <a:pos x="397" y="55"/>
              </a:cxn>
              <a:cxn ang="0">
                <a:pos x="392" y="47"/>
              </a:cxn>
              <a:cxn ang="0">
                <a:pos x="338" y="50"/>
              </a:cxn>
              <a:cxn ang="0">
                <a:pos x="352" y="31"/>
              </a:cxn>
              <a:cxn ang="0">
                <a:pos x="349" y="0"/>
              </a:cxn>
              <a:cxn ang="0">
                <a:pos x="0" y="11"/>
              </a:cxn>
              <a:cxn ang="0">
                <a:pos x="15" y="119"/>
              </a:cxn>
              <a:cxn ang="0">
                <a:pos x="15" y="119"/>
              </a:cxn>
            </a:cxnLst>
            <a:rect l="0" t="0" r="r" b="b"/>
            <a:pathLst>
              <a:path w="397" h="348">
                <a:moveTo>
                  <a:pt x="15" y="119"/>
                </a:moveTo>
                <a:lnTo>
                  <a:pt x="12" y="288"/>
                </a:lnTo>
                <a:lnTo>
                  <a:pt x="20" y="297"/>
                </a:lnTo>
                <a:lnTo>
                  <a:pt x="48" y="297"/>
                </a:lnTo>
                <a:lnTo>
                  <a:pt x="49" y="348"/>
                </a:lnTo>
                <a:lnTo>
                  <a:pt x="287" y="346"/>
                </a:lnTo>
                <a:lnTo>
                  <a:pt x="282" y="293"/>
                </a:lnTo>
                <a:lnTo>
                  <a:pt x="302" y="236"/>
                </a:lnTo>
                <a:lnTo>
                  <a:pt x="332" y="194"/>
                </a:lnTo>
                <a:lnTo>
                  <a:pt x="330" y="183"/>
                </a:lnTo>
                <a:lnTo>
                  <a:pt x="352" y="148"/>
                </a:lnTo>
                <a:lnTo>
                  <a:pt x="364" y="108"/>
                </a:lnTo>
                <a:lnTo>
                  <a:pt x="360" y="105"/>
                </a:lnTo>
                <a:lnTo>
                  <a:pt x="379" y="90"/>
                </a:lnTo>
                <a:lnTo>
                  <a:pt x="397" y="55"/>
                </a:lnTo>
                <a:lnTo>
                  <a:pt x="392" y="47"/>
                </a:lnTo>
                <a:lnTo>
                  <a:pt x="338" y="50"/>
                </a:lnTo>
                <a:lnTo>
                  <a:pt x="352" y="31"/>
                </a:lnTo>
                <a:lnTo>
                  <a:pt x="349" y="0"/>
                </a:lnTo>
                <a:lnTo>
                  <a:pt x="0" y="11"/>
                </a:lnTo>
                <a:lnTo>
                  <a:pt x="15" y="119"/>
                </a:lnTo>
                <a:lnTo>
                  <a:pt x="15" y="119"/>
                </a:lnTo>
                <a:close/>
              </a:path>
            </a:pathLst>
          </a:custGeom>
          <a:solidFill>
            <a:srgbClr val="000000"/>
          </a:solidFill>
          <a:ln w="9525">
            <a:noFill/>
            <a:round/>
            <a:headEnd/>
            <a:tailEnd/>
          </a:ln>
        </p:spPr>
        <p:txBody>
          <a:bodyPr/>
          <a:lstStyle/>
          <a:p>
            <a:endParaRPr lang="en-US">
              <a:latin typeface="Arial"/>
              <a:cs typeface="Arial"/>
            </a:endParaRPr>
          </a:p>
        </p:txBody>
      </p:sp>
      <p:sp>
        <p:nvSpPr>
          <p:cNvPr id="2098" name="Freeform 50"/>
          <p:cNvSpPr>
            <a:spLocks/>
          </p:cNvSpPr>
          <p:nvPr/>
        </p:nvSpPr>
        <p:spPr bwMode="auto">
          <a:xfrm>
            <a:off x="5416550" y="2903538"/>
            <a:ext cx="388938" cy="647700"/>
          </a:xfrm>
          <a:custGeom>
            <a:avLst/>
            <a:gdLst/>
            <a:ahLst/>
            <a:cxnLst>
              <a:cxn ang="0">
                <a:pos x="8" y="408"/>
              </a:cxn>
              <a:cxn ang="0">
                <a:pos x="15" y="397"/>
              </a:cxn>
              <a:cxn ang="0">
                <a:pos x="62" y="394"/>
              </a:cxn>
              <a:cxn ang="0">
                <a:pos x="100" y="382"/>
              </a:cxn>
              <a:cxn ang="0">
                <a:pos x="137" y="358"/>
              </a:cxn>
              <a:cxn ang="0">
                <a:pos x="169" y="357"/>
              </a:cxn>
              <a:cxn ang="0">
                <a:pos x="206" y="298"/>
              </a:cxn>
              <a:cxn ang="0">
                <a:pos x="217" y="302"/>
              </a:cxn>
              <a:cxn ang="0">
                <a:pos x="245" y="281"/>
              </a:cxn>
              <a:cxn ang="0">
                <a:pos x="238" y="266"/>
              </a:cxn>
              <a:cxn ang="0">
                <a:pos x="240" y="257"/>
              </a:cxn>
              <a:cxn ang="0">
                <a:pos x="213" y="5"/>
              </a:cxn>
              <a:cxn ang="0">
                <a:pos x="210" y="0"/>
              </a:cxn>
              <a:cxn ang="0">
                <a:pos x="64" y="16"/>
              </a:cxn>
              <a:cxn ang="0">
                <a:pos x="37" y="30"/>
              </a:cxn>
              <a:cxn ang="0">
                <a:pos x="12" y="22"/>
              </a:cxn>
              <a:cxn ang="0">
                <a:pos x="30" y="229"/>
              </a:cxn>
              <a:cxn ang="0">
                <a:pos x="26" y="273"/>
              </a:cxn>
              <a:cxn ang="0">
                <a:pos x="35" y="298"/>
              </a:cxn>
              <a:cxn ang="0">
                <a:pos x="24" y="345"/>
              </a:cxn>
              <a:cxn ang="0">
                <a:pos x="8" y="365"/>
              </a:cxn>
              <a:cxn ang="0">
                <a:pos x="0" y="398"/>
              </a:cxn>
              <a:cxn ang="0">
                <a:pos x="8" y="408"/>
              </a:cxn>
              <a:cxn ang="0">
                <a:pos x="8" y="408"/>
              </a:cxn>
            </a:cxnLst>
            <a:rect l="0" t="0" r="r" b="b"/>
            <a:pathLst>
              <a:path w="245" h="408">
                <a:moveTo>
                  <a:pt x="8" y="408"/>
                </a:moveTo>
                <a:lnTo>
                  <a:pt x="15" y="397"/>
                </a:lnTo>
                <a:lnTo>
                  <a:pt x="62" y="394"/>
                </a:lnTo>
                <a:lnTo>
                  <a:pt x="100" y="382"/>
                </a:lnTo>
                <a:lnTo>
                  <a:pt x="137" y="358"/>
                </a:lnTo>
                <a:lnTo>
                  <a:pt x="169" y="357"/>
                </a:lnTo>
                <a:lnTo>
                  <a:pt x="206" y="298"/>
                </a:lnTo>
                <a:lnTo>
                  <a:pt x="217" y="302"/>
                </a:lnTo>
                <a:lnTo>
                  <a:pt x="245" y="281"/>
                </a:lnTo>
                <a:lnTo>
                  <a:pt x="238" y="266"/>
                </a:lnTo>
                <a:lnTo>
                  <a:pt x="240" y="257"/>
                </a:lnTo>
                <a:lnTo>
                  <a:pt x="213" y="5"/>
                </a:lnTo>
                <a:lnTo>
                  <a:pt x="210" y="0"/>
                </a:lnTo>
                <a:lnTo>
                  <a:pt x="64" y="16"/>
                </a:lnTo>
                <a:lnTo>
                  <a:pt x="37" y="30"/>
                </a:lnTo>
                <a:lnTo>
                  <a:pt x="12" y="22"/>
                </a:lnTo>
                <a:lnTo>
                  <a:pt x="30" y="229"/>
                </a:lnTo>
                <a:lnTo>
                  <a:pt x="26" y="273"/>
                </a:lnTo>
                <a:lnTo>
                  <a:pt x="35" y="298"/>
                </a:lnTo>
                <a:lnTo>
                  <a:pt x="24" y="345"/>
                </a:lnTo>
                <a:lnTo>
                  <a:pt x="8" y="365"/>
                </a:lnTo>
                <a:lnTo>
                  <a:pt x="0" y="398"/>
                </a:lnTo>
                <a:lnTo>
                  <a:pt x="8" y="408"/>
                </a:lnTo>
                <a:lnTo>
                  <a:pt x="8" y="408"/>
                </a:lnTo>
                <a:close/>
              </a:path>
            </a:pathLst>
          </a:custGeom>
          <a:solidFill>
            <a:srgbClr val="000000"/>
          </a:solidFill>
          <a:ln w="9525">
            <a:noFill/>
            <a:round/>
            <a:headEnd/>
            <a:tailEnd/>
          </a:ln>
        </p:spPr>
        <p:txBody>
          <a:bodyPr/>
          <a:lstStyle/>
          <a:p>
            <a:endParaRPr lang="en-US">
              <a:latin typeface="Arial"/>
              <a:cs typeface="Arial"/>
            </a:endParaRPr>
          </a:p>
        </p:txBody>
      </p:sp>
      <p:sp>
        <p:nvSpPr>
          <p:cNvPr id="2099" name="Freeform 51"/>
          <p:cNvSpPr>
            <a:spLocks/>
          </p:cNvSpPr>
          <p:nvPr/>
        </p:nvSpPr>
        <p:spPr bwMode="auto">
          <a:xfrm>
            <a:off x="5270500" y="3311525"/>
            <a:ext cx="909638" cy="454025"/>
          </a:xfrm>
          <a:custGeom>
            <a:avLst/>
            <a:gdLst/>
            <a:ahLst/>
            <a:cxnLst>
              <a:cxn ang="0">
                <a:pos x="4" y="271"/>
              </a:cxn>
              <a:cxn ang="0">
                <a:pos x="17" y="269"/>
              </a:cxn>
              <a:cxn ang="0">
                <a:pos x="22" y="239"/>
              </a:cxn>
              <a:cxn ang="0">
                <a:pos x="13" y="238"/>
              </a:cxn>
              <a:cxn ang="0">
                <a:pos x="31" y="213"/>
              </a:cxn>
              <a:cxn ang="0">
                <a:pos x="67" y="224"/>
              </a:cxn>
              <a:cxn ang="0">
                <a:pos x="72" y="189"/>
              </a:cxn>
              <a:cxn ang="0">
                <a:pos x="97" y="180"/>
              </a:cxn>
              <a:cxn ang="0">
                <a:pos x="93" y="172"/>
              </a:cxn>
              <a:cxn ang="0">
                <a:pos x="107" y="140"/>
              </a:cxn>
              <a:cxn ang="0">
                <a:pos x="154" y="137"/>
              </a:cxn>
              <a:cxn ang="0">
                <a:pos x="192" y="125"/>
              </a:cxn>
              <a:cxn ang="0">
                <a:pos x="217" y="108"/>
              </a:cxn>
              <a:cxn ang="0">
                <a:pos x="229" y="101"/>
              </a:cxn>
              <a:cxn ang="0">
                <a:pos x="261" y="100"/>
              </a:cxn>
              <a:cxn ang="0">
                <a:pos x="298" y="41"/>
              </a:cxn>
              <a:cxn ang="0">
                <a:pos x="309" y="45"/>
              </a:cxn>
              <a:cxn ang="0">
                <a:pos x="337" y="24"/>
              </a:cxn>
              <a:cxn ang="0">
                <a:pos x="330" y="9"/>
              </a:cxn>
              <a:cxn ang="0">
                <a:pos x="332" y="0"/>
              </a:cxn>
              <a:cxn ang="0">
                <a:pos x="357" y="0"/>
              </a:cxn>
              <a:cxn ang="0">
                <a:pos x="374" y="5"/>
              </a:cxn>
              <a:cxn ang="0">
                <a:pos x="423" y="34"/>
              </a:cxn>
              <a:cxn ang="0">
                <a:pos x="459" y="33"/>
              </a:cxn>
              <a:cxn ang="0">
                <a:pos x="475" y="22"/>
              </a:cxn>
              <a:cxn ang="0">
                <a:pos x="514" y="46"/>
              </a:cxn>
              <a:cxn ang="0">
                <a:pos x="528" y="93"/>
              </a:cxn>
              <a:cxn ang="0">
                <a:pos x="573" y="126"/>
              </a:cxn>
              <a:cxn ang="0">
                <a:pos x="551" y="151"/>
              </a:cxn>
              <a:cxn ang="0">
                <a:pos x="511" y="189"/>
              </a:cxn>
              <a:cxn ang="0">
                <a:pos x="511" y="198"/>
              </a:cxn>
              <a:cxn ang="0">
                <a:pos x="455" y="233"/>
              </a:cxn>
              <a:cxn ang="0">
                <a:pos x="139" y="262"/>
              </a:cxn>
              <a:cxn ang="0">
                <a:pos x="104" y="261"/>
              </a:cxn>
              <a:cxn ang="0">
                <a:pos x="105" y="277"/>
              </a:cxn>
              <a:cxn ang="0">
                <a:pos x="0" y="286"/>
              </a:cxn>
              <a:cxn ang="0">
                <a:pos x="4" y="271"/>
              </a:cxn>
              <a:cxn ang="0">
                <a:pos x="4" y="271"/>
              </a:cxn>
            </a:cxnLst>
            <a:rect l="0" t="0" r="r" b="b"/>
            <a:pathLst>
              <a:path w="573" h="286">
                <a:moveTo>
                  <a:pt x="4" y="271"/>
                </a:moveTo>
                <a:lnTo>
                  <a:pt x="17" y="269"/>
                </a:lnTo>
                <a:lnTo>
                  <a:pt x="22" y="239"/>
                </a:lnTo>
                <a:lnTo>
                  <a:pt x="13" y="238"/>
                </a:lnTo>
                <a:lnTo>
                  <a:pt x="31" y="213"/>
                </a:lnTo>
                <a:lnTo>
                  <a:pt x="67" y="224"/>
                </a:lnTo>
                <a:lnTo>
                  <a:pt x="72" y="189"/>
                </a:lnTo>
                <a:lnTo>
                  <a:pt x="97" y="180"/>
                </a:lnTo>
                <a:lnTo>
                  <a:pt x="93" y="172"/>
                </a:lnTo>
                <a:lnTo>
                  <a:pt x="107" y="140"/>
                </a:lnTo>
                <a:lnTo>
                  <a:pt x="154" y="137"/>
                </a:lnTo>
                <a:lnTo>
                  <a:pt x="192" y="125"/>
                </a:lnTo>
                <a:lnTo>
                  <a:pt x="217" y="108"/>
                </a:lnTo>
                <a:lnTo>
                  <a:pt x="229" y="101"/>
                </a:lnTo>
                <a:lnTo>
                  <a:pt x="261" y="100"/>
                </a:lnTo>
                <a:lnTo>
                  <a:pt x="298" y="41"/>
                </a:lnTo>
                <a:lnTo>
                  <a:pt x="309" y="45"/>
                </a:lnTo>
                <a:lnTo>
                  <a:pt x="337" y="24"/>
                </a:lnTo>
                <a:lnTo>
                  <a:pt x="330" y="9"/>
                </a:lnTo>
                <a:lnTo>
                  <a:pt x="332" y="0"/>
                </a:lnTo>
                <a:lnTo>
                  <a:pt x="357" y="0"/>
                </a:lnTo>
                <a:lnTo>
                  <a:pt x="374" y="5"/>
                </a:lnTo>
                <a:lnTo>
                  <a:pt x="423" y="34"/>
                </a:lnTo>
                <a:lnTo>
                  <a:pt x="459" y="33"/>
                </a:lnTo>
                <a:lnTo>
                  <a:pt x="475" y="22"/>
                </a:lnTo>
                <a:lnTo>
                  <a:pt x="514" y="46"/>
                </a:lnTo>
                <a:lnTo>
                  <a:pt x="528" y="93"/>
                </a:lnTo>
                <a:lnTo>
                  <a:pt x="573" y="126"/>
                </a:lnTo>
                <a:lnTo>
                  <a:pt x="551" y="151"/>
                </a:lnTo>
                <a:lnTo>
                  <a:pt x="511" y="189"/>
                </a:lnTo>
                <a:lnTo>
                  <a:pt x="511" y="198"/>
                </a:lnTo>
                <a:lnTo>
                  <a:pt x="455" y="233"/>
                </a:lnTo>
                <a:lnTo>
                  <a:pt x="139" y="262"/>
                </a:lnTo>
                <a:lnTo>
                  <a:pt x="104" y="261"/>
                </a:lnTo>
                <a:lnTo>
                  <a:pt x="105" y="277"/>
                </a:lnTo>
                <a:lnTo>
                  <a:pt x="0" y="286"/>
                </a:lnTo>
                <a:lnTo>
                  <a:pt x="4" y="271"/>
                </a:lnTo>
                <a:lnTo>
                  <a:pt x="4" y="271"/>
                </a:lnTo>
                <a:close/>
              </a:path>
            </a:pathLst>
          </a:custGeom>
          <a:solidFill>
            <a:srgbClr val="000000"/>
          </a:solidFill>
          <a:ln w="9525">
            <a:noFill/>
            <a:round/>
            <a:headEnd/>
            <a:tailEnd/>
          </a:ln>
        </p:spPr>
        <p:txBody>
          <a:bodyPr/>
          <a:lstStyle/>
          <a:p>
            <a:endParaRPr lang="en-US">
              <a:latin typeface="Arial"/>
              <a:cs typeface="Arial"/>
            </a:endParaRPr>
          </a:p>
        </p:txBody>
      </p:sp>
      <p:sp>
        <p:nvSpPr>
          <p:cNvPr id="2100" name="Freeform 52"/>
          <p:cNvSpPr>
            <a:spLocks/>
          </p:cNvSpPr>
          <p:nvPr/>
        </p:nvSpPr>
        <p:spPr bwMode="auto">
          <a:xfrm>
            <a:off x="5172075" y="3649663"/>
            <a:ext cx="1069975" cy="354012"/>
          </a:xfrm>
          <a:custGeom>
            <a:avLst/>
            <a:gdLst/>
            <a:ahLst/>
            <a:cxnLst>
              <a:cxn ang="0">
                <a:pos x="12" y="183"/>
              </a:cxn>
              <a:cxn ang="0">
                <a:pos x="8" y="180"/>
              </a:cxn>
              <a:cxn ang="0">
                <a:pos x="27" y="165"/>
              </a:cxn>
              <a:cxn ang="0">
                <a:pos x="45" y="130"/>
              </a:cxn>
              <a:cxn ang="0">
                <a:pos x="40" y="122"/>
              </a:cxn>
              <a:cxn ang="0">
                <a:pos x="49" y="106"/>
              </a:cxn>
              <a:cxn ang="0">
                <a:pos x="49" y="86"/>
              </a:cxn>
              <a:cxn ang="0">
                <a:pos x="62" y="73"/>
              </a:cxn>
              <a:cxn ang="0">
                <a:pos x="167" y="64"/>
              </a:cxn>
              <a:cxn ang="0">
                <a:pos x="166" y="48"/>
              </a:cxn>
              <a:cxn ang="0">
                <a:pos x="201" y="49"/>
              </a:cxn>
              <a:cxn ang="0">
                <a:pos x="517" y="20"/>
              </a:cxn>
              <a:cxn ang="0">
                <a:pos x="674" y="0"/>
              </a:cxn>
              <a:cxn ang="0">
                <a:pos x="646" y="53"/>
              </a:cxn>
              <a:cxn ang="0">
                <a:pos x="602" y="63"/>
              </a:cxn>
              <a:cxn ang="0">
                <a:pos x="583" y="89"/>
              </a:cxn>
              <a:cxn ang="0">
                <a:pos x="506" y="135"/>
              </a:cxn>
              <a:cxn ang="0">
                <a:pos x="502" y="151"/>
              </a:cxn>
              <a:cxn ang="0">
                <a:pos x="482" y="161"/>
              </a:cxn>
              <a:cxn ang="0">
                <a:pos x="482" y="183"/>
              </a:cxn>
              <a:cxn ang="0">
                <a:pos x="378" y="194"/>
              </a:cxn>
              <a:cxn ang="0">
                <a:pos x="169" y="213"/>
              </a:cxn>
              <a:cxn ang="0">
                <a:pos x="0" y="223"/>
              </a:cxn>
              <a:cxn ang="0">
                <a:pos x="12" y="183"/>
              </a:cxn>
              <a:cxn ang="0">
                <a:pos x="12" y="183"/>
              </a:cxn>
            </a:cxnLst>
            <a:rect l="0" t="0" r="r" b="b"/>
            <a:pathLst>
              <a:path w="674" h="223">
                <a:moveTo>
                  <a:pt x="12" y="183"/>
                </a:moveTo>
                <a:lnTo>
                  <a:pt x="8" y="180"/>
                </a:lnTo>
                <a:lnTo>
                  <a:pt x="27" y="165"/>
                </a:lnTo>
                <a:lnTo>
                  <a:pt x="45" y="130"/>
                </a:lnTo>
                <a:lnTo>
                  <a:pt x="40" y="122"/>
                </a:lnTo>
                <a:lnTo>
                  <a:pt x="49" y="106"/>
                </a:lnTo>
                <a:lnTo>
                  <a:pt x="49" y="86"/>
                </a:lnTo>
                <a:lnTo>
                  <a:pt x="62" y="73"/>
                </a:lnTo>
                <a:lnTo>
                  <a:pt x="167" y="64"/>
                </a:lnTo>
                <a:lnTo>
                  <a:pt x="166" y="48"/>
                </a:lnTo>
                <a:lnTo>
                  <a:pt x="201" y="49"/>
                </a:lnTo>
                <a:lnTo>
                  <a:pt x="517" y="20"/>
                </a:lnTo>
                <a:lnTo>
                  <a:pt x="674" y="0"/>
                </a:lnTo>
                <a:lnTo>
                  <a:pt x="646" y="53"/>
                </a:lnTo>
                <a:lnTo>
                  <a:pt x="602" y="63"/>
                </a:lnTo>
                <a:lnTo>
                  <a:pt x="583" y="89"/>
                </a:lnTo>
                <a:lnTo>
                  <a:pt x="506" y="135"/>
                </a:lnTo>
                <a:lnTo>
                  <a:pt x="502" y="151"/>
                </a:lnTo>
                <a:lnTo>
                  <a:pt x="482" y="161"/>
                </a:lnTo>
                <a:lnTo>
                  <a:pt x="482" y="183"/>
                </a:lnTo>
                <a:lnTo>
                  <a:pt x="378" y="194"/>
                </a:lnTo>
                <a:lnTo>
                  <a:pt x="169" y="213"/>
                </a:lnTo>
                <a:lnTo>
                  <a:pt x="0" y="223"/>
                </a:lnTo>
                <a:lnTo>
                  <a:pt x="12" y="183"/>
                </a:lnTo>
                <a:lnTo>
                  <a:pt x="12" y="183"/>
                </a:lnTo>
                <a:close/>
              </a:path>
            </a:pathLst>
          </a:custGeom>
          <a:solidFill>
            <a:srgbClr val="000000"/>
          </a:solidFill>
          <a:ln w="9525">
            <a:noFill/>
            <a:round/>
            <a:headEnd/>
            <a:tailEnd/>
          </a:ln>
        </p:spPr>
        <p:txBody>
          <a:bodyPr/>
          <a:lstStyle/>
          <a:p>
            <a:endParaRPr lang="en-US">
              <a:latin typeface="Arial"/>
              <a:cs typeface="Arial"/>
            </a:endParaRPr>
          </a:p>
        </p:txBody>
      </p:sp>
      <p:sp>
        <p:nvSpPr>
          <p:cNvPr id="2108" name="Freeform 60"/>
          <p:cNvSpPr>
            <a:spLocks/>
          </p:cNvSpPr>
          <p:nvPr/>
        </p:nvSpPr>
        <p:spPr bwMode="auto">
          <a:xfrm>
            <a:off x="5754688" y="2806700"/>
            <a:ext cx="525462" cy="577850"/>
          </a:xfrm>
          <a:custGeom>
            <a:avLst/>
            <a:gdLst/>
            <a:ahLst/>
            <a:cxnLst>
              <a:cxn ang="0">
                <a:pos x="0" y="66"/>
              </a:cxn>
              <a:cxn ang="0">
                <a:pos x="27" y="318"/>
              </a:cxn>
              <a:cxn ang="0">
                <a:pos x="69" y="323"/>
              </a:cxn>
              <a:cxn ang="0">
                <a:pos x="118" y="352"/>
              </a:cxn>
              <a:cxn ang="0">
                <a:pos x="154" y="351"/>
              </a:cxn>
              <a:cxn ang="0">
                <a:pos x="170" y="340"/>
              </a:cxn>
              <a:cxn ang="0">
                <a:pos x="209" y="364"/>
              </a:cxn>
              <a:cxn ang="0">
                <a:pos x="234" y="342"/>
              </a:cxn>
              <a:cxn ang="0">
                <a:pos x="238" y="304"/>
              </a:cxn>
              <a:cxn ang="0">
                <a:pos x="254" y="311"/>
              </a:cxn>
              <a:cxn ang="0">
                <a:pos x="261" y="279"/>
              </a:cxn>
              <a:cxn ang="0">
                <a:pos x="318" y="231"/>
              </a:cxn>
              <a:cxn ang="0">
                <a:pos x="327" y="151"/>
              </a:cxn>
              <a:cxn ang="0">
                <a:pos x="320" y="135"/>
              </a:cxn>
              <a:cxn ang="0">
                <a:pos x="331" y="127"/>
              </a:cxn>
              <a:cxn ang="0">
                <a:pos x="311" y="0"/>
              </a:cxn>
              <a:cxn ang="0">
                <a:pos x="254" y="29"/>
              </a:cxn>
              <a:cxn ang="0">
                <a:pos x="225" y="59"/>
              </a:cxn>
              <a:cxn ang="0">
                <a:pos x="205" y="61"/>
              </a:cxn>
              <a:cxn ang="0">
                <a:pos x="173" y="77"/>
              </a:cxn>
              <a:cxn ang="0">
                <a:pos x="100" y="51"/>
              </a:cxn>
              <a:cxn ang="0">
                <a:pos x="0" y="66"/>
              </a:cxn>
              <a:cxn ang="0">
                <a:pos x="0" y="66"/>
              </a:cxn>
            </a:cxnLst>
            <a:rect l="0" t="0" r="r" b="b"/>
            <a:pathLst>
              <a:path w="331" h="364">
                <a:moveTo>
                  <a:pt x="0" y="66"/>
                </a:moveTo>
                <a:lnTo>
                  <a:pt x="27" y="318"/>
                </a:lnTo>
                <a:lnTo>
                  <a:pt x="69" y="323"/>
                </a:lnTo>
                <a:lnTo>
                  <a:pt x="118" y="352"/>
                </a:lnTo>
                <a:lnTo>
                  <a:pt x="154" y="351"/>
                </a:lnTo>
                <a:lnTo>
                  <a:pt x="170" y="340"/>
                </a:lnTo>
                <a:lnTo>
                  <a:pt x="209" y="364"/>
                </a:lnTo>
                <a:lnTo>
                  <a:pt x="234" y="342"/>
                </a:lnTo>
                <a:lnTo>
                  <a:pt x="238" y="304"/>
                </a:lnTo>
                <a:lnTo>
                  <a:pt x="254" y="311"/>
                </a:lnTo>
                <a:lnTo>
                  <a:pt x="261" y="279"/>
                </a:lnTo>
                <a:lnTo>
                  <a:pt x="318" y="231"/>
                </a:lnTo>
                <a:lnTo>
                  <a:pt x="327" y="151"/>
                </a:lnTo>
                <a:lnTo>
                  <a:pt x="320" y="135"/>
                </a:lnTo>
                <a:lnTo>
                  <a:pt x="331" y="127"/>
                </a:lnTo>
                <a:lnTo>
                  <a:pt x="311" y="0"/>
                </a:lnTo>
                <a:lnTo>
                  <a:pt x="254" y="29"/>
                </a:lnTo>
                <a:lnTo>
                  <a:pt x="225" y="59"/>
                </a:lnTo>
                <a:lnTo>
                  <a:pt x="205" y="61"/>
                </a:lnTo>
                <a:lnTo>
                  <a:pt x="173" y="77"/>
                </a:lnTo>
                <a:lnTo>
                  <a:pt x="100" y="51"/>
                </a:lnTo>
                <a:lnTo>
                  <a:pt x="0" y="66"/>
                </a:lnTo>
                <a:lnTo>
                  <a:pt x="0" y="66"/>
                </a:lnTo>
                <a:close/>
              </a:path>
            </a:pathLst>
          </a:custGeom>
          <a:solidFill>
            <a:srgbClr val="000000"/>
          </a:solidFill>
          <a:ln w="9525">
            <a:noFill/>
            <a:round/>
            <a:headEnd/>
            <a:tailEnd/>
          </a:ln>
        </p:spPr>
        <p:txBody>
          <a:bodyPr/>
          <a:lstStyle/>
          <a:p>
            <a:endParaRPr lang="en-US">
              <a:latin typeface="Arial"/>
              <a:cs typeface="Arial"/>
            </a:endParaRPr>
          </a:p>
        </p:txBody>
      </p:sp>
      <p:sp>
        <p:nvSpPr>
          <p:cNvPr id="2109" name="Freeform 61"/>
          <p:cNvSpPr>
            <a:spLocks/>
          </p:cNvSpPr>
          <p:nvPr/>
        </p:nvSpPr>
        <p:spPr bwMode="auto">
          <a:xfrm>
            <a:off x="6086475" y="3008313"/>
            <a:ext cx="563563" cy="542925"/>
          </a:xfrm>
          <a:custGeom>
            <a:avLst/>
            <a:gdLst/>
            <a:ahLst/>
            <a:cxnLst>
              <a:cxn ang="0">
                <a:pos x="0" y="237"/>
              </a:cxn>
              <a:cxn ang="0">
                <a:pos x="14" y="284"/>
              </a:cxn>
              <a:cxn ang="0">
                <a:pos x="59" y="317"/>
              </a:cxn>
              <a:cxn ang="0">
                <a:pos x="81" y="342"/>
              </a:cxn>
              <a:cxn ang="0">
                <a:pos x="149" y="316"/>
              </a:cxn>
              <a:cxn ang="0">
                <a:pos x="179" y="310"/>
              </a:cxn>
              <a:cxn ang="0">
                <a:pos x="195" y="291"/>
              </a:cxn>
              <a:cxn ang="0">
                <a:pos x="221" y="188"/>
              </a:cxn>
              <a:cxn ang="0">
                <a:pos x="250" y="200"/>
              </a:cxn>
              <a:cxn ang="0">
                <a:pos x="305" y="88"/>
              </a:cxn>
              <a:cxn ang="0">
                <a:pos x="348" y="112"/>
              </a:cxn>
              <a:cxn ang="0">
                <a:pos x="355" y="92"/>
              </a:cxn>
              <a:cxn ang="0">
                <a:pos x="325" y="68"/>
              </a:cxn>
              <a:cxn ang="0">
                <a:pos x="301" y="71"/>
              </a:cxn>
              <a:cxn ang="0">
                <a:pos x="293" y="83"/>
              </a:cxn>
              <a:cxn ang="0">
                <a:pos x="250" y="96"/>
              </a:cxn>
              <a:cxn ang="0">
                <a:pos x="223" y="126"/>
              </a:cxn>
              <a:cxn ang="0">
                <a:pos x="213" y="77"/>
              </a:cxn>
              <a:cxn ang="0">
                <a:pos x="138" y="90"/>
              </a:cxn>
              <a:cxn ang="0">
                <a:pos x="122" y="0"/>
              </a:cxn>
              <a:cxn ang="0">
                <a:pos x="111" y="8"/>
              </a:cxn>
              <a:cxn ang="0">
                <a:pos x="118" y="24"/>
              </a:cxn>
              <a:cxn ang="0">
                <a:pos x="109" y="104"/>
              </a:cxn>
              <a:cxn ang="0">
                <a:pos x="52" y="152"/>
              </a:cxn>
              <a:cxn ang="0">
                <a:pos x="45" y="184"/>
              </a:cxn>
              <a:cxn ang="0">
                <a:pos x="29" y="177"/>
              </a:cxn>
              <a:cxn ang="0">
                <a:pos x="25" y="215"/>
              </a:cxn>
              <a:cxn ang="0">
                <a:pos x="0" y="237"/>
              </a:cxn>
              <a:cxn ang="0">
                <a:pos x="0" y="237"/>
              </a:cxn>
              <a:cxn ang="0">
                <a:pos x="0" y="237"/>
              </a:cxn>
            </a:cxnLst>
            <a:rect l="0" t="0" r="r" b="b"/>
            <a:pathLst>
              <a:path w="355" h="342">
                <a:moveTo>
                  <a:pt x="0" y="237"/>
                </a:moveTo>
                <a:lnTo>
                  <a:pt x="14" y="284"/>
                </a:lnTo>
                <a:lnTo>
                  <a:pt x="59" y="317"/>
                </a:lnTo>
                <a:lnTo>
                  <a:pt x="81" y="342"/>
                </a:lnTo>
                <a:lnTo>
                  <a:pt x="149" y="316"/>
                </a:lnTo>
                <a:lnTo>
                  <a:pt x="179" y="310"/>
                </a:lnTo>
                <a:lnTo>
                  <a:pt x="195" y="291"/>
                </a:lnTo>
                <a:lnTo>
                  <a:pt x="221" y="188"/>
                </a:lnTo>
                <a:lnTo>
                  <a:pt x="250" y="200"/>
                </a:lnTo>
                <a:lnTo>
                  <a:pt x="305" y="88"/>
                </a:lnTo>
                <a:lnTo>
                  <a:pt x="348" y="112"/>
                </a:lnTo>
                <a:lnTo>
                  <a:pt x="355" y="92"/>
                </a:lnTo>
                <a:lnTo>
                  <a:pt x="325" y="68"/>
                </a:lnTo>
                <a:lnTo>
                  <a:pt x="301" y="71"/>
                </a:lnTo>
                <a:lnTo>
                  <a:pt x="293" y="83"/>
                </a:lnTo>
                <a:lnTo>
                  <a:pt x="250" y="96"/>
                </a:lnTo>
                <a:lnTo>
                  <a:pt x="223" y="126"/>
                </a:lnTo>
                <a:lnTo>
                  <a:pt x="213" y="77"/>
                </a:lnTo>
                <a:lnTo>
                  <a:pt x="138" y="90"/>
                </a:lnTo>
                <a:lnTo>
                  <a:pt x="122" y="0"/>
                </a:lnTo>
                <a:lnTo>
                  <a:pt x="111" y="8"/>
                </a:lnTo>
                <a:lnTo>
                  <a:pt x="118" y="24"/>
                </a:lnTo>
                <a:lnTo>
                  <a:pt x="109" y="104"/>
                </a:lnTo>
                <a:lnTo>
                  <a:pt x="52" y="152"/>
                </a:lnTo>
                <a:lnTo>
                  <a:pt x="45" y="184"/>
                </a:lnTo>
                <a:lnTo>
                  <a:pt x="29" y="177"/>
                </a:lnTo>
                <a:lnTo>
                  <a:pt x="25" y="215"/>
                </a:lnTo>
                <a:lnTo>
                  <a:pt x="0" y="237"/>
                </a:lnTo>
                <a:lnTo>
                  <a:pt x="0" y="237"/>
                </a:lnTo>
                <a:lnTo>
                  <a:pt x="0" y="237"/>
                </a:lnTo>
                <a:close/>
              </a:path>
            </a:pathLst>
          </a:custGeom>
          <a:solidFill>
            <a:srgbClr val="000000"/>
          </a:solidFill>
          <a:ln w="9525">
            <a:noFill/>
            <a:round/>
            <a:headEnd/>
            <a:tailEnd/>
          </a:ln>
        </p:spPr>
        <p:txBody>
          <a:bodyPr/>
          <a:lstStyle/>
          <a:p>
            <a:endParaRPr lang="en-US">
              <a:latin typeface="Arial"/>
              <a:cs typeface="Arial"/>
            </a:endParaRPr>
          </a:p>
        </p:txBody>
      </p:sp>
      <p:sp>
        <p:nvSpPr>
          <p:cNvPr id="2126" name="Freeform 78"/>
          <p:cNvSpPr>
            <a:spLocks/>
          </p:cNvSpPr>
          <p:nvPr/>
        </p:nvSpPr>
        <p:spPr bwMode="auto">
          <a:xfrm>
            <a:off x="6958013" y="2143125"/>
            <a:ext cx="203200" cy="388938"/>
          </a:xfrm>
          <a:custGeom>
            <a:avLst/>
            <a:gdLst/>
            <a:ahLst/>
            <a:cxnLst>
              <a:cxn ang="0">
                <a:pos x="20" y="100"/>
              </a:cxn>
              <a:cxn ang="0">
                <a:pos x="26" y="144"/>
              </a:cxn>
              <a:cxn ang="0">
                <a:pos x="58" y="245"/>
              </a:cxn>
              <a:cxn ang="0">
                <a:pos x="115" y="232"/>
              </a:cxn>
              <a:cxn ang="0">
                <a:pos x="111" y="89"/>
              </a:cxn>
              <a:cxn ang="0">
                <a:pos x="125" y="61"/>
              </a:cxn>
              <a:cxn ang="0">
                <a:pos x="128" y="0"/>
              </a:cxn>
              <a:cxn ang="0">
                <a:pos x="0" y="30"/>
              </a:cxn>
              <a:cxn ang="0">
                <a:pos x="20" y="100"/>
              </a:cxn>
              <a:cxn ang="0">
                <a:pos x="20" y="100"/>
              </a:cxn>
            </a:cxnLst>
            <a:rect l="0" t="0" r="r" b="b"/>
            <a:pathLst>
              <a:path w="128" h="245">
                <a:moveTo>
                  <a:pt x="20" y="100"/>
                </a:moveTo>
                <a:lnTo>
                  <a:pt x="26" y="144"/>
                </a:lnTo>
                <a:lnTo>
                  <a:pt x="58" y="245"/>
                </a:lnTo>
                <a:lnTo>
                  <a:pt x="115" y="232"/>
                </a:lnTo>
                <a:lnTo>
                  <a:pt x="111" y="89"/>
                </a:lnTo>
                <a:lnTo>
                  <a:pt x="125" y="61"/>
                </a:lnTo>
                <a:lnTo>
                  <a:pt x="128" y="0"/>
                </a:lnTo>
                <a:lnTo>
                  <a:pt x="0" y="30"/>
                </a:lnTo>
                <a:lnTo>
                  <a:pt x="20" y="100"/>
                </a:lnTo>
                <a:lnTo>
                  <a:pt x="20" y="100"/>
                </a:lnTo>
                <a:close/>
              </a:path>
            </a:pathLst>
          </a:custGeom>
          <a:solidFill>
            <a:srgbClr val="000000"/>
          </a:solidFill>
          <a:ln w="9525">
            <a:noFill/>
            <a:round/>
            <a:headEnd/>
            <a:tailEnd/>
          </a:ln>
        </p:spPr>
        <p:txBody>
          <a:bodyPr/>
          <a:lstStyle/>
          <a:p>
            <a:endParaRPr lang="en-US">
              <a:latin typeface="Arial"/>
              <a:cs typeface="Arial"/>
            </a:endParaRPr>
          </a:p>
        </p:txBody>
      </p:sp>
      <p:sp>
        <p:nvSpPr>
          <p:cNvPr id="2129" name="Freeform 81"/>
          <p:cNvSpPr>
            <a:spLocks/>
          </p:cNvSpPr>
          <p:nvPr/>
        </p:nvSpPr>
        <p:spPr bwMode="auto">
          <a:xfrm>
            <a:off x="1381125" y="1436688"/>
            <a:ext cx="838200" cy="593725"/>
          </a:xfrm>
          <a:custGeom>
            <a:avLst/>
            <a:gdLst/>
            <a:ahLst/>
            <a:cxnLst>
              <a:cxn ang="0">
                <a:pos x="19" y="81"/>
              </a:cxn>
              <a:cxn ang="0">
                <a:pos x="12" y="184"/>
              </a:cxn>
              <a:cxn ang="0">
                <a:pos x="25" y="184"/>
              </a:cxn>
              <a:cxn ang="0">
                <a:pos x="18" y="206"/>
              </a:cxn>
              <a:cxn ang="0">
                <a:pos x="8" y="193"/>
              </a:cxn>
              <a:cxn ang="0">
                <a:pos x="0" y="220"/>
              </a:cxn>
              <a:cxn ang="0">
                <a:pos x="37" y="240"/>
              </a:cxn>
              <a:cxn ang="0">
                <a:pos x="39" y="250"/>
              </a:cxn>
              <a:cxn ang="0">
                <a:pos x="48" y="251"/>
              </a:cxn>
              <a:cxn ang="0">
                <a:pos x="96" y="327"/>
              </a:cxn>
              <a:cxn ang="0">
                <a:pos x="150" y="324"/>
              </a:cxn>
              <a:cxn ang="0">
                <a:pos x="190" y="342"/>
              </a:cxn>
              <a:cxn ang="0">
                <a:pos x="209" y="339"/>
              </a:cxn>
              <a:cxn ang="0">
                <a:pos x="330" y="342"/>
              </a:cxn>
              <a:cxn ang="0">
                <a:pos x="468" y="374"/>
              </a:cxn>
              <a:cxn ang="0">
                <a:pos x="470" y="332"/>
              </a:cxn>
              <a:cxn ang="0">
                <a:pos x="528" y="93"/>
              </a:cxn>
              <a:cxn ang="0">
                <a:pos x="162" y="0"/>
              </a:cxn>
              <a:cxn ang="0">
                <a:pos x="165" y="70"/>
              </a:cxn>
              <a:cxn ang="0">
                <a:pos x="147" y="127"/>
              </a:cxn>
              <a:cxn ang="0">
                <a:pos x="144" y="158"/>
              </a:cxn>
              <a:cxn ang="0">
                <a:pos x="106" y="169"/>
              </a:cxn>
              <a:cxn ang="0">
                <a:pos x="103" y="154"/>
              </a:cxn>
              <a:cxn ang="0">
                <a:pos x="135" y="134"/>
              </a:cxn>
              <a:cxn ang="0">
                <a:pos x="132" y="119"/>
              </a:cxn>
              <a:cxn ang="0">
                <a:pos x="105" y="122"/>
              </a:cxn>
              <a:cxn ang="0">
                <a:pos x="125" y="104"/>
              </a:cxn>
              <a:cxn ang="0">
                <a:pos x="140" y="92"/>
              </a:cxn>
              <a:cxn ang="0">
                <a:pos x="22" y="17"/>
              </a:cxn>
              <a:cxn ang="0">
                <a:pos x="12" y="38"/>
              </a:cxn>
              <a:cxn ang="0">
                <a:pos x="19" y="81"/>
              </a:cxn>
              <a:cxn ang="0">
                <a:pos x="19" y="81"/>
              </a:cxn>
            </a:cxnLst>
            <a:rect l="0" t="0" r="r" b="b"/>
            <a:pathLst>
              <a:path w="528" h="374">
                <a:moveTo>
                  <a:pt x="19" y="81"/>
                </a:moveTo>
                <a:lnTo>
                  <a:pt x="12" y="184"/>
                </a:lnTo>
                <a:lnTo>
                  <a:pt x="25" y="184"/>
                </a:lnTo>
                <a:lnTo>
                  <a:pt x="18" y="206"/>
                </a:lnTo>
                <a:lnTo>
                  <a:pt x="8" y="193"/>
                </a:lnTo>
                <a:lnTo>
                  <a:pt x="0" y="220"/>
                </a:lnTo>
                <a:lnTo>
                  <a:pt x="37" y="240"/>
                </a:lnTo>
                <a:lnTo>
                  <a:pt x="39" y="250"/>
                </a:lnTo>
                <a:lnTo>
                  <a:pt x="48" y="251"/>
                </a:lnTo>
                <a:lnTo>
                  <a:pt x="96" y="327"/>
                </a:lnTo>
                <a:lnTo>
                  <a:pt x="150" y="324"/>
                </a:lnTo>
                <a:lnTo>
                  <a:pt x="190" y="342"/>
                </a:lnTo>
                <a:lnTo>
                  <a:pt x="209" y="339"/>
                </a:lnTo>
                <a:lnTo>
                  <a:pt x="330" y="342"/>
                </a:lnTo>
                <a:lnTo>
                  <a:pt x="468" y="374"/>
                </a:lnTo>
                <a:lnTo>
                  <a:pt x="470" y="332"/>
                </a:lnTo>
                <a:lnTo>
                  <a:pt x="528" y="93"/>
                </a:lnTo>
                <a:lnTo>
                  <a:pt x="162" y="0"/>
                </a:lnTo>
                <a:lnTo>
                  <a:pt x="165" y="70"/>
                </a:lnTo>
                <a:lnTo>
                  <a:pt x="147" y="127"/>
                </a:lnTo>
                <a:lnTo>
                  <a:pt x="144" y="158"/>
                </a:lnTo>
                <a:lnTo>
                  <a:pt x="106" y="169"/>
                </a:lnTo>
                <a:lnTo>
                  <a:pt x="103" y="154"/>
                </a:lnTo>
                <a:lnTo>
                  <a:pt x="135" y="134"/>
                </a:lnTo>
                <a:lnTo>
                  <a:pt x="132" y="119"/>
                </a:lnTo>
                <a:lnTo>
                  <a:pt x="105" y="122"/>
                </a:lnTo>
                <a:lnTo>
                  <a:pt x="125" y="104"/>
                </a:lnTo>
                <a:lnTo>
                  <a:pt x="140" y="92"/>
                </a:lnTo>
                <a:lnTo>
                  <a:pt x="22" y="17"/>
                </a:lnTo>
                <a:lnTo>
                  <a:pt x="12" y="38"/>
                </a:lnTo>
                <a:lnTo>
                  <a:pt x="19" y="81"/>
                </a:lnTo>
                <a:lnTo>
                  <a:pt x="19" y="81"/>
                </a:lnTo>
                <a:close/>
              </a:path>
            </a:pathLst>
          </a:custGeom>
          <a:solidFill>
            <a:srgbClr val="FFAB99"/>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30" name="Freeform 82"/>
          <p:cNvSpPr>
            <a:spLocks/>
          </p:cNvSpPr>
          <p:nvPr/>
        </p:nvSpPr>
        <p:spPr bwMode="auto">
          <a:xfrm>
            <a:off x="1577975" y="1471613"/>
            <a:ext cx="39688" cy="42862"/>
          </a:xfrm>
          <a:custGeom>
            <a:avLst/>
            <a:gdLst/>
            <a:ahLst/>
            <a:cxnLst>
              <a:cxn ang="0">
                <a:pos x="0" y="12"/>
              </a:cxn>
              <a:cxn ang="0">
                <a:pos x="19" y="0"/>
              </a:cxn>
              <a:cxn ang="0">
                <a:pos x="25" y="12"/>
              </a:cxn>
              <a:cxn ang="0">
                <a:pos x="20" y="27"/>
              </a:cxn>
              <a:cxn ang="0">
                <a:pos x="0" y="12"/>
              </a:cxn>
              <a:cxn ang="0">
                <a:pos x="0" y="12"/>
              </a:cxn>
              <a:cxn ang="0">
                <a:pos x="0" y="12"/>
              </a:cxn>
            </a:cxnLst>
            <a:rect l="0" t="0" r="r" b="b"/>
            <a:pathLst>
              <a:path w="25" h="27">
                <a:moveTo>
                  <a:pt x="0" y="12"/>
                </a:moveTo>
                <a:lnTo>
                  <a:pt x="19" y="0"/>
                </a:lnTo>
                <a:lnTo>
                  <a:pt x="25" y="12"/>
                </a:lnTo>
                <a:lnTo>
                  <a:pt x="20" y="27"/>
                </a:lnTo>
                <a:lnTo>
                  <a:pt x="0" y="12"/>
                </a:lnTo>
                <a:lnTo>
                  <a:pt x="0" y="12"/>
                </a:lnTo>
                <a:lnTo>
                  <a:pt x="0" y="12"/>
                </a:lnTo>
                <a:close/>
              </a:path>
            </a:pathLst>
          </a:custGeom>
          <a:solidFill>
            <a:srgbClr val="DFBBDF"/>
          </a:solidFill>
          <a:ln w="9525">
            <a:noFill/>
            <a:round/>
            <a:headEnd/>
            <a:tailEnd/>
          </a:ln>
        </p:spPr>
        <p:txBody>
          <a:bodyPr/>
          <a:lstStyle/>
          <a:p>
            <a:endParaRPr lang="en-US">
              <a:latin typeface="Arial"/>
              <a:cs typeface="Arial"/>
            </a:endParaRPr>
          </a:p>
        </p:txBody>
      </p:sp>
      <p:sp>
        <p:nvSpPr>
          <p:cNvPr id="2131" name="Freeform 83"/>
          <p:cNvSpPr>
            <a:spLocks/>
          </p:cNvSpPr>
          <p:nvPr/>
        </p:nvSpPr>
        <p:spPr bwMode="auto">
          <a:xfrm>
            <a:off x="2406650" y="2751138"/>
            <a:ext cx="709613" cy="865187"/>
          </a:xfrm>
          <a:custGeom>
            <a:avLst/>
            <a:gdLst/>
            <a:ahLst/>
            <a:cxnLst>
              <a:cxn ang="0">
                <a:pos x="98" y="0"/>
              </a:cxn>
              <a:cxn ang="0">
                <a:pos x="314" y="40"/>
              </a:cxn>
              <a:cxn ang="0">
                <a:pos x="297" y="135"/>
              </a:cxn>
              <a:cxn ang="0">
                <a:pos x="447" y="158"/>
              </a:cxn>
              <a:cxn ang="0">
                <a:pos x="390" y="545"/>
              </a:cxn>
              <a:cxn ang="0">
                <a:pos x="0" y="480"/>
              </a:cxn>
              <a:cxn ang="0">
                <a:pos x="98" y="0"/>
              </a:cxn>
              <a:cxn ang="0">
                <a:pos x="98" y="0"/>
              </a:cxn>
            </a:cxnLst>
            <a:rect l="0" t="0" r="r" b="b"/>
            <a:pathLst>
              <a:path w="447" h="545">
                <a:moveTo>
                  <a:pt x="98" y="0"/>
                </a:moveTo>
                <a:lnTo>
                  <a:pt x="314" y="40"/>
                </a:lnTo>
                <a:lnTo>
                  <a:pt x="297" y="135"/>
                </a:lnTo>
                <a:lnTo>
                  <a:pt x="447" y="158"/>
                </a:lnTo>
                <a:lnTo>
                  <a:pt x="390" y="545"/>
                </a:lnTo>
                <a:lnTo>
                  <a:pt x="0" y="480"/>
                </a:lnTo>
                <a:lnTo>
                  <a:pt x="98" y="0"/>
                </a:lnTo>
                <a:lnTo>
                  <a:pt x="98" y="0"/>
                </a:lnTo>
                <a:close/>
              </a:path>
            </a:pathLst>
          </a:custGeom>
          <a:solidFill>
            <a:schemeClr val="accent1"/>
          </a:solidFill>
          <a:ln w="9525" cap="flat" cmpd="sng">
            <a:solidFill>
              <a:schemeClr val="accent1">
                <a:lumMod val="75000"/>
              </a:schemeClr>
            </a:solidFill>
            <a:prstDash val="solid"/>
            <a:round/>
            <a:headEnd type="none" w="med" len="med"/>
            <a:tailEnd type="none" w="med" len="med"/>
          </a:ln>
          <a:effectLst/>
        </p:spPr>
        <p:txBody>
          <a:bodyPr/>
          <a:lstStyle/>
          <a:p>
            <a:endParaRPr lang="en-US" dirty="0">
              <a:latin typeface="Arial"/>
              <a:cs typeface="Arial"/>
            </a:endParaRPr>
          </a:p>
        </p:txBody>
      </p:sp>
      <p:sp>
        <p:nvSpPr>
          <p:cNvPr id="2132" name="Freeform 84"/>
          <p:cNvSpPr>
            <a:spLocks/>
          </p:cNvSpPr>
          <p:nvPr/>
        </p:nvSpPr>
        <p:spPr bwMode="auto">
          <a:xfrm>
            <a:off x="1160463" y="1798638"/>
            <a:ext cx="1000125" cy="827087"/>
          </a:xfrm>
          <a:custGeom>
            <a:avLst/>
            <a:gdLst/>
            <a:ahLst/>
            <a:cxnLst>
              <a:cxn ang="0">
                <a:pos x="0" y="389"/>
              </a:cxn>
              <a:cxn ang="0">
                <a:pos x="28" y="257"/>
              </a:cxn>
              <a:cxn ang="0">
                <a:pos x="59" y="218"/>
              </a:cxn>
              <a:cxn ang="0">
                <a:pos x="136" y="0"/>
              </a:cxn>
              <a:cxn ang="0">
                <a:pos x="176" y="11"/>
              </a:cxn>
              <a:cxn ang="0">
                <a:pos x="178" y="20"/>
              </a:cxn>
              <a:cxn ang="0">
                <a:pos x="187" y="22"/>
              </a:cxn>
              <a:cxn ang="0">
                <a:pos x="235" y="97"/>
              </a:cxn>
              <a:cxn ang="0">
                <a:pos x="289" y="96"/>
              </a:cxn>
              <a:cxn ang="0">
                <a:pos x="329" y="114"/>
              </a:cxn>
              <a:cxn ang="0">
                <a:pos x="348" y="110"/>
              </a:cxn>
              <a:cxn ang="0">
                <a:pos x="469" y="114"/>
              </a:cxn>
              <a:cxn ang="0">
                <a:pos x="607" y="144"/>
              </a:cxn>
              <a:cxn ang="0">
                <a:pos x="614" y="162"/>
              </a:cxn>
              <a:cxn ang="0">
                <a:pos x="630" y="185"/>
              </a:cxn>
              <a:cxn ang="0">
                <a:pos x="583" y="256"/>
              </a:cxn>
              <a:cxn ang="0">
                <a:pos x="554" y="282"/>
              </a:cxn>
              <a:cxn ang="0">
                <a:pos x="550" y="301"/>
              </a:cxn>
              <a:cxn ang="0">
                <a:pos x="567" y="322"/>
              </a:cxn>
              <a:cxn ang="0">
                <a:pos x="548" y="364"/>
              </a:cxn>
              <a:cxn ang="0">
                <a:pos x="509" y="521"/>
              </a:cxn>
              <a:cxn ang="0">
                <a:pos x="297" y="470"/>
              </a:cxn>
              <a:cxn ang="0">
                <a:pos x="0" y="389"/>
              </a:cxn>
              <a:cxn ang="0">
                <a:pos x="0" y="389"/>
              </a:cxn>
            </a:cxnLst>
            <a:rect l="0" t="0" r="r" b="b"/>
            <a:pathLst>
              <a:path w="630" h="521">
                <a:moveTo>
                  <a:pt x="0" y="389"/>
                </a:moveTo>
                <a:lnTo>
                  <a:pt x="28" y="257"/>
                </a:lnTo>
                <a:lnTo>
                  <a:pt x="59" y="218"/>
                </a:lnTo>
                <a:lnTo>
                  <a:pt x="136" y="0"/>
                </a:lnTo>
                <a:lnTo>
                  <a:pt x="176" y="11"/>
                </a:lnTo>
                <a:lnTo>
                  <a:pt x="178" y="20"/>
                </a:lnTo>
                <a:lnTo>
                  <a:pt x="187" y="22"/>
                </a:lnTo>
                <a:lnTo>
                  <a:pt x="235" y="97"/>
                </a:lnTo>
                <a:lnTo>
                  <a:pt x="289" y="96"/>
                </a:lnTo>
                <a:lnTo>
                  <a:pt x="329" y="114"/>
                </a:lnTo>
                <a:lnTo>
                  <a:pt x="348" y="110"/>
                </a:lnTo>
                <a:lnTo>
                  <a:pt x="469" y="114"/>
                </a:lnTo>
                <a:lnTo>
                  <a:pt x="607" y="144"/>
                </a:lnTo>
                <a:lnTo>
                  <a:pt x="614" y="162"/>
                </a:lnTo>
                <a:lnTo>
                  <a:pt x="630" y="185"/>
                </a:lnTo>
                <a:lnTo>
                  <a:pt x="583" y="256"/>
                </a:lnTo>
                <a:lnTo>
                  <a:pt x="554" y="282"/>
                </a:lnTo>
                <a:lnTo>
                  <a:pt x="550" y="301"/>
                </a:lnTo>
                <a:lnTo>
                  <a:pt x="567" y="322"/>
                </a:lnTo>
                <a:lnTo>
                  <a:pt x="548" y="364"/>
                </a:lnTo>
                <a:lnTo>
                  <a:pt x="509" y="521"/>
                </a:lnTo>
                <a:lnTo>
                  <a:pt x="297" y="470"/>
                </a:lnTo>
                <a:lnTo>
                  <a:pt x="0" y="389"/>
                </a:lnTo>
                <a:lnTo>
                  <a:pt x="0" y="389"/>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33" name="Freeform 85"/>
          <p:cNvSpPr>
            <a:spLocks/>
          </p:cNvSpPr>
          <p:nvPr/>
        </p:nvSpPr>
        <p:spPr bwMode="auto">
          <a:xfrm>
            <a:off x="1066800" y="2416175"/>
            <a:ext cx="993775" cy="1657350"/>
          </a:xfrm>
          <a:custGeom>
            <a:avLst/>
            <a:gdLst/>
            <a:ahLst/>
            <a:cxnLst>
              <a:cxn ang="0">
                <a:pos x="21" y="212"/>
              </a:cxn>
              <a:cxn ang="0">
                <a:pos x="3" y="293"/>
              </a:cxn>
              <a:cxn ang="0">
                <a:pos x="63" y="423"/>
              </a:cxn>
              <a:cxn ang="0">
                <a:pos x="74" y="415"/>
              </a:cxn>
              <a:cxn ang="0">
                <a:pos x="94" y="470"/>
              </a:cxn>
              <a:cxn ang="0">
                <a:pos x="63" y="432"/>
              </a:cxn>
              <a:cxn ang="0">
                <a:pos x="56" y="492"/>
              </a:cxn>
              <a:cxn ang="0">
                <a:pos x="91" y="529"/>
              </a:cxn>
              <a:cxn ang="0">
                <a:pos x="67" y="580"/>
              </a:cxn>
              <a:cxn ang="0">
                <a:pos x="133" y="719"/>
              </a:cxn>
              <a:cxn ang="0">
                <a:pos x="118" y="770"/>
              </a:cxn>
              <a:cxn ang="0">
                <a:pos x="205" y="810"/>
              </a:cxn>
              <a:cxn ang="0">
                <a:pos x="237" y="851"/>
              </a:cxn>
              <a:cxn ang="0">
                <a:pos x="274" y="865"/>
              </a:cxn>
              <a:cxn ang="0">
                <a:pos x="274" y="890"/>
              </a:cxn>
              <a:cxn ang="0">
                <a:pos x="297" y="895"/>
              </a:cxn>
              <a:cxn ang="0">
                <a:pos x="348" y="975"/>
              </a:cxn>
              <a:cxn ang="0">
                <a:pos x="348" y="1031"/>
              </a:cxn>
              <a:cxn ang="0">
                <a:pos x="571" y="1044"/>
              </a:cxn>
              <a:cxn ang="0">
                <a:pos x="557" y="1022"/>
              </a:cxn>
              <a:cxn ang="0">
                <a:pos x="564" y="987"/>
              </a:cxn>
              <a:cxn ang="0">
                <a:pos x="600" y="931"/>
              </a:cxn>
              <a:cxn ang="0">
                <a:pos x="626" y="914"/>
              </a:cxn>
              <a:cxn ang="0">
                <a:pos x="611" y="894"/>
              </a:cxn>
              <a:cxn ang="0">
                <a:pos x="601" y="839"/>
              </a:cxn>
              <a:cxn ang="0">
                <a:pos x="281" y="359"/>
              </a:cxn>
              <a:cxn ang="0">
                <a:pos x="356" y="81"/>
              </a:cxn>
              <a:cxn ang="0">
                <a:pos x="59" y="0"/>
              </a:cxn>
              <a:cxn ang="0">
                <a:pos x="51" y="16"/>
              </a:cxn>
              <a:cxn ang="0">
                <a:pos x="0" y="139"/>
              </a:cxn>
              <a:cxn ang="0">
                <a:pos x="21" y="212"/>
              </a:cxn>
              <a:cxn ang="0">
                <a:pos x="21" y="212"/>
              </a:cxn>
            </a:cxnLst>
            <a:rect l="0" t="0" r="r" b="b"/>
            <a:pathLst>
              <a:path w="626" h="1044">
                <a:moveTo>
                  <a:pt x="21" y="212"/>
                </a:moveTo>
                <a:lnTo>
                  <a:pt x="3" y="293"/>
                </a:lnTo>
                <a:lnTo>
                  <a:pt x="63" y="423"/>
                </a:lnTo>
                <a:lnTo>
                  <a:pt x="74" y="415"/>
                </a:lnTo>
                <a:lnTo>
                  <a:pt x="94" y="470"/>
                </a:lnTo>
                <a:lnTo>
                  <a:pt x="63" y="432"/>
                </a:lnTo>
                <a:lnTo>
                  <a:pt x="56" y="492"/>
                </a:lnTo>
                <a:lnTo>
                  <a:pt x="91" y="529"/>
                </a:lnTo>
                <a:lnTo>
                  <a:pt x="67" y="580"/>
                </a:lnTo>
                <a:lnTo>
                  <a:pt x="133" y="719"/>
                </a:lnTo>
                <a:lnTo>
                  <a:pt x="118" y="770"/>
                </a:lnTo>
                <a:lnTo>
                  <a:pt x="205" y="810"/>
                </a:lnTo>
                <a:lnTo>
                  <a:pt x="237" y="851"/>
                </a:lnTo>
                <a:lnTo>
                  <a:pt x="274" y="865"/>
                </a:lnTo>
                <a:lnTo>
                  <a:pt x="274" y="890"/>
                </a:lnTo>
                <a:lnTo>
                  <a:pt x="297" y="895"/>
                </a:lnTo>
                <a:lnTo>
                  <a:pt x="348" y="975"/>
                </a:lnTo>
                <a:lnTo>
                  <a:pt x="348" y="1031"/>
                </a:lnTo>
                <a:lnTo>
                  <a:pt x="571" y="1044"/>
                </a:lnTo>
                <a:lnTo>
                  <a:pt x="557" y="1022"/>
                </a:lnTo>
                <a:lnTo>
                  <a:pt x="564" y="987"/>
                </a:lnTo>
                <a:lnTo>
                  <a:pt x="600" y="931"/>
                </a:lnTo>
                <a:lnTo>
                  <a:pt x="626" y="914"/>
                </a:lnTo>
                <a:lnTo>
                  <a:pt x="611" y="894"/>
                </a:lnTo>
                <a:lnTo>
                  <a:pt x="601" y="839"/>
                </a:lnTo>
                <a:lnTo>
                  <a:pt x="281" y="359"/>
                </a:lnTo>
                <a:lnTo>
                  <a:pt x="356" y="81"/>
                </a:lnTo>
                <a:lnTo>
                  <a:pt x="59" y="0"/>
                </a:lnTo>
                <a:lnTo>
                  <a:pt x="51" y="16"/>
                </a:lnTo>
                <a:lnTo>
                  <a:pt x="0" y="139"/>
                </a:lnTo>
                <a:lnTo>
                  <a:pt x="21" y="212"/>
                </a:lnTo>
                <a:lnTo>
                  <a:pt x="21" y="212"/>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34" name="Freeform 86"/>
          <p:cNvSpPr>
            <a:spLocks/>
          </p:cNvSpPr>
          <p:nvPr/>
        </p:nvSpPr>
        <p:spPr bwMode="auto">
          <a:xfrm>
            <a:off x="1512888" y="2544763"/>
            <a:ext cx="798512" cy="1203325"/>
          </a:xfrm>
          <a:custGeom>
            <a:avLst/>
            <a:gdLst/>
            <a:ahLst/>
            <a:cxnLst>
              <a:cxn ang="0">
                <a:pos x="0" y="278"/>
              </a:cxn>
              <a:cxn ang="0">
                <a:pos x="320" y="758"/>
              </a:cxn>
              <a:cxn ang="0">
                <a:pos x="331" y="655"/>
              </a:cxn>
              <a:cxn ang="0">
                <a:pos x="349" y="649"/>
              </a:cxn>
              <a:cxn ang="0">
                <a:pos x="379" y="667"/>
              </a:cxn>
              <a:cxn ang="0">
                <a:pos x="405" y="576"/>
              </a:cxn>
              <a:cxn ang="0">
                <a:pos x="503" y="96"/>
              </a:cxn>
              <a:cxn ang="0">
                <a:pos x="287" y="51"/>
              </a:cxn>
              <a:cxn ang="0">
                <a:pos x="75" y="0"/>
              </a:cxn>
              <a:cxn ang="0">
                <a:pos x="0" y="278"/>
              </a:cxn>
              <a:cxn ang="0">
                <a:pos x="0" y="278"/>
              </a:cxn>
            </a:cxnLst>
            <a:rect l="0" t="0" r="r" b="b"/>
            <a:pathLst>
              <a:path w="503" h="758">
                <a:moveTo>
                  <a:pt x="0" y="278"/>
                </a:moveTo>
                <a:lnTo>
                  <a:pt x="320" y="758"/>
                </a:lnTo>
                <a:lnTo>
                  <a:pt x="331" y="655"/>
                </a:lnTo>
                <a:lnTo>
                  <a:pt x="349" y="649"/>
                </a:lnTo>
                <a:lnTo>
                  <a:pt x="379" y="667"/>
                </a:lnTo>
                <a:lnTo>
                  <a:pt x="405" y="576"/>
                </a:lnTo>
                <a:lnTo>
                  <a:pt x="503" y="96"/>
                </a:lnTo>
                <a:lnTo>
                  <a:pt x="287" y="51"/>
                </a:lnTo>
                <a:lnTo>
                  <a:pt x="75" y="0"/>
                </a:lnTo>
                <a:lnTo>
                  <a:pt x="0" y="278"/>
                </a:lnTo>
                <a:lnTo>
                  <a:pt x="0" y="278"/>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35" name="Freeform 87"/>
          <p:cNvSpPr>
            <a:spLocks/>
          </p:cNvSpPr>
          <p:nvPr/>
        </p:nvSpPr>
        <p:spPr bwMode="auto">
          <a:xfrm>
            <a:off x="1968500" y="1582738"/>
            <a:ext cx="750888" cy="1177925"/>
          </a:xfrm>
          <a:custGeom>
            <a:avLst/>
            <a:gdLst/>
            <a:ahLst/>
            <a:cxnLst>
              <a:cxn ang="0">
                <a:pos x="0" y="657"/>
              </a:cxn>
              <a:cxn ang="0">
                <a:pos x="39" y="500"/>
              </a:cxn>
              <a:cxn ang="0">
                <a:pos x="58" y="458"/>
              </a:cxn>
              <a:cxn ang="0">
                <a:pos x="41" y="437"/>
              </a:cxn>
              <a:cxn ang="0">
                <a:pos x="45" y="418"/>
              </a:cxn>
              <a:cxn ang="0">
                <a:pos x="74" y="392"/>
              </a:cxn>
              <a:cxn ang="0">
                <a:pos x="121" y="321"/>
              </a:cxn>
              <a:cxn ang="0">
                <a:pos x="105" y="298"/>
              </a:cxn>
              <a:cxn ang="0">
                <a:pos x="98" y="280"/>
              </a:cxn>
              <a:cxn ang="0">
                <a:pos x="100" y="240"/>
              </a:cxn>
              <a:cxn ang="0">
                <a:pos x="158" y="0"/>
              </a:cxn>
              <a:cxn ang="0">
                <a:pos x="220" y="13"/>
              </a:cxn>
              <a:cxn ang="0">
                <a:pos x="199" y="107"/>
              </a:cxn>
              <a:cxn ang="0">
                <a:pos x="213" y="140"/>
              </a:cxn>
              <a:cxn ang="0">
                <a:pos x="215" y="161"/>
              </a:cxn>
              <a:cxn ang="0">
                <a:pos x="208" y="165"/>
              </a:cxn>
              <a:cxn ang="0">
                <a:pos x="231" y="187"/>
              </a:cxn>
              <a:cxn ang="0">
                <a:pos x="256" y="247"/>
              </a:cxn>
              <a:cxn ang="0">
                <a:pos x="264" y="301"/>
              </a:cxn>
              <a:cxn ang="0">
                <a:pos x="268" y="330"/>
              </a:cxn>
              <a:cxn ang="0">
                <a:pos x="250" y="357"/>
              </a:cxn>
              <a:cxn ang="0">
                <a:pos x="263" y="370"/>
              </a:cxn>
              <a:cxn ang="0">
                <a:pos x="296" y="352"/>
              </a:cxn>
              <a:cxn ang="0">
                <a:pos x="318" y="447"/>
              </a:cxn>
              <a:cxn ang="0">
                <a:pos x="333" y="452"/>
              </a:cxn>
              <a:cxn ang="0">
                <a:pos x="336" y="480"/>
              </a:cxn>
              <a:cxn ang="0">
                <a:pos x="378" y="491"/>
              </a:cxn>
              <a:cxn ang="0">
                <a:pos x="446" y="491"/>
              </a:cxn>
              <a:cxn ang="0">
                <a:pos x="473" y="503"/>
              </a:cxn>
              <a:cxn ang="0">
                <a:pos x="433" y="742"/>
              </a:cxn>
              <a:cxn ang="0">
                <a:pos x="216" y="702"/>
              </a:cxn>
              <a:cxn ang="0">
                <a:pos x="0" y="657"/>
              </a:cxn>
              <a:cxn ang="0">
                <a:pos x="0" y="657"/>
              </a:cxn>
            </a:cxnLst>
            <a:rect l="0" t="0" r="r" b="b"/>
            <a:pathLst>
              <a:path w="473" h="742">
                <a:moveTo>
                  <a:pt x="0" y="657"/>
                </a:moveTo>
                <a:lnTo>
                  <a:pt x="39" y="500"/>
                </a:lnTo>
                <a:lnTo>
                  <a:pt x="58" y="458"/>
                </a:lnTo>
                <a:lnTo>
                  <a:pt x="41" y="437"/>
                </a:lnTo>
                <a:lnTo>
                  <a:pt x="45" y="418"/>
                </a:lnTo>
                <a:lnTo>
                  <a:pt x="74" y="392"/>
                </a:lnTo>
                <a:lnTo>
                  <a:pt x="121" y="321"/>
                </a:lnTo>
                <a:lnTo>
                  <a:pt x="105" y="298"/>
                </a:lnTo>
                <a:lnTo>
                  <a:pt x="98" y="280"/>
                </a:lnTo>
                <a:lnTo>
                  <a:pt x="100" y="240"/>
                </a:lnTo>
                <a:lnTo>
                  <a:pt x="158" y="0"/>
                </a:lnTo>
                <a:lnTo>
                  <a:pt x="220" y="13"/>
                </a:lnTo>
                <a:lnTo>
                  <a:pt x="199" y="107"/>
                </a:lnTo>
                <a:lnTo>
                  <a:pt x="213" y="140"/>
                </a:lnTo>
                <a:lnTo>
                  <a:pt x="215" y="161"/>
                </a:lnTo>
                <a:lnTo>
                  <a:pt x="208" y="165"/>
                </a:lnTo>
                <a:lnTo>
                  <a:pt x="231" y="187"/>
                </a:lnTo>
                <a:lnTo>
                  <a:pt x="256" y="247"/>
                </a:lnTo>
                <a:lnTo>
                  <a:pt x="264" y="301"/>
                </a:lnTo>
                <a:lnTo>
                  <a:pt x="268" y="330"/>
                </a:lnTo>
                <a:lnTo>
                  <a:pt x="250" y="357"/>
                </a:lnTo>
                <a:lnTo>
                  <a:pt x="263" y="370"/>
                </a:lnTo>
                <a:lnTo>
                  <a:pt x="296" y="352"/>
                </a:lnTo>
                <a:lnTo>
                  <a:pt x="318" y="447"/>
                </a:lnTo>
                <a:lnTo>
                  <a:pt x="333" y="452"/>
                </a:lnTo>
                <a:lnTo>
                  <a:pt x="336" y="480"/>
                </a:lnTo>
                <a:lnTo>
                  <a:pt x="378" y="491"/>
                </a:lnTo>
                <a:lnTo>
                  <a:pt x="446" y="491"/>
                </a:lnTo>
                <a:lnTo>
                  <a:pt x="473" y="503"/>
                </a:lnTo>
                <a:lnTo>
                  <a:pt x="433" y="742"/>
                </a:lnTo>
                <a:lnTo>
                  <a:pt x="216" y="702"/>
                </a:lnTo>
                <a:lnTo>
                  <a:pt x="0" y="657"/>
                </a:lnTo>
                <a:lnTo>
                  <a:pt x="0" y="657"/>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36" name="Freeform 88"/>
          <p:cNvSpPr>
            <a:spLocks/>
          </p:cNvSpPr>
          <p:nvPr/>
        </p:nvSpPr>
        <p:spPr bwMode="auto">
          <a:xfrm>
            <a:off x="2284413" y="1603375"/>
            <a:ext cx="1284287" cy="795338"/>
          </a:xfrm>
          <a:custGeom>
            <a:avLst/>
            <a:gdLst/>
            <a:ahLst/>
            <a:cxnLst>
              <a:cxn ang="0">
                <a:pos x="14" y="127"/>
              </a:cxn>
              <a:cxn ang="0">
                <a:pos x="16" y="148"/>
              </a:cxn>
              <a:cxn ang="0">
                <a:pos x="9" y="152"/>
              </a:cxn>
              <a:cxn ang="0">
                <a:pos x="32" y="174"/>
              </a:cxn>
              <a:cxn ang="0">
                <a:pos x="57" y="234"/>
              </a:cxn>
              <a:cxn ang="0">
                <a:pos x="65" y="288"/>
              </a:cxn>
              <a:cxn ang="0">
                <a:pos x="69" y="317"/>
              </a:cxn>
              <a:cxn ang="0">
                <a:pos x="51" y="344"/>
              </a:cxn>
              <a:cxn ang="0">
                <a:pos x="64" y="357"/>
              </a:cxn>
              <a:cxn ang="0">
                <a:pos x="97" y="339"/>
              </a:cxn>
              <a:cxn ang="0">
                <a:pos x="119" y="434"/>
              </a:cxn>
              <a:cxn ang="0">
                <a:pos x="134" y="439"/>
              </a:cxn>
              <a:cxn ang="0">
                <a:pos x="137" y="467"/>
              </a:cxn>
              <a:cxn ang="0">
                <a:pos x="149" y="479"/>
              </a:cxn>
              <a:cxn ang="0">
                <a:pos x="179" y="478"/>
              </a:cxn>
              <a:cxn ang="0">
                <a:pos x="247" y="478"/>
              </a:cxn>
              <a:cxn ang="0">
                <a:pos x="274" y="490"/>
              </a:cxn>
              <a:cxn ang="0">
                <a:pos x="282" y="440"/>
              </a:cxn>
              <a:cxn ang="0">
                <a:pos x="502" y="473"/>
              </a:cxn>
              <a:cxn ang="0">
                <a:pos x="773" y="501"/>
              </a:cxn>
              <a:cxn ang="0">
                <a:pos x="782" y="410"/>
              </a:cxn>
              <a:cxn ang="0">
                <a:pos x="809" y="117"/>
              </a:cxn>
              <a:cxn ang="0">
                <a:pos x="450" y="76"/>
              </a:cxn>
              <a:cxn ang="0">
                <a:pos x="273" y="49"/>
              </a:cxn>
              <a:cxn ang="0">
                <a:pos x="21" y="0"/>
              </a:cxn>
              <a:cxn ang="0">
                <a:pos x="0" y="94"/>
              </a:cxn>
              <a:cxn ang="0">
                <a:pos x="14" y="127"/>
              </a:cxn>
              <a:cxn ang="0">
                <a:pos x="14" y="127"/>
              </a:cxn>
            </a:cxnLst>
            <a:rect l="0" t="0" r="r" b="b"/>
            <a:pathLst>
              <a:path w="809" h="501">
                <a:moveTo>
                  <a:pt x="14" y="127"/>
                </a:moveTo>
                <a:lnTo>
                  <a:pt x="16" y="148"/>
                </a:lnTo>
                <a:lnTo>
                  <a:pt x="9" y="152"/>
                </a:lnTo>
                <a:lnTo>
                  <a:pt x="32" y="174"/>
                </a:lnTo>
                <a:lnTo>
                  <a:pt x="57" y="234"/>
                </a:lnTo>
                <a:lnTo>
                  <a:pt x="65" y="288"/>
                </a:lnTo>
                <a:lnTo>
                  <a:pt x="69" y="317"/>
                </a:lnTo>
                <a:lnTo>
                  <a:pt x="51" y="344"/>
                </a:lnTo>
                <a:lnTo>
                  <a:pt x="64" y="357"/>
                </a:lnTo>
                <a:lnTo>
                  <a:pt x="97" y="339"/>
                </a:lnTo>
                <a:lnTo>
                  <a:pt x="119" y="434"/>
                </a:lnTo>
                <a:lnTo>
                  <a:pt x="134" y="439"/>
                </a:lnTo>
                <a:lnTo>
                  <a:pt x="137" y="467"/>
                </a:lnTo>
                <a:lnTo>
                  <a:pt x="149" y="479"/>
                </a:lnTo>
                <a:lnTo>
                  <a:pt x="179" y="478"/>
                </a:lnTo>
                <a:lnTo>
                  <a:pt x="247" y="478"/>
                </a:lnTo>
                <a:lnTo>
                  <a:pt x="274" y="490"/>
                </a:lnTo>
                <a:lnTo>
                  <a:pt x="282" y="440"/>
                </a:lnTo>
                <a:lnTo>
                  <a:pt x="502" y="473"/>
                </a:lnTo>
                <a:lnTo>
                  <a:pt x="773" y="501"/>
                </a:lnTo>
                <a:lnTo>
                  <a:pt x="782" y="410"/>
                </a:lnTo>
                <a:lnTo>
                  <a:pt x="809" y="117"/>
                </a:lnTo>
                <a:lnTo>
                  <a:pt x="450" y="76"/>
                </a:lnTo>
                <a:lnTo>
                  <a:pt x="273" y="49"/>
                </a:lnTo>
                <a:lnTo>
                  <a:pt x="21" y="0"/>
                </a:lnTo>
                <a:lnTo>
                  <a:pt x="0" y="94"/>
                </a:lnTo>
                <a:lnTo>
                  <a:pt x="14" y="127"/>
                </a:lnTo>
                <a:lnTo>
                  <a:pt x="14" y="127"/>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37" name="Freeform 89"/>
          <p:cNvSpPr>
            <a:spLocks/>
          </p:cNvSpPr>
          <p:nvPr/>
        </p:nvSpPr>
        <p:spPr bwMode="auto">
          <a:xfrm>
            <a:off x="1917700" y="3459163"/>
            <a:ext cx="857250" cy="965200"/>
          </a:xfrm>
          <a:custGeom>
            <a:avLst/>
            <a:gdLst/>
            <a:ahLst/>
            <a:cxnLst>
              <a:cxn ang="0">
                <a:pos x="35" y="387"/>
              </a:cxn>
              <a:cxn ang="0">
                <a:pos x="21" y="365"/>
              </a:cxn>
              <a:cxn ang="0">
                <a:pos x="28" y="330"/>
              </a:cxn>
              <a:cxn ang="0">
                <a:pos x="64" y="274"/>
              </a:cxn>
              <a:cxn ang="0">
                <a:pos x="90" y="257"/>
              </a:cxn>
              <a:cxn ang="0">
                <a:pos x="75" y="237"/>
              </a:cxn>
              <a:cxn ang="0">
                <a:pos x="65" y="182"/>
              </a:cxn>
              <a:cxn ang="0">
                <a:pos x="76" y="79"/>
              </a:cxn>
              <a:cxn ang="0">
                <a:pos x="94" y="73"/>
              </a:cxn>
              <a:cxn ang="0">
                <a:pos x="124" y="91"/>
              </a:cxn>
              <a:cxn ang="0">
                <a:pos x="150" y="0"/>
              </a:cxn>
              <a:cxn ang="0">
                <a:pos x="540" y="65"/>
              </a:cxn>
              <a:cxn ang="0">
                <a:pos x="458" y="608"/>
              </a:cxn>
              <a:cxn ang="0">
                <a:pos x="339" y="591"/>
              </a:cxn>
              <a:cxn ang="0">
                <a:pos x="264" y="571"/>
              </a:cxn>
              <a:cxn ang="0">
                <a:pos x="112" y="510"/>
              </a:cxn>
              <a:cxn ang="0">
                <a:pos x="0" y="417"/>
              </a:cxn>
              <a:cxn ang="0">
                <a:pos x="35" y="387"/>
              </a:cxn>
              <a:cxn ang="0">
                <a:pos x="35" y="387"/>
              </a:cxn>
            </a:cxnLst>
            <a:rect l="0" t="0" r="r" b="b"/>
            <a:pathLst>
              <a:path w="540" h="608">
                <a:moveTo>
                  <a:pt x="35" y="387"/>
                </a:moveTo>
                <a:lnTo>
                  <a:pt x="21" y="365"/>
                </a:lnTo>
                <a:lnTo>
                  <a:pt x="28" y="330"/>
                </a:lnTo>
                <a:lnTo>
                  <a:pt x="64" y="274"/>
                </a:lnTo>
                <a:lnTo>
                  <a:pt x="90" y="257"/>
                </a:lnTo>
                <a:lnTo>
                  <a:pt x="75" y="237"/>
                </a:lnTo>
                <a:lnTo>
                  <a:pt x="65" y="182"/>
                </a:lnTo>
                <a:lnTo>
                  <a:pt x="76" y="79"/>
                </a:lnTo>
                <a:lnTo>
                  <a:pt x="94" y="73"/>
                </a:lnTo>
                <a:lnTo>
                  <a:pt x="124" y="91"/>
                </a:lnTo>
                <a:lnTo>
                  <a:pt x="150" y="0"/>
                </a:lnTo>
                <a:lnTo>
                  <a:pt x="540" y="65"/>
                </a:lnTo>
                <a:lnTo>
                  <a:pt x="458" y="608"/>
                </a:lnTo>
                <a:lnTo>
                  <a:pt x="339" y="591"/>
                </a:lnTo>
                <a:lnTo>
                  <a:pt x="264" y="571"/>
                </a:lnTo>
                <a:lnTo>
                  <a:pt x="112" y="510"/>
                </a:lnTo>
                <a:lnTo>
                  <a:pt x="0" y="417"/>
                </a:lnTo>
                <a:lnTo>
                  <a:pt x="35" y="387"/>
                </a:lnTo>
                <a:lnTo>
                  <a:pt x="35" y="387"/>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38" name="Freeform 90"/>
          <p:cNvSpPr>
            <a:spLocks/>
          </p:cNvSpPr>
          <p:nvPr/>
        </p:nvSpPr>
        <p:spPr bwMode="auto">
          <a:xfrm>
            <a:off x="2627313" y="2301875"/>
            <a:ext cx="884237" cy="712788"/>
          </a:xfrm>
          <a:custGeom>
            <a:avLst/>
            <a:gdLst/>
            <a:ahLst/>
            <a:cxnLst>
              <a:cxn ang="0">
                <a:pos x="0" y="384"/>
              </a:cxn>
              <a:cxn ang="0">
                <a:pos x="66" y="0"/>
              </a:cxn>
              <a:cxn ang="0">
                <a:pos x="286" y="33"/>
              </a:cxn>
              <a:cxn ang="0">
                <a:pos x="557" y="61"/>
              </a:cxn>
              <a:cxn ang="0">
                <a:pos x="538" y="255"/>
              </a:cxn>
              <a:cxn ang="0">
                <a:pos x="520" y="449"/>
              </a:cxn>
              <a:cxn ang="0">
                <a:pos x="150" y="407"/>
              </a:cxn>
              <a:cxn ang="0">
                <a:pos x="0" y="384"/>
              </a:cxn>
              <a:cxn ang="0">
                <a:pos x="0" y="384"/>
              </a:cxn>
            </a:cxnLst>
            <a:rect l="0" t="0" r="r" b="b"/>
            <a:pathLst>
              <a:path w="557" h="449">
                <a:moveTo>
                  <a:pt x="0" y="384"/>
                </a:moveTo>
                <a:lnTo>
                  <a:pt x="66" y="0"/>
                </a:lnTo>
                <a:lnTo>
                  <a:pt x="286" y="33"/>
                </a:lnTo>
                <a:lnTo>
                  <a:pt x="557" y="61"/>
                </a:lnTo>
                <a:lnTo>
                  <a:pt x="538" y="255"/>
                </a:lnTo>
                <a:lnTo>
                  <a:pt x="520" y="449"/>
                </a:lnTo>
                <a:lnTo>
                  <a:pt x="150" y="407"/>
                </a:lnTo>
                <a:lnTo>
                  <a:pt x="0" y="384"/>
                </a:lnTo>
                <a:lnTo>
                  <a:pt x="0" y="384"/>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39" name="Freeform 91"/>
          <p:cNvSpPr>
            <a:spLocks/>
          </p:cNvSpPr>
          <p:nvPr/>
        </p:nvSpPr>
        <p:spPr bwMode="auto">
          <a:xfrm>
            <a:off x="2774950" y="2947988"/>
            <a:ext cx="914400" cy="703262"/>
          </a:xfrm>
          <a:custGeom>
            <a:avLst/>
            <a:gdLst/>
            <a:ahLst/>
            <a:cxnLst>
              <a:cxn ang="0">
                <a:pos x="57" y="0"/>
              </a:cxn>
              <a:cxn ang="0">
                <a:pos x="427" y="42"/>
              </a:cxn>
              <a:cxn ang="0">
                <a:pos x="576" y="54"/>
              </a:cxn>
              <a:cxn ang="0">
                <a:pos x="570" y="150"/>
              </a:cxn>
              <a:cxn ang="0">
                <a:pos x="550" y="443"/>
              </a:cxn>
              <a:cxn ang="0">
                <a:pos x="474" y="438"/>
              </a:cxn>
              <a:cxn ang="0">
                <a:pos x="239" y="417"/>
              </a:cxn>
              <a:cxn ang="0">
                <a:pos x="0" y="387"/>
              </a:cxn>
              <a:cxn ang="0">
                <a:pos x="57" y="0"/>
              </a:cxn>
              <a:cxn ang="0">
                <a:pos x="57" y="0"/>
              </a:cxn>
            </a:cxnLst>
            <a:rect l="0" t="0" r="r" b="b"/>
            <a:pathLst>
              <a:path w="576" h="443">
                <a:moveTo>
                  <a:pt x="57" y="0"/>
                </a:moveTo>
                <a:lnTo>
                  <a:pt x="427" y="42"/>
                </a:lnTo>
                <a:lnTo>
                  <a:pt x="576" y="54"/>
                </a:lnTo>
                <a:lnTo>
                  <a:pt x="570" y="150"/>
                </a:lnTo>
                <a:lnTo>
                  <a:pt x="550" y="443"/>
                </a:lnTo>
                <a:lnTo>
                  <a:pt x="474" y="438"/>
                </a:lnTo>
                <a:lnTo>
                  <a:pt x="239" y="417"/>
                </a:lnTo>
                <a:lnTo>
                  <a:pt x="0" y="387"/>
                </a:lnTo>
                <a:lnTo>
                  <a:pt x="57" y="0"/>
                </a:lnTo>
                <a:lnTo>
                  <a:pt x="57" y="0"/>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dirty="0">
              <a:latin typeface="Arial"/>
              <a:cs typeface="Arial"/>
            </a:endParaRPr>
          </a:p>
        </p:txBody>
      </p:sp>
      <p:sp>
        <p:nvSpPr>
          <p:cNvPr id="2140" name="Freeform 92"/>
          <p:cNvSpPr>
            <a:spLocks/>
          </p:cNvSpPr>
          <p:nvPr/>
        </p:nvSpPr>
        <p:spPr bwMode="auto">
          <a:xfrm>
            <a:off x="2644775" y="3562350"/>
            <a:ext cx="882650" cy="877888"/>
          </a:xfrm>
          <a:custGeom>
            <a:avLst/>
            <a:gdLst/>
            <a:ahLst/>
            <a:cxnLst>
              <a:cxn ang="0">
                <a:pos x="71" y="553"/>
              </a:cxn>
              <a:cxn ang="0">
                <a:pos x="77" y="511"/>
              </a:cxn>
              <a:cxn ang="0">
                <a:pos x="216" y="529"/>
              </a:cxn>
              <a:cxn ang="0">
                <a:pos x="211" y="509"/>
              </a:cxn>
              <a:cxn ang="0">
                <a:pos x="511" y="536"/>
              </a:cxn>
              <a:cxn ang="0">
                <a:pos x="556" y="51"/>
              </a:cxn>
              <a:cxn ang="0">
                <a:pos x="321" y="30"/>
              </a:cxn>
              <a:cxn ang="0">
                <a:pos x="82" y="0"/>
              </a:cxn>
              <a:cxn ang="0">
                <a:pos x="0" y="543"/>
              </a:cxn>
              <a:cxn ang="0">
                <a:pos x="71" y="553"/>
              </a:cxn>
              <a:cxn ang="0">
                <a:pos x="71" y="553"/>
              </a:cxn>
            </a:cxnLst>
            <a:rect l="0" t="0" r="r" b="b"/>
            <a:pathLst>
              <a:path w="556" h="553">
                <a:moveTo>
                  <a:pt x="71" y="553"/>
                </a:moveTo>
                <a:lnTo>
                  <a:pt x="77" y="511"/>
                </a:lnTo>
                <a:lnTo>
                  <a:pt x="216" y="529"/>
                </a:lnTo>
                <a:lnTo>
                  <a:pt x="211" y="509"/>
                </a:lnTo>
                <a:lnTo>
                  <a:pt x="511" y="536"/>
                </a:lnTo>
                <a:lnTo>
                  <a:pt x="556" y="51"/>
                </a:lnTo>
                <a:lnTo>
                  <a:pt x="321" y="30"/>
                </a:lnTo>
                <a:lnTo>
                  <a:pt x="82" y="0"/>
                </a:lnTo>
                <a:lnTo>
                  <a:pt x="0" y="543"/>
                </a:lnTo>
                <a:lnTo>
                  <a:pt x="71" y="553"/>
                </a:lnTo>
                <a:lnTo>
                  <a:pt x="71" y="553"/>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41" name="Freeform 93"/>
          <p:cNvSpPr>
            <a:spLocks/>
          </p:cNvSpPr>
          <p:nvPr/>
        </p:nvSpPr>
        <p:spPr bwMode="auto">
          <a:xfrm>
            <a:off x="2979738" y="3724275"/>
            <a:ext cx="1752600" cy="1651000"/>
          </a:xfrm>
          <a:custGeom>
            <a:avLst/>
            <a:gdLst/>
            <a:ahLst/>
            <a:cxnLst>
              <a:cxn ang="0">
                <a:pos x="0" y="407"/>
              </a:cxn>
              <a:cxn ang="0">
                <a:pos x="300" y="434"/>
              </a:cxn>
              <a:cxn ang="0">
                <a:pos x="341" y="0"/>
              </a:cxn>
              <a:cxn ang="0">
                <a:pos x="580" y="13"/>
              </a:cxn>
              <a:cxn ang="0">
                <a:pos x="572" y="200"/>
              </a:cxn>
              <a:cxn ang="0">
                <a:pos x="595" y="220"/>
              </a:cxn>
              <a:cxn ang="0">
                <a:pos x="617" y="220"/>
              </a:cxn>
              <a:cxn ang="0">
                <a:pos x="635" y="237"/>
              </a:cxn>
              <a:cxn ang="0">
                <a:pos x="671" y="246"/>
              </a:cxn>
              <a:cxn ang="0">
                <a:pos x="744" y="277"/>
              </a:cxn>
              <a:cxn ang="0">
                <a:pos x="756" y="264"/>
              </a:cxn>
              <a:cxn ang="0">
                <a:pos x="803" y="291"/>
              </a:cxn>
              <a:cxn ang="0">
                <a:pos x="865" y="290"/>
              </a:cxn>
              <a:cxn ang="0">
                <a:pos x="908" y="277"/>
              </a:cxn>
              <a:cxn ang="0">
                <a:pos x="967" y="266"/>
              </a:cxn>
              <a:cxn ang="0">
                <a:pos x="1020" y="295"/>
              </a:cxn>
              <a:cxn ang="0">
                <a:pos x="1029" y="305"/>
              </a:cxn>
              <a:cxn ang="0">
                <a:pos x="1057" y="305"/>
              </a:cxn>
              <a:cxn ang="0">
                <a:pos x="1063" y="459"/>
              </a:cxn>
              <a:cxn ang="0">
                <a:pos x="1104" y="534"/>
              </a:cxn>
              <a:cxn ang="0">
                <a:pos x="1089" y="594"/>
              </a:cxn>
              <a:cxn ang="0">
                <a:pos x="1092" y="643"/>
              </a:cxn>
              <a:cxn ang="0">
                <a:pos x="1074" y="668"/>
              </a:cxn>
              <a:cxn ang="0">
                <a:pos x="1081" y="676"/>
              </a:cxn>
              <a:cxn ang="0">
                <a:pos x="1035" y="690"/>
              </a:cxn>
              <a:cxn ang="0">
                <a:pos x="1000" y="694"/>
              </a:cxn>
              <a:cxn ang="0">
                <a:pos x="1007" y="668"/>
              </a:cxn>
              <a:cxn ang="0">
                <a:pos x="987" y="683"/>
              </a:cxn>
              <a:cxn ang="0">
                <a:pos x="989" y="713"/>
              </a:cxn>
              <a:cxn ang="0">
                <a:pos x="964" y="745"/>
              </a:cxn>
              <a:cxn ang="0">
                <a:pos x="833" y="811"/>
              </a:cxn>
              <a:cxn ang="0">
                <a:pos x="792" y="853"/>
              </a:cxn>
              <a:cxn ang="0">
                <a:pos x="754" y="946"/>
              </a:cxn>
              <a:cxn ang="0">
                <a:pos x="785" y="1040"/>
              </a:cxn>
              <a:cxn ang="0">
                <a:pos x="755" y="1040"/>
              </a:cxn>
              <a:cxn ang="0">
                <a:pos x="613" y="991"/>
              </a:cxn>
              <a:cxn ang="0">
                <a:pos x="598" y="950"/>
              </a:cxn>
              <a:cxn ang="0">
                <a:pos x="583" y="932"/>
              </a:cxn>
              <a:cxn ang="0">
                <a:pos x="579" y="877"/>
              </a:cxn>
              <a:cxn ang="0">
                <a:pos x="551" y="858"/>
              </a:cxn>
              <a:cxn ang="0">
                <a:pos x="476" y="712"/>
              </a:cxn>
              <a:cxn ang="0">
                <a:pos x="439" y="684"/>
              </a:cxn>
              <a:cxn ang="0">
                <a:pos x="428" y="661"/>
              </a:cxn>
              <a:cxn ang="0">
                <a:pos x="316" y="655"/>
              </a:cxn>
              <a:cxn ang="0">
                <a:pos x="257" y="724"/>
              </a:cxn>
              <a:cxn ang="0">
                <a:pos x="157" y="653"/>
              </a:cxn>
              <a:cxn ang="0">
                <a:pos x="126" y="554"/>
              </a:cxn>
              <a:cxn ang="0">
                <a:pos x="30" y="462"/>
              </a:cxn>
              <a:cxn ang="0">
                <a:pos x="19" y="431"/>
              </a:cxn>
              <a:cxn ang="0">
                <a:pos x="5" y="427"/>
              </a:cxn>
              <a:cxn ang="0">
                <a:pos x="0" y="407"/>
              </a:cxn>
              <a:cxn ang="0">
                <a:pos x="0" y="407"/>
              </a:cxn>
            </a:cxnLst>
            <a:rect l="0" t="0" r="r" b="b"/>
            <a:pathLst>
              <a:path w="1104" h="1040">
                <a:moveTo>
                  <a:pt x="0" y="407"/>
                </a:moveTo>
                <a:lnTo>
                  <a:pt x="300" y="434"/>
                </a:lnTo>
                <a:lnTo>
                  <a:pt x="341" y="0"/>
                </a:lnTo>
                <a:lnTo>
                  <a:pt x="580" y="13"/>
                </a:lnTo>
                <a:lnTo>
                  <a:pt x="572" y="200"/>
                </a:lnTo>
                <a:lnTo>
                  <a:pt x="595" y="220"/>
                </a:lnTo>
                <a:lnTo>
                  <a:pt x="617" y="220"/>
                </a:lnTo>
                <a:lnTo>
                  <a:pt x="635" y="237"/>
                </a:lnTo>
                <a:lnTo>
                  <a:pt x="671" y="246"/>
                </a:lnTo>
                <a:lnTo>
                  <a:pt x="744" y="277"/>
                </a:lnTo>
                <a:lnTo>
                  <a:pt x="756" y="264"/>
                </a:lnTo>
                <a:lnTo>
                  <a:pt x="803" y="291"/>
                </a:lnTo>
                <a:lnTo>
                  <a:pt x="865" y="290"/>
                </a:lnTo>
                <a:lnTo>
                  <a:pt x="908" y="277"/>
                </a:lnTo>
                <a:lnTo>
                  <a:pt x="967" y="266"/>
                </a:lnTo>
                <a:lnTo>
                  <a:pt x="1020" y="295"/>
                </a:lnTo>
                <a:lnTo>
                  <a:pt x="1029" y="305"/>
                </a:lnTo>
                <a:lnTo>
                  <a:pt x="1057" y="305"/>
                </a:lnTo>
                <a:lnTo>
                  <a:pt x="1063" y="459"/>
                </a:lnTo>
                <a:lnTo>
                  <a:pt x="1104" y="534"/>
                </a:lnTo>
                <a:lnTo>
                  <a:pt x="1089" y="594"/>
                </a:lnTo>
                <a:lnTo>
                  <a:pt x="1092" y="643"/>
                </a:lnTo>
                <a:lnTo>
                  <a:pt x="1074" y="668"/>
                </a:lnTo>
                <a:lnTo>
                  <a:pt x="1081" y="676"/>
                </a:lnTo>
                <a:lnTo>
                  <a:pt x="1035" y="690"/>
                </a:lnTo>
                <a:lnTo>
                  <a:pt x="1000" y="694"/>
                </a:lnTo>
                <a:lnTo>
                  <a:pt x="1007" y="668"/>
                </a:lnTo>
                <a:lnTo>
                  <a:pt x="987" y="683"/>
                </a:lnTo>
                <a:lnTo>
                  <a:pt x="989" y="713"/>
                </a:lnTo>
                <a:lnTo>
                  <a:pt x="964" y="745"/>
                </a:lnTo>
                <a:lnTo>
                  <a:pt x="833" y="811"/>
                </a:lnTo>
                <a:lnTo>
                  <a:pt x="792" y="853"/>
                </a:lnTo>
                <a:lnTo>
                  <a:pt x="754" y="946"/>
                </a:lnTo>
                <a:lnTo>
                  <a:pt x="785" y="1040"/>
                </a:lnTo>
                <a:lnTo>
                  <a:pt x="755" y="1040"/>
                </a:lnTo>
                <a:lnTo>
                  <a:pt x="613" y="991"/>
                </a:lnTo>
                <a:lnTo>
                  <a:pt x="598" y="950"/>
                </a:lnTo>
                <a:lnTo>
                  <a:pt x="583" y="932"/>
                </a:lnTo>
                <a:lnTo>
                  <a:pt x="579" y="877"/>
                </a:lnTo>
                <a:lnTo>
                  <a:pt x="551" y="858"/>
                </a:lnTo>
                <a:lnTo>
                  <a:pt x="476" y="712"/>
                </a:lnTo>
                <a:lnTo>
                  <a:pt x="439" y="684"/>
                </a:lnTo>
                <a:lnTo>
                  <a:pt x="428" y="661"/>
                </a:lnTo>
                <a:lnTo>
                  <a:pt x="316" y="655"/>
                </a:lnTo>
                <a:lnTo>
                  <a:pt x="257" y="724"/>
                </a:lnTo>
                <a:lnTo>
                  <a:pt x="157" y="653"/>
                </a:lnTo>
                <a:lnTo>
                  <a:pt x="126" y="554"/>
                </a:lnTo>
                <a:lnTo>
                  <a:pt x="30" y="462"/>
                </a:lnTo>
                <a:lnTo>
                  <a:pt x="19" y="431"/>
                </a:lnTo>
                <a:lnTo>
                  <a:pt x="5" y="427"/>
                </a:lnTo>
                <a:lnTo>
                  <a:pt x="0" y="407"/>
                </a:lnTo>
                <a:lnTo>
                  <a:pt x="0" y="407"/>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42" name="Freeform 94"/>
          <p:cNvSpPr>
            <a:spLocks/>
          </p:cNvSpPr>
          <p:nvPr/>
        </p:nvSpPr>
        <p:spPr bwMode="auto">
          <a:xfrm>
            <a:off x="3525838" y="1789113"/>
            <a:ext cx="825500" cy="506412"/>
          </a:xfrm>
          <a:custGeom>
            <a:avLst/>
            <a:gdLst/>
            <a:ahLst/>
            <a:cxnLst>
              <a:cxn ang="0">
                <a:pos x="27" y="0"/>
              </a:cxn>
              <a:cxn ang="0">
                <a:pos x="480" y="24"/>
              </a:cxn>
              <a:cxn ang="0">
                <a:pos x="482" y="103"/>
              </a:cxn>
              <a:cxn ang="0">
                <a:pos x="503" y="169"/>
              </a:cxn>
              <a:cxn ang="0">
                <a:pos x="506" y="252"/>
              </a:cxn>
              <a:cxn ang="0">
                <a:pos x="520" y="319"/>
              </a:cxn>
              <a:cxn ang="0">
                <a:pos x="246" y="311"/>
              </a:cxn>
              <a:cxn ang="0">
                <a:pos x="0" y="293"/>
              </a:cxn>
              <a:cxn ang="0">
                <a:pos x="27" y="0"/>
              </a:cxn>
              <a:cxn ang="0">
                <a:pos x="27" y="0"/>
              </a:cxn>
            </a:cxnLst>
            <a:rect l="0" t="0" r="r" b="b"/>
            <a:pathLst>
              <a:path w="520" h="319">
                <a:moveTo>
                  <a:pt x="27" y="0"/>
                </a:moveTo>
                <a:lnTo>
                  <a:pt x="480" y="24"/>
                </a:lnTo>
                <a:lnTo>
                  <a:pt x="482" y="103"/>
                </a:lnTo>
                <a:lnTo>
                  <a:pt x="503" y="169"/>
                </a:lnTo>
                <a:lnTo>
                  <a:pt x="506" y="252"/>
                </a:lnTo>
                <a:lnTo>
                  <a:pt x="520" y="319"/>
                </a:lnTo>
                <a:lnTo>
                  <a:pt x="246" y="311"/>
                </a:lnTo>
                <a:lnTo>
                  <a:pt x="0" y="293"/>
                </a:lnTo>
                <a:lnTo>
                  <a:pt x="27" y="0"/>
                </a:lnTo>
                <a:lnTo>
                  <a:pt x="27" y="0"/>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43" name="Freeform 95"/>
          <p:cNvSpPr>
            <a:spLocks/>
          </p:cNvSpPr>
          <p:nvPr/>
        </p:nvSpPr>
        <p:spPr bwMode="auto">
          <a:xfrm>
            <a:off x="3481388" y="2254250"/>
            <a:ext cx="882650" cy="576263"/>
          </a:xfrm>
          <a:custGeom>
            <a:avLst/>
            <a:gdLst/>
            <a:ahLst/>
            <a:cxnLst>
              <a:cxn ang="0">
                <a:pos x="28" y="0"/>
              </a:cxn>
              <a:cxn ang="0">
                <a:pos x="274" y="18"/>
              </a:cxn>
              <a:cxn ang="0">
                <a:pos x="548" y="26"/>
              </a:cxn>
              <a:cxn ang="0">
                <a:pos x="530" y="61"/>
              </a:cxn>
              <a:cxn ang="0">
                <a:pos x="556" y="85"/>
              </a:cxn>
              <a:cxn ang="0">
                <a:pos x="554" y="264"/>
              </a:cxn>
              <a:cxn ang="0">
                <a:pos x="543" y="263"/>
              </a:cxn>
              <a:cxn ang="0">
                <a:pos x="545" y="286"/>
              </a:cxn>
              <a:cxn ang="0">
                <a:pos x="553" y="304"/>
              </a:cxn>
              <a:cxn ang="0">
                <a:pos x="548" y="321"/>
              </a:cxn>
              <a:cxn ang="0">
                <a:pos x="553" y="363"/>
              </a:cxn>
              <a:cxn ang="0">
                <a:pos x="541" y="359"/>
              </a:cxn>
              <a:cxn ang="0">
                <a:pos x="527" y="343"/>
              </a:cxn>
              <a:cxn ang="0">
                <a:pos x="477" y="326"/>
              </a:cxn>
              <a:cxn ang="0">
                <a:pos x="429" y="329"/>
              </a:cxn>
              <a:cxn ang="0">
                <a:pos x="402" y="308"/>
              </a:cxn>
              <a:cxn ang="0">
                <a:pos x="0" y="285"/>
              </a:cxn>
              <a:cxn ang="0">
                <a:pos x="28" y="0"/>
              </a:cxn>
              <a:cxn ang="0">
                <a:pos x="28" y="0"/>
              </a:cxn>
            </a:cxnLst>
            <a:rect l="0" t="0" r="r" b="b"/>
            <a:pathLst>
              <a:path w="556" h="363">
                <a:moveTo>
                  <a:pt x="28" y="0"/>
                </a:moveTo>
                <a:lnTo>
                  <a:pt x="274" y="18"/>
                </a:lnTo>
                <a:lnTo>
                  <a:pt x="548" y="26"/>
                </a:lnTo>
                <a:lnTo>
                  <a:pt x="530" y="61"/>
                </a:lnTo>
                <a:lnTo>
                  <a:pt x="556" y="85"/>
                </a:lnTo>
                <a:lnTo>
                  <a:pt x="554" y="264"/>
                </a:lnTo>
                <a:lnTo>
                  <a:pt x="543" y="263"/>
                </a:lnTo>
                <a:lnTo>
                  <a:pt x="545" y="286"/>
                </a:lnTo>
                <a:lnTo>
                  <a:pt x="553" y="304"/>
                </a:lnTo>
                <a:lnTo>
                  <a:pt x="548" y="321"/>
                </a:lnTo>
                <a:lnTo>
                  <a:pt x="553" y="363"/>
                </a:lnTo>
                <a:lnTo>
                  <a:pt x="541" y="359"/>
                </a:lnTo>
                <a:lnTo>
                  <a:pt x="527" y="343"/>
                </a:lnTo>
                <a:lnTo>
                  <a:pt x="477" y="326"/>
                </a:lnTo>
                <a:lnTo>
                  <a:pt x="429" y="329"/>
                </a:lnTo>
                <a:lnTo>
                  <a:pt x="402" y="308"/>
                </a:lnTo>
                <a:lnTo>
                  <a:pt x="0" y="285"/>
                </a:lnTo>
                <a:lnTo>
                  <a:pt x="28" y="0"/>
                </a:lnTo>
                <a:lnTo>
                  <a:pt x="28" y="0"/>
                </a:lnTo>
                <a:close/>
              </a:path>
            </a:pathLst>
          </a:custGeom>
          <a:solidFill>
            <a:srgbClr val="FFAB99"/>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44" name="Freeform 96"/>
          <p:cNvSpPr>
            <a:spLocks/>
          </p:cNvSpPr>
          <p:nvPr/>
        </p:nvSpPr>
        <p:spPr bwMode="auto">
          <a:xfrm>
            <a:off x="3452813" y="2706688"/>
            <a:ext cx="1035050" cy="503237"/>
          </a:xfrm>
          <a:custGeom>
            <a:avLst/>
            <a:gdLst/>
            <a:ahLst/>
            <a:cxnLst>
              <a:cxn ang="0">
                <a:pos x="18" y="0"/>
              </a:cxn>
              <a:cxn ang="0">
                <a:pos x="420" y="23"/>
              </a:cxn>
              <a:cxn ang="0">
                <a:pos x="447" y="44"/>
              </a:cxn>
              <a:cxn ang="0">
                <a:pos x="495" y="41"/>
              </a:cxn>
              <a:cxn ang="0">
                <a:pos x="545" y="58"/>
              </a:cxn>
              <a:cxn ang="0">
                <a:pos x="559" y="74"/>
              </a:cxn>
              <a:cxn ang="0">
                <a:pos x="571" y="78"/>
              </a:cxn>
              <a:cxn ang="0">
                <a:pos x="593" y="139"/>
              </a:cxn>
              <a:cxn ang="0">
                <a:pos x="593" y="157"/>
              </a:cxn>
              <a:cxn ang="0">
                <a:pos x="608" y="185"/>
              </a:cxn>
              <a:cxn ang="0">
                <a:pos x="615" y="231"/>
              </a:cxn>
              <a:cxn ang="0">
                <a:pos x="611" y="245"/>
              </a:cxn>
              <a:cxn ang="0">
                <a:pos x="621" y="260"/>
              </a:cxn>
              <a:cxn ang="0">
                <a:pos x="652" y="317"/>
              </a:cxn>
              <a:cxn ang="0">
                <a:pos x="362" y="315"/>
              </a:cxn>
              <a:cxn ang="0">
                <a:pos x="143" y="302"/>
              </a:cxn>
              <a:cxn ang="0">
                <a:pos x="149" y="206"/>
              </a:cxn>
              <a:cxn ang="0">
                <a:pos x="0" y="194"/>
              </a:cxn>
              <a:cxn ang="0">
                <a:pos x="18" y="0"/>
              </a:cxn>
              <a:cxn ang="0">
                <a:pos x="18" y="0"/>
              </a:cxn>
            </a:cxnLst>
            <a:rect l="0" t="0" r="r" b="b"/>
            <a:pathLst>
              <a:path w="652" h="317">
                <a:moveTo>
                  <a:pt x="18" y="0"/>
                </a:moveTo>
                <a:lnTo>
                  <a:pt x="420" y="23"/>
                </a:lnTo>
                <a:lnTo>
                  <a:pt x="447" y="44"/>
                </a:lnTo>
                <a:lnTo>
                  <a:pt x="495" y="41"/>
                </a:lnTo>
                <a:lnTo>
                  <a:pt x="545" y="58"/>
                </a:lnTo>
                <a:lnTo>
                  <a:pt x="559" y="74"/>
                </a:lnTo>
                <a:lnTo>
                  <a:pt x="571" y="78"/>
                </a:lnTo>
                <a:lnTo>
                  <a:pt x="593" y="139"/>
                </a:lnTo>
                <a:lnTo>
                  <a:pt x="593" y="157"/>
                </a:lnTo>
                <a:lnTo>
                  <a:pt x="608" y="185"/>
                </a:lnTo>
                <a:lnTo>
                  <a:pt x="615" y="231"/>
                </a:lnTo>
                <a:lnTo>
                  <a:pt x="611" y="245"/>
                </a:lnTo>
                <a:lnTo>
                  <a:pt x="621" y="260"/>
                </a:lnTo>
                <a:lnTo>
                  <a:pt x="652" y="317"/>
                </a:lnTo>
                <a:lnTo>
                  <a:pt x="362" y="315"/>
                </a:lnTo>
                <a:lnTo>
                  <a:pt x="143" y="302"/>
                </a:lnTo>
                <a:lnTo>
                  <a:pt x="149" y="206"/>
                </a:lnTo>
                <a:lnTo>
                  <a:pt x="0" y="194"/>
                </a:lnTo>
                <a:lnTo>
                  <a:pt x="18" y="0"/>
                </a:lnTo>
                <a:lnTo>
                  <a:pt x="18" y="0"/>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45" name="Freeform 97"/>
          <p:cNvSpPr>
            <a:spLocks/>
          </p:cNvSpPr>
          <p:nvPr/>
        </p:nvSpPr>
        <p:spPr bwMode="auto">
          <a:xfrm>
            <a:off x="3648075" y="3186113"/>
            <a:ext cx="931863" cy="488950"/>
          </a:xfrm>
          <a:custGeom>
            <a:avLst/>
            <a:gdLst/>
            <a:ahLst/>
            <a:cxnLst>
              <a:cxn ang="0">
                <a:pos x="20" y="0"/>
              </a:cxn>
              <a:cxn ang="0">
                <a:pos x="239" y="13"/>
              </a:cxn>
              <a:cxn ang="0">
                <a:pos x="529" y="15"/>
              </a:cxn>
              <a:cxn ang="0">
                <a:pos x="546" y="29"/>
              </a:cxn>
              <a:cxn ang="0">
                <a:pos x="554" y="26"/>
              </a:cxn>
              <a:cxn ang="0">
                <a:pos x="565" y="42"/>
              </a:cxn>
              <a:cxn ang="0">
                <a:pos x="555" y="42"/>
              </a:cxn>
              <a:cxn ang="0">
                <a:pos x="546" y="62"/>
              </a:cxn>
              <a:cxn ang="0">
                <a:pos x="569" y="95"/>
              </a:cxn>
              <a:cxn ang="0">
                <a:pos x="587" y="99"/>
              </a:cxn>
              <a:cxn ang="0">
                <a:pos x="584" y="307"/>
              </a:cxn>
              <a:cxn ang="0">
                <a:pos x="335" y="308"/>
              </a:cxn>
              <a:cxn ang="0">
                <a:pos x="0" y="293"/>
              </a:cxn>
              <a:cxn ang="0">
                <a:pos x="20" y="0"/>
              </a:cxn>
              <a:cxn ang="0">
                <a:pos x="20" y="0"/>
              </a:cxn>
            </a:cxnLst>
            <a:rect l="0" t="0" r="r" b="b"/>
            <a:pathLst>
              <a:path w="587" h="308">
                <a:moveTo>
                  <a:pt x="20" y="0"/>
                </a:moveTo>
                <a:lnTo>
                  <a:pt x="239" y="13"/>
                </a:lnTo>
                <a:lnTo>
                  <a:pt x="529" y="15"/>
                </a:lnTo>
                <a:lnTo>
                  <a:pt x="546" y="29"/>
                </a:lnTo>
                <a:lnTo>
                  <a:pt x="554" y="26"/>
                </a:lnTo>
                <a:lnTo>
                  <a:pt x="565" y="42"/>
                </a:lnTo>
                <a:lnTo>
                  <a:pt x="555" y="42"/>
                </a:lnTo>
                <a:lnTo>
                  <a:pt x="546" y="62"/>
                </a:lnTo>
                <a:lnTo>
                  <a:pt x="569" y="95"/>
                </a:lnTo>
                <a:lnTo>
                  <a:pt x="587" y="99"/>
                </a:lnTo>
                <a:lnTo>
                  <a:pt x="584" y="307"/>
                </a:lnTo>
                <a:lnTo>
                  <a:pt x="335" y="308"/>
                </a:lnTo>
                <a:lnTo>
                  <a:pt x="0" y="293"/>
                </a:lnTo>
                <a:lnTo>
                  <a:pt x="20" y="0"/>
                </a:lnTo>
                <a:lnTo>
                  <a:pt x="20" y="0"/>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46" name="Freeform 98"/>
          <p:cNvSpPr>
            <a:spLocks/>
          </p:cNvSpPr>
          <p:nvPr/>
        </p:nvSpPr>
        <p:spPr bwMode="auto">
          <a:xfrm>
            <a:off x="3521075" y="3643313"/>
            <a:ext cx="1082675" cy="549275"/>
          </a:xfrm>
          <a:custGeom>
            <a:avLst/>
            <a:gdLst/>
            <a:ahLst/>
            <a:cxnLst>
              <a:cxn ang="0">
                <a:pos x="4" y="0"/>
              </a:cxn>
              <a:cxn ang="0">
                <a:pos x="80" y="5"/>
              </a:cxn>
              <a:cxn ang="0">
                <a:pos x="415" y="20"/>
              </a:cxn>
              <a:cxn ang="0">
                <a:pos x="664" y="19"/>
              </a:cxn>
              <a:cxn ang="0">
                <a:pos x="667" y="70"/>
              </a:cxn>
              <a:cxn ang="0">
                <a:pos x="682" y="178"/>
              </a:cxn>
              <a:cxn ang="0">
                <a:pos x="679" y="346"/>
              </a:cxn>
              <a:cxn ang="0">
                <a:pos x="626" y="317"/>
              </a:cxn>
              <a:cxn ang="0">
                <a:pos x="567" y="328"/>
              </a:cxn>
              <a:cxn ang="0">
                <a:pos x="524" y="341"/>
              </a:cxn>
              <a:cxn ang="0">
                <a:pos x="462" y="342"/>
              </a:cxn>
              <a:cxn ang="0">
                <a:pos x="415" y="315"/>
              </a:cxn>
              <a:cxn ang="0">
                <a:pos x="403" y="328"/>
              </a:cxn>
              <a:cxn ang="0">
                <a:pos x="330" y="297"/>
              </a:cxn>
              <a:cxn ang="0">
                <a:pos x="294" y="288"/>
              </a:cxn>
              <a:cxn ang="0">
                <a:pos x="276" y="272"/>
              </a:cxn>
              <a:cxn ang="0">
                <a:pos x="254" y="271"/>
              </a:cxn>
              <a:cxn ang="0">
                <a:pos x="231" y="251"/>
              </a:cxn>
              <a:cxn ang="0">
                <a:pos x="239" y="64"/>
              </a:cxn>
              <a:cxn ang="0">
                <a:pos x="0" y="51"/>
              </a:cxn>
              <a:cxn ang="0">
                <a:pos x="4" y="0"/>
              </a:cxn>
              <a:cxn ang="0">
                <a:pos x="4" y="0"/>
              </a:cxn>
            </a:cxnLst>
            <a:rect l="0" t="0" r="r" b="b"/>
            <a:pathLst>
              <a:path w="682" h="346">
                <a:moveTo>
                  <a:pt x="4" y="0"/>
                </a:moveTo>
                <a:lnTo>
                  <a:pt x="80" y="5"/>
                </a:lnTo>
                <a:lnTo>
                  <a:pt x="415" y="20"/>
                </a:lnTo>
                <a:lnTo>
                  <a:pt x="664" y="19"/>
                </a:lnTo>
                <a:lnTo>
                  <a:pt x="667" y="70"/>
                </a:lnTo>
                <a:lnTo>
                  <a:pt x="682" y="178"/>
                </a:lnTo>
                <a:lnTo>
                  <a:pt x="679" y="346"/>
                </a:lnTo>
                <a:lnTo>
                  <a:pt x="626" y="317"/>
                </a:lnTo>
                <a:lnTo>
                  <a:pt x="567" y="328"/>
                </a:lnTo>
                <a:lnTo>
                  <a:pt x="524" y="341"/>
                </a:lnTo>
                <a:lnTo>
                  <a:pt x="462" y="342"/>
                </a:lnTo>
                <a:lnTo>
                  <a:pt x="415" y="315"/>
                </a:lnTo>
                <a:lnTo>
                  <a:pt x="403" y="328"/>
                </a:lnTo>
                <a:lnTo>
                  <a:pt x="330" y="297"/>
                </a:lnTo>
                <a:lnTo>
                  <a:pt x="294" y="288"/>
                </a:lnTo>
                <a:lnTo>
                  <a:pt x="276" y="272"/>
                </a:lnTo>
                <a:lnTo>
                  <a:pt x="254" y="271"/>
                </a:lnTo>
                <a:lnTo>
                  <a:pt x="231" y="251"/>
                </a:lnTo>
                <a:lnTo>
                  <a:pt x="239" y="64"/>
                </a:lnTo>
                <a:lnTo>
                  <a:pt x="0" y="51"/>
                </a:lnTo>
                <a:lnTo>
                  <a:pt x="4" y="0"/>
                </a:lnTo>
                <a:lnTo>
                  <a:pt x="4" y="0"/>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47" name="Freeform 99"/>
          <p:cNvSpPr>
            <a:spLocks/>
          </p:cNvSpPr>
          <p:nvPr/>
        </p:nvSpPr>
        <p:spPr bwMode="auto">
          <a:xfrm>
            <a:off x="4287838" y="1785938"/>
            <a:ext cx="815975" cy="887412"/>
          </a:xfrm>
          <a:custGeom>
            <a:avLst/>
            <a:gdLst/>
            <a:ahLst/>
            <a:cxnLst>
              <a:cxn ang="0">
                <a:pos x="2" y="105"/>
              </a:cxn>
              <a:cxn ang="0">
                <a:pos x="23" y="171"/>
              </a:cxn>
              <a:cxn ang="0">
                <a:pos x="26" y="254"/>
              </a:cxn>
              <a:cxn ang="0">
                <a:pos x="40" y="321"/>
              </a:cxn>
              <a:cxn ang="0">
                <a:pos x="22" y="356"/>
              </a:cxn>
              <a:cxn ang="0">
                <a:pos x="48" y="380"/>
              </a:cxn>
              <a:cxn ang="0">
                <a:pos x="46" y="559"/>
              </a:cxn>
              <a:cxn ang="0">
                <a:pos x="422" y="552"/>
              </a:cxn>
              <a:cxn ang="0">
                <a:pos x="416" y="517"/>
              </a:cxn>
              <a:cxn ang="0">
                <a:pos x="375" y="486"/>
              </a:cxn>
              <a:cxn ang="0">
                <a:pos x="356" y="464"/>
              </a:cxn>
              <a:cxn ang="0">
                <a:pos x="305" y="433"/>
              </a:cxn>
              <a:cxn ang="0">
                <a:pos x="306" y="382"/>
              </a:cxn>
              <a:cxn ang="0">
                <a:pos x="295" y="347"/>
              </a:cxn>
              <a:cxn ang="0">
                <a:pos x="337" y="298"/>
              </a:cxn>
              <a:cxn ang="0">
                <a:pos x="334" y="248"/>
              </a:cxn>
              <a:cxn ang="0">
                <a:pos x="403" y="198"/>
              </a:cxn>
              <a:cxn ang="0">
                <a:pos x="419" y="169"/>
              </a:cxn>
              <a:cxn ang="0">
                <a:pos x="514" y="119"/>
              </a:cxn>
              <a:cxn ang="0">
                <a:pos x="471" y="101"/>
              </a:cxn>
              <a:cxn ang="0">
                <a:pos x="434" y="105"/>
              </a:cxn>
              <a:cxn ang="0">
                <a:pos x="426" y="92"/>
              </a:cxn>
              <a:cxn ang="0">
                <a:pos x="357" y="90"/>
              </a:cxn>
              <a:cxn ang="0">
                <a:pos x="312" y="77"/>
              </a:cxn>
              <a:cxn ang="0">
                <a:pos x="217" y="67"/>
              </a:cxn>
              <a:cxn ang="0">
                <a:pos x="203" y="50"/>
              </a:cxn>
              <a:cxn ang="0">
                <a:pos x="165" y="35"/>
              </a:cxn>
              <a:cxn ang="0">
                <a:pos x="158" y="0"/>
              </a:cxn>
              <a:cxn ang="0">
                <a:pos x="134" y="0"/>
              </a:cxn>
              <a:cxn ang="0">
                <a:pos x="134" y="26"/>
              </a:cxn>
              <a:cxn ang="0">
                <a:pos x="0" y="26"/>
              </a:cxn>
              <a:cxn ang="0">
                <a:pos x="2" y="105"/>
              </a:cxn>
              <a:cxn ang="0">
                <a:pos x="2" y="105"/>
              </a:cxn>
            </a:cxnLst>
            <a:rect l="0" t="0" r="r" b="b"/>
            <a:pathLst>
              <a:path w="514" h="559">
                <a:moveTo>
                  <a:pt x="2" y="105"/>
                </a:moveTo>
                <a:lnTo>
                  <a:pt x="23" y="171"/>
                </a:lnTo>
                <a:lnTo>
                  <a:pt x="26" y="254"/>
                </a:lnTo>
                <a:lnTo>
                  <a:pt x="40" y="321"/>
                </a:lnTo>
                <a:lnTo>
                  <a:pt x="22" y="356"/>
                </a:lnTo>
                <a:lnTo>
                  <a:pt x="48" y="380"/>
                </a:lnTo>
                <a:lnTo>
                  <a:pt x="46" y="559"/>
                </a:lnTo>
                <a:lnTo>
                  <a:pt x="422" y="552"/>
                </a:lnTo>
                <a:lnTo>
                  <a:pt x="416" y="517"/>
                </a:lnTo>
                <a:lnTo>
                  <a:pt x="375" y="486"/>
                </a:lnTo>
                <a:lnTo>
                  <a:pt x="356" y="464"/>
                </a:lnTo>
                <a:lnTo>
                  <a:pt x="305" y="433"/>
                </a:lnTo>
                <a:lnTo>
                  <a:pt x="306" y="382"/>
                </a:lnTo>
                <a:lnTo>
                  <a:pt x="295" y="347"/>
                </a:lnTo>
                <a:lnTo>
                  <a:pt x="337" y="298"/>
                </a:lnTo>
                <a:lnTo>
                  <a:pt x="334" y="248"/>
                </a:lnTo>
                <a:lnTo>
                  <a:pt x="403" y="198"/>
                </a:lnTo>
                <a:lnTo>
                  <a:pt x="419" y="169"/>
                </a:lnTo>
                <a:lnTo>
                  <a:pt x="514" y="119"/>
                </a:lnTo>
                <a:lnTo>
                  <a:pt x="471" y="101"/>
                </a:lnTo>
                <a:lnTo>
                  <a:pt x="434" y="105"/>
                </a:lnTo>
                <a:lnTo>
                  <a:pt x="426" y="92"/>
                </a:lnTo>
                <a:lnTo>
                  <a:pt x="357" y="90"/>
                </a:lnTo>
                <a:lnTo>
                  <a:pt x="312" y="77"/>
                </a:lnTo>
                <a:lnTo>
                  <a:pt x="217" y="67"/>
                </a:lnTo>
                <a:lnTo>
                  <a:pt x="203" y="50"/>
                </a:lnTo>
                <a:lnTo>
                  <a:pt x="165" y="35"/>
                </a:lnTo>
                <a:lnTo>
                  <a:pt x="158" y="0"/>
                </a:lnTo>
                <a:lnTo>
                  <a:pt x="134" y="0"/>
                </a:lnTo>
                <a:lnTo>
                  <a:pt x="134" y="26"/>
                </a:lnTo>
                <a:lnTo>
                  <a:pt x="0" y="26"/>
                </a:lnTo>
                <a:lnTo>
                  <a:pt x="2" y="105"/>
                </a:lnTo>
                <a:lnTo>
                  <a:pt x="2" y="105"/>
                </a:lnTo>
                <a:close/>
              </a:path>
            </a:pathLst>
          </a:custGeom>
          <a:solidFill>
            <a:srgbClr val="FFAB99"/>
          </a:solidFill>
          <a:ln w="9525" algn="ctr">
            <a:solidFill>
              <a:schemeClr val="bg2"/>
            </a:solidFill>
            <a:miter lim="800000"/>
            <a:headEnd/>
            <a:tailEnd/>
          </a:ln>
          <a:effectLst/>
        </p:spPr>
        <p:txBody>
          <a:bodyPr/>
          <a:lstStyle/>
          <a:p>
            <a:endParaRPr lang="en-US" sz="1000" dirty="0">
              <a:latin typeface="Arial"/>
              <a:cs typeface="Arial"/>
            </a:endParaRPr>
          </a:p>
        </p:txBody>
      </p:sp>
      <p:sp>
        <p:nvSpPr>
          <p:cNvPr id="2148" name="Freeform 100"/>
          <p:cNvSpPr>
            <a:spLocks/>
          </p:cNvSpPr>
          <p:nvPr/>
        </p:nvSpPr>
        <p:spPr bwMode="auto">
          <a:xfrm>
            <a:off x="4343400" y="2662238"/>
            <a:ext cx="749300" cy="482600"/>
          </a:xfrm>
          <a:custGeom>
            <a:avLst/>
            <a:gdLst/>
            <a:ahLst/>
            <a:cxnLst>
              <a:cxn ang="0">
                <a:pos x="2" y="29"/>
              </a:cxn>
              <a:cxn ang="0">
                <a:pos x="10" y="47"/>
              </a:cxn>
              <a:cxn ang="0">
                <a:pos x="5" y="64"/>
              </a:cxn>
              <a:cxn ang="0">
                <a:pos x="10" y="106"/>
              </a:cxn>
              <a:cxn ang="0">
                <a:pos x="32" y="167"/>
              </a:cxn>
              <a:cxn ang="0">
                <a:pos x="32" y="185"/>
              </a:cxn>
              <a:cxn ang="0">
                <a:pos x="47" y="213"/>
              </a:cxn>
              <a:cxn ang="0">
                <a:pos x="54" y="259"/>
              </a:cxn>
              <a:cxn ang="0">
                <a:pos x="50" y="273"/>
              </a:cxn>
              <a:cxn ang="0">
                <a:pos x="60" y="288"/>
              </a:cxn>
              <a:cxn ang="0">
                <a:pos x="365" y="281"/>
              </a:cxn>
              <a:cxn ang="0">
                <a:pos x="387" y="304"/>
              </a:cxn>
              <a:cxn ang="0">
                <a:pos x="419" y="235"/>
              </a:cxn>
              <a:cxn ang="0">
                <a:pos x="409" y="209"/>
              </a:cxn>
              <a:cxn ang="0">
                <a:pos x="463" y="168"/>
              </a:cxn>
              <a:cxn ang="0">
                <a:pos x="472" y="138"/>
              </a:cxn>
              <a:cxn ang="0">
                <a:pos x="434" y="94"/>
              </a:cxn>
              <a:cxn ang="0">
                <a:pos x="395" y="48"/>
              </a:cxn>
              <a:cxn ang="0">
                <a:pos x="387" y="0"/>
              </a:cxn>
              <a:cxn ang="0">
                <a:pos x="11" y="7"/>
              </a:cxn>
              <a:cxn ang="0">
                <a:pos x="0" y="6"/>
              </a:cxn>
              <a:cxn ang="0">
                <a:pos x="2" y="29"/>
              </a:cxn>
              <a:cxn ang="0">
                <a:pos x="2" y="29"/>
              </a:cxn>
            </a:cxnLst>
            <a:rect l="0" t="0" r="r" b="b"/>
            <a:pathLst>
              <a:path w="472" h="304">
                <a:moveTo>
                  <a:pt x="2" y="29"/>
                </a:moveTo>
                <a:lnTo>
                  <a:pt x="10" y="47"/>
                </a:lnTo>
                <a:lnTo>
                  <a:pt x="5" y="64"/>
                </a:lnTo>
                <a:lnTo>
                  <a:pt x="10" y="106"/>
                </a:lnTo>
                <a:lnTo>
                  <a:pt x="32" y="167"/>
                </a:lnTo>
                <a:lnTo>
                  <a:pt x="32" y="185"/>
                </a:lnTo>
                <a:lnTo>
                  <a:pt x="47" y="213"/>
                </a:lnTo>
                <a:lnTo>
                  <a:pt x="54" y="259"/>
                </a:lnTo>
                <a:lnTo>
                  <a:pt x="50" y="273"/>
                </a:lnTo>
                <a:lnTo>
                  <a:pt x="60" y="288"/>
                </a:lnTo>
                <a:lnTo>
                  <a:pt x="365" y="281"/>
                </a:lnTo>
                <a:lnTo>
                  <a:pt x="387" y="304"/>
                </a:lnTo>
                <a:lnTo>
                  <a:pt x="419" y="235"/>
                </a:lnTo>
                <a:lnTo>
                  <a:pt x="409" y="209"/>
                </a:lnTo>
                <a:lnTo>
                  <a:pt x="463" y="168"/>
                </a:lnTo>
                <a:lnTo>
                  <a:pt x="472" y="138"/>
                </a:lnTo>
                <a:lnTo>
                  <a:pt x="434" y="94"/>
                </a:lnTo>
                <a:lnTo>
                  <a:pt x="395" y="48"/>
                </a:lnTo>
                <a:lnTo>
                  <a:pt x="387" y="0"/>
                </a:lnTo>
                <a:lnTo>
                  <a:pt x="11" y="7"/>
                </a:lnTo>
                <a:lnTo>
                  <a:pt x="0" y="6"/>
                </a:lnTo>
                <a:lnTo>
                  <a:pt x="2" y="29"/>
                </a:lnTo>
                <a:lnTo>
                  <a:pt x="2" y="29"/>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49" name="Freeform 101"/>
          <p:cNvSpPr>
            <a:spLocks/>
          </p:cNvSpPr>
          <p:nvPr/>
        </p:nvSpPr>
        <p:spPr bwMode="auto">
          <a:xfrm>
            <a:off x="4438650" y="3108325"/>
            <a:ext cx="833438" cy="706438"/>
          </a:xfrm>
          <a:custGeom>
            <a:avLst/>
            <a:gdLst/>
            <a:ahLst/>
            <a:cxnLst>
              <a:cxn ang="0">
                <a:pos x="31" y="64"/>
              </a:cxn>
              <a:cxn ang="0">
                <a:pos x="48" y="78"/>
              </a:cxn>
              <a:cxn ang="0">
                <a:pos x="56" y="75"/>
              </a:cxn>
              <a:cxn ang="0">
                <a:pos x="67" y="91"/>
              </a:cxn>
              <a:cxn ang="0">
                <a:pos x="57" y="91"/>
              </a:cxn>
              <a:cxn ang="0">
                <a:pos x="48" y="111"/>
              </a:cxn>
              <a:cxn ang="0">
                <a:pos x="71" y="144"/>
              </a:cxn>
              <a:cxn ang="0">
                <a:pos x="89" y="148"/>
              </a:cxn>
              <a:cxn ang="0">
                <a:pos x="86" y="356"/>
              </a:cxn>
              <a:cxn ang="0">
                <a:pos x="89" y="407"/>
              </a:cxn>
              <a:cxn ang="0">
                <a:pos x="438" y="396"/>
              </a:cxn>
              <a:cxn ang="0">
                <a:pos x="442" y="426"/>
              </a:cxn>
              <a:cxn ang="0">
                <a:pos x="427" y="445"/>
              </a:cxn>
              <a:cxn ang="0">
                <a:pos x="481" y="443"/>
              </a:cxn>
              <a:cxn ang="0">
                <a:pos x="491" y="426"/>
              </a:cxn>
              <a:cxn ang="0">
                <a:pos x="491" y="407"/>
              </a:cxn>
              <a:cxn ang="0">
                <a:pos x="504" y="393"/>
              </a:cxn>
              <a:cxn ang="0">
                <a:pos x="507" y="378"/>
              </a:cxn>
              <a:cxn ang="0">
                <a:pos x="521" y="377"/>
              </a:cxn>
              <a:cxn ang="0">
                <a:pos x="525" y="346"/>
              </a:cxn>
              <a:cxn ang="0">
                <a:pos x="506" y="342"/>
              </a:cxn>
              <a:cxn ang="0">
                <a:pos x="493" y="320"/>
              </a:cxn>
              <a:cxn ang="0">
                <a:pos x="474" y="267"/>
              </a:cxn>
              <a:cxn ang="0">
                <a:pos x="452" y="260"/>
              </a:cxn>
              <a:cxn ang="0">
                <a:pos x="427" y="239"/>
              </a:cxn>
              <a:cxn ang="0">
                <a:pos x="418" y="212"/>
              </a:cxn>
              <a:cxn ang="0">
                <a:pos x="433" y="169"/>
              </a:cxn>
              <a:cxn ang="0">
                <a:pos x="420" y="161"/>
              </a:cxn>
              <a:cxn ang="0">
                <a:pos x="390" y="161"/>
              </a:cxn>
              <a:cxn ang="0">
                <a:pos x="383" y="135"/>
              </a:cxn>
              <a:cxn ang="0">
                <a:pos x="334" y="82"/>
              </a:cxn>
              <a:cxn ang="0">
                <a:pos x="321" y="40"/>
              </a:cxn>
              <a:cxn ang="0">
                <a:pos x="327" y="23"/>
              </a:cxn>
              <a:cxn ang="0">
                <a:pos x="305" y="0"/>
              </a:cxn>
              <a:cxn ang="0">
                <a:pos x="0" y="7"/>
              </a:cxn>
              <a:cxn ang="0">
                <a:pos x="31" y="64"/>
              </a:cxn>
              <a:cxn ang="0">
                <a:pos x="31" y="64"/>
              </a:cxn>
            </a:cxnLst>
            <a:rect l="0" t="0" r="r" b="b"/>
            <a:pathLst>
              <a:path w="525" h="445">
                <a:moveTo>
                  <a:pt x="31" y="64"/>
                </a:moveTo>
                <a:lnTo>
                  <a:pt x="48" y="78"/>
                </a:lnTo>
                <a:lnTo>
                  <a:pt x="56" y="75"/>
                </a:lnTo>
                <a:lnTo>
                  <a:pt x="67" y="91"/>
                </a:lnTo>
                <a:lnTo>
                  <a:pt x="57" y="91"/>
                </a:lnTo>
                <a:lnTo>
                  <a:pt x="48" y="111"/>
                </a:lnTo>
                <a:lnTo>
                  <a:pt x="71" y="144"/>
                </a:lnTo>
                <a:lnTo>
                  <a:pt x="89" y="148"/>
                </a:lnTo>
                <a:lnTo>
                  <a:pt x="86" y="356"/>
                </a:lnTo>
                <a:lnTo>
                  <a:pt x="89" y="407"/>
                </a:lnTo>
                <a:lnTo>
                  <a:pt x="438" y="396"/>
                </a:lnTo>
                <a:lnTo>
                  <a:pt x="442" y="426"/>
                </a:lnTo>
                <a:lnTo>
                  <a:pt x="427" y="445"/>
                </a:lnTo>
                <a:lnTo>
                  <a:pt x="481" y="443"/>
                </a:lnTo>
                <a:lnTo>
                  <a:pt x="491" y="426"/>
                </a:lnTo>
                <a:lnTo>
                  <a:pt x="491" y="407"/>
                </a:lnTo>
                <a:lnTo>
                  <a:pt x="504" y="393"/>
                </a:lnTo>
                <a:lnTo>
                  <a:pt x="507" y="378"/>
                </a:lnTo>
                <a:lnTo>
                  <a:pt x="521" y="377"/>
                </a:lnTo>
                <a:lnTo>
                  <a:pt x="525" y="346"/>
                </a:lnTo>
                <a:lnTo>
                  <a:pt x="506" y="342"/>
                </a:lnTo>
                <a:lnTo>
                  <a:pt x="493" y="320"/>
                </a:lnTo>
                <a:lnTo>
                  <a:pt x="474" y="267"/>
                </a:lnTo>
                <a:lnTo>
                  <a:pt x="452" y="260"/>
                </a:lnTo>
                <a:lnTo>
                  <a:pt x="427" y="239"/>
                </a:lnTo>
                <a:lnTo>
                  <a:pt x="418" y="212"/>
                </a:lnTo>
                <a:lnTo>
                  <a:pt x="433" y="169"/>
                </a:lnTo>
                <a:lnTo>
                  <a:pt x="420" y="161"/>
                </a:lnTo>
                <a:lnTo>
                  <a:pt x="390" y="161"/>
                </a:lnTo>
                <a:lnTo>
                  <a:pt x="383" y="135"/>
                </a:lnTo>
                <a:lnTo>
                  <a:pt x="334" y="82"/>
                </a:lnTo>
                <a:lnTo>
                  <a:pt x="321" y="40"/>
                </a:lnTo>
                <a:lnTo>
                  <a:pt x="327" y="23"/>
                </a:lnTo>
                <a:lnTo>
                  <a:pt x="305" y="0"/>
                </a:lnTo>
                <a:lnTo>
                  <a:pt x="0" y="7"/>
                </a:lnTo>
                <a:lnTo>
                  <a:pt x="31" y="64"/>
                </a:lnTo>
                <a:lnTo>
                  <a:pt x="31" y="64"/>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50" name="Freeform 102"/>
          <p:cNvSpPr>
            <a:spLocks/>
          </p:cNvSpPr>
          <p:nvPr/>
        </p:nvSpPr>
        <p:spPr bwMode="auto">
          <a:xfrm>
            <a:off x="4579938" y="3736975"/>
            <a:ext cx="633412" cy="552450"/>
          </a:xfrm>
          <a:custGeom>
            <a:avLst/>
            <a:gdLst/>
            <a:ahLst/>
            <a:cxnLst>
              <a:cxn ang="0">
                <a:pos x="15" y="119"/>
              </a:cxn>
              <a:cxn ang="0">
                <a:pos x="12" y="287"/>
              </a:cxn>
              <a:cxn ang="0">
                <a:pos x="21" y="297"/>
              </a:cxn>
              <a:cxn ang="0">
                <a:pos x="49" y="297"/>
              </a:cxn>
              <a:cxn ang="0">
                <a:pos x="51" y="348"/>
              </a:cxn>
              <a:cxn ang="0">
                <a:pos x="287" y="345"/>
              </a:cxn>
              <a:cxn ang="0">
                <a:pos x="283" y="293"/>
              </a:cxn>
              <a:cxn ang="0">
                <a:pos x="303" y="235"/>
              </a:cxn>
              <a:cxn ang="0">
                <a:pos x="333" y="195"/>
              </a:cxn>
              <a:cxn ang="0">
                <a:pos x="330" y="184"/>
              </a:cxn>
              <a:cxn ang="0">
                <a:pos x="352" y="147"/>
              </a:cxn>
              <a:cxn ang="0">
                <a:pos x="364" y="107"/>
              </a:cxn>
              <a:cxn ang="0">
                <a:pos x="360" y="104"/>
              </a:cxn>
              <a:cxn ang="0">
                <a:pos x="380" y="89"/>
              </a:cxn>
              <a:cxn ang="0">
                <a:pos x="399" y="55"/>
              </a:cxn>
              <a:cxn ang="0">
                <a:pos x="392" y="47"/>
              </a:cxn>
              <a:cxn ang="0">
                <a:pos x="338" y="49"/>
              </a:cxn>
              <a:cxn ang="0">
                <a:pos x="353" y="30"/>
              </a:cxn>
              <a:cxn ang="0">
                <a:pos x="349" y="0"/>
              </a:cxn>
              <a:cxn ang="0">
                <a:pos x="0" y="11"/>
              </a:cxn>
              <a:cxn ang="0">
                <a:pos x="15" y="119"/>
              </a:cxn>
              <a:cxn ang="0">
                <a:pos x="15" y="119"/>
              </a:cxn>
            </a:cxnLst>
            <a:rect l="0" t="0" r="r" b="b"/>
            <a:pathLst>
              <a:path w="399" h="348">
                <a:moveTo>
                  <a:pt x="15" y="119"/>
                </a:moveTo>
                <a:lnTo>
                  <a:pt x="12" y="287"/>
                </a:lnTo>
                <a:lnTo>
                  <a:pt x="21" y="297"/>
                </a:lnTo>
                <a:lnTo>
                  <a:pt x="49" y="297"/>
                </a:lnTo>
                <a:lnTo>
                  <a:pt x="51" y="348"/>
                </a:lnTo>
                <a:lnTo>
                  <a:pt x="287" y="345"/>
                </a:lnTo>
                <a:lnTo>
                  <a:pt x="283" y="293"/>
                </a:lnTo>
                <a:lnTo>
                  <a:pt x="303" y="235"/>
                </a:lnTo>
                <a:lnTo>
                  <a:pt x="333" y="195"/>
                </a:lnTo>
                <a:lnTo>
                  <a:pt x="330" y="184"/>
                </a:lnTo>
                <a:lnTo>
                  <a:pt x="352" y="147"/>
                </a:lnTo>
                <a:lnTo>
                  <a:pt x="364" y="107"/>
                </a:lnTo>
                <a:lnTo>
                  <a:pt x="360" y="104"/>
                </a:lnTo>
                <a:lnTo>
                  <a:pt x="380" y="89"/>
                </a:lnTo>
                <a:lnTo>
                  <a:pt x="399" y="55"/>
                </a:lnTo>
                <a:lnTo>
                  <a:pt x="392" y="47"/>
                </a:lnTo>
                <a:lnTo>
                  <a:pt x="338" y="49"/>
                </a:lnTo>
                <a:lnTo>
                  <a:pt x="353" y="30"/>
                </a:lnTo>
                <a:lnTo>
                  <a:pt x="349" y="0"/>
                </a:lnTo>
                <a:lnTo>
                  <a:pt x="0" y="11"/>
                </a:lnTo>
                <a:lnTo>
                  <a:pt x="15" y="119"/>
                </a:lnTo>
                <a:lnTo>
                  <a:pt x="15" y="119"/>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51" name="Freeform 103"/>
          <p:cNvSpPr>
            <a:spLocks/>
          </p:cNvSpPr>
          <p:nvPr/>
        </p:nvSpPr>
        <p:spPr bwMode="auto">
          <a:xfrm>
            <a:off x="4660900" y="4284663"/>
            <a:ext cx="715963" cy="606425"/>
          </a:xfrm>
          <a:custGeom>
            <a:avLst/>
            <a:gdLst/>
            <a:ahLst/>
            <a:cxnLst>
              <a:cxn ang="0">
                <a:pos x="0" y="3"/>
              </a:cxn>
              <a:cxn ang="0">
                <a:pos x="4" y="106"/>
              </a:cxn>
              <a:cxn ang="0">
                <a:pos x="45" y="181"/>
              </a:cxn>
              <a:cxn ang="0">
                <a:pos x="30" y="241"/>
              </a:cxn>
              <a:cxn ang="0">
                <a:pos x="33" y="290"/>
              </a:cxn>
              <a:cxn ang="0">
                <a:pos x="15" y="315"/>
              </a:cxn>
              <a:cxn ang="0">
                <a:pos x="22" y="323"/>
              </a:cxn>
              <a:cxn ang="0">
                <a:pos x="82" y="316"/>
              </a:cxn>
              <a:cxn ang="0">
                <a:pos x="157" y="335"/>
              </a:cxn>
              <a:cxn ang="0">
                <a:pos x="181" y="316"/>
              </a:cxn>
              <a:cxn ang="0">
                <a:pos x="254" y="346"/>
              </a:cxn>
              <a:cxn ang="0">
                <a:pos x="260" y="363"/>
              </a:cxn>
              <a:cxn ang="0">
                <a:pos x="287" y="375"/>
              </a:cxn>
              <a:cxn ang="0">
                <a:pos x="302" y="360"/>
              </a:cxn>
              <a:cxn ang="0">
                <a:pos x="337" y="374"/>
              </a:cxn>
              <a:cxn ang="0">
                <a:pos x="359" y="363"/>
              </a:cxn>
              <a:cxn ang="0">
                <a:pos x="355" y="341"/>
              </a:cxn>
              <a:cxn ang="0">
                <a:pos x="414" y="360"/>
              </a:cxn>
              <a:cxn ang="0">
                <a:pos x="411" y="382"/>
              </a:cxn>
              <a:cxn ang="0">
                <a:pos x="451" y="355"/>
              </a:cxn>
              <a:cxn ang="0">
                <a:pos x="415" y="351"/>
              </a:cxn>
              <a:cxn ang="0">
                <a:pos x="389" y="322"/>
              </a:cxn>
              <a:cxn ang="0">
                <a:pos x="422" y="286"/>
              </a:cxn>
              <a:cxn ang="0">
                <a:pos x="422" y="265"/>
              </a:cxn>
              <a:cxn ang="0">
                <a:pos x="385" y="296"/>
              </a:cxn>
              <a:cxn ang="0">
                <a:pos x="367" y="286"/>
              </a:cxn>
              <a:cxn ang="0">
                <a:pos x="382" y="269"/>
              </a:cxn>
              <a:cxn ang="0">
                <a:pos x="341" y="282"/>
              </a:cxn>
              <a:cxn ang="0">
                <a:pos x="315" y="271"/>
              </a:cxn>
              <a:cxn ang="0">
                <a:pos x="322" y="253"/>
              </a:cxn>
              <a:cxn ang="0">
                <a:pos x="392" y="265"/>
              </a:cxn>
              <a:cxn ang="0">
                <a:pos x="364" y="220"/>
              </a:cxn>
              <a:cxn ang="0">
                <a:pos x="368" y="187"/>
              </a:cxn>
              <a:cxn ang="0">
                <a:pos x="209" y="194"/>
              </a:cxn>
              <a:cxn ang="0">
                <a:pos x="228" y="122"/>
              </a:cxn>
              <a:cxn ang="0">
                <a:pos x="256" y="87"/>
              </a:cxn>
              <a:cxn ang="0">
                <a:pos x="247" y="77"/>
              </a:cxn>
              <a:cxn ang="0">
                <a:pos x="236" y="0"/>
              </a:cxn>
              <a:cxn ang="0">
                <a:pos x="0" y="3"/>
              </a:cxn>
              <a:cxn ang="0">
                <a:pos x="0" y="3"/>
              </a:cxn>
              <a:cxn ang="0">
                <a:pos x="0" y="3"/>
              </a:cxn>
            </a:cxnLst>
            <a:rect l="0" t="0" r="r" b="b"/>
            <a:pathLst>
              <a:path w="451" h="382">
                <a:moveTo>
                  <a:pt x="0" y="3"/>
                </a:moveTo>
                <a:lnTo>
                  <a:pt x="4" y="106"/>
                </a:lnTo>
                <a:lnTo>
                  <a:pt x="45" y="181"/>
                </a:lnTo>
                <a:lnTo>
                  <a:pt x="30" y="241"/>
                </a:lnTo>
                <a:lnTo>
                  <a:pt x="33" y="290"/>
                </a:lnTo>
                <a:lnTo>
                  <a:pt x="15" y="315"/>
                </a:lnTo>
                <a:lnTo>
                  <a:pt x="22" y="323"/>
                </a:lnTo>
                <a:lnTo>
                  <a:pt x="82" y="316"/>
                </a:lnTo>
                <a:lnTo>
                  <a:pt x="157" y="335"/>
                </a:lnTo>
                <a:lnTo>
                  <a:pt x="181" y="316"/>
                </a:lnTo>
                <a:lnTo>
                  <a:pt x="254" y="346"/>
                </a:lnTo>
                <a:lnTo>
                  <a:pt x="260" y="363"/>
                </a:lnTo>
                <a:lnTo>
                  <a:pt x="287" y="375"/>
                </a:lnTo>
                <a:lnTo>
                  <a:pt x="302" y="360"/>
                </a:lnTo>
                <a:lnTo>
                  <a:pt x="337" y="374"/>
                </a:lnTo>
                <a:lnTo>
                  <a:pt x="359" y="363"/>
                </a:lnTo>
                <a:lnTo>
                  <a:pt x="355" y="341"/>
                </a:lnTo>
                <a:lnTo>
                  <a:pt x="414" y="360"/>
                </a:lnTo>
                <a:lnTo>
                  <a:pt x="411" y="382"/>
                </a:lnTo>
                <a:lnTo>
                  <a:pt x="451" y="355"/>
                </a:lnTo>
                <a:lnTo>
                  <a:pt x="415" y="351"/>
                </a:lnTo>
                <a:lnTo>
                  <a:pt x="389" y="322"/>
                </a:lnTo>
                <a:lnTo>
                  <a:pt x="422" y="286"/>
                </a:lnTo>
                <a:lnTo>
                  <a:pt x="422" y="265"/>
                </a:lnTo>
                <a:lnTo>
                  <a:pt x="385" y="296"/>
                </a:lnTo>
                <a:lnTo>
                  <a:pt x="367" y="286"/>
                </a:lnTo>
                <a:lnTo>
                  <a:pt x="382" y="269"/>
                </a:lnTo>
                <a:lnTo>
                  <a:pt x="341" y="282"/>
                </a:lnTo>
                <a:lnTo>
                  <a:pt x="315" y="271"/>
                </a:lnTo>
                <a:lnTo>
                  <a:pt x="322" y="253"/>
                </a:lnTo>
                <a:lnTo>
                  <a:pt x="392" y="265"/>
                </a:lnTo>
                <a:lnTo>
                  <a:pt x="364" y="220"/>
                </a:lnTo>
                <a:lnTo>
                  <a:pt x="368" y="187"/>
                </a:lnTo>
                <a:lnTo>
                  <a:pt x="209" y="194"/>
                </a:lnTo>
                <a:lnTo>
                  <a:pt x="228" y="122"/>
                </a:lnTo>
                <a:lnTo>
                  <a:pt x="256" y="87"/>
                </a:lnTo>
                <a:lnTo>
                  <a:pt x="247" y="77"/>
                </a:lnTo>
                <a:lnTo>
                  <a:pt x="236" y="0"/>
                </a:lnTo>
                <a:lnTo>
                  <a:pt x="0" y="3"/>
                </a:lnTo>
                <a:lnTo>
                  <a:pt x="0" y="3"/>
                </a:lnTo>
                <a:lnTo>
                  <a:pt x="0" y="3"/>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52" name="Freeform 104" descr="Light horizontal"/>
          <p:cNvSpPr>
            <a:spLocks/>
          </p:cNvSpPr>
          <p:nvPr/>
        </p:nvSpPr>
        <p:spPr bwMode="auto">
          <a:xfrm>
            <a:off x="5026025" y="2033588"/>
            <a:ext cx="712788" cy="355600"/>
          </a:xfrm>
          <a:custGeom>
            <a:avLst/>
            <a:gdLst/>
            <a:ahLst/>
            <a:cxnLst>
              <a:cxn ang="0">
                <a:pos x="162" y="147"/>
              </a:cxn>
              <a:cxn ang="0">
                <a:pos x="167" y="161"/>
              </a:cxn>
              <a:cxn ang="0">
                <a:pos x="182" y="165"/>
              </a:cxn>
              <a:cxn ang="0">
                <a:pos x="204" y="224"/>
              </a:cxn>
              <a:cxn ang="0">
                <a:pos x="244" y="143"/>
              </a:cxn>
              <a:cxn ang="0">
                <a:pos x="265" y="146"/>
              </a:cxn>
              <a:cxn ang="0">
                <a:pos x="291" y="134"/>
              </a:cxn>
              <a:cxn ang="0">
                <a:pos x="334" y="134"/>
              </a:cxn>
              <a:cxn ang="0">
                <a:pos x="349" y="114"/>
              </a:cxn>
              <a:cxn ang="0">
                <a:pos x="433" y="117"/>
              </a:cxn>
              <a:cxn ang="0">
                <a:pos x="449" y="105"/>
              </a:cxn>
              <a:cxn ang="0">
                <a:pos x="422" y="73"/>
              </a:cxn>
              <a:cxn ang="0">
                <a:pos x="371" y="75"/>
              </a:cxn>
              <a:cxn ang="0">
                <a:pos x="330" y="69"/>
              </a:cxn>
              <a:cxn ang="0">
                <a:pos x="277" y="69"/>
              </a:cxn>
              <a:cxn ang="0">
                <a:pos x="259" y="95"/>
              </a:cxn>
              <a:cxn ang="0">
                <a:pos x="233" y="80"/>
              </a:cxn>
              <a:cxn ang="0">
                <a:pos x="206" y="83"/>
              </a:cxn>
              <a:cxn ang="0">
                <a:pos x="196" y="55"/>
              </a:cxn>
              <a:cxn ang="0">
                <a:pos x="137" y="51"/>
              </a:cxn>
              <a:cxn ang="0">
                <a:pos x="130" y="42"/>
              </a:cxn>
              <a:cxn ang="0">
                <a:pos x="156" y="13"/>
              </a:cxn>
              <a:cxn ang="0">
                <a:pos x="178" y="11"/>
              </a:cxn>
              <a:cxn ang="0">
                <a:pos x="156" y="0"/>
              </a:cxn>
              <a:cxn ang="0">
                <a:pos x="123" y="9"/>
              </a:cxn>
              <a:cxn ang="0">
                <a:pos x="68" y="64"/>
              </a:cxn>
              <a:cxn ang="0">
                <a:pos x="41" y="69"/>
              </a:cxn>
              <a:cxn ang="0">
                <a:pos x="0" y="97"/>
              </a:cxn>
              <a:cxn ang="0">
                <a:pos x="162" y="147"/>
              </a:cxn>
              <a:cxn ang="0">
                <a:pos x="162" y="147"/>
              </a:cxn>
            </a:cxnLst>
            <a:rect l="0" t="0" r="r" b="b"/>
            <a:pathLst>
              <a:path w="449" h="224">
                <a:moveTo>
                  <a:pt x="162" y="147"/>
                </a:moveTo>
                <a:lnTo>
                  <a:pt x="167" y="161"/>
                </a:lnTo>
                <a:lnTo>
                  <a:pt x="182" y="165"/>
                </a:lnTo>
                <a:lnTo>
                  <a:pt x="204" y="224"/>
                </a:lnTo>
                <a:lnTo>
                  <a:pt x="244" y="143"/>
                </a:lnTo>
                <a:lnTo>
                  <a:pt x="265" y="146"/>
                </a:lnTo>
                <a:lnTo>
                  <a:pt x="291" y="134"/>
                </a:lnTo>
                <a:lnTo>
                  <a:pt x="334" y="134"/>
                </a:lnTo>
                <a:lnTo>
                  <a:pt x="349" y="114"/>
                </a:lnTo>
                <a:lnTo>
                  <a:pt x="433" y="117"/>
                </a:lnTo>
                <a:lnTo>
                  <a:pt x="449" y="105"/>
                </a:lnTo>
                <a:lnTo>
                  <a:pt x="422" y="73"/>
                </a:lnTo>
                <a:lnTo>
                  <a:pt x="371" y="75"/>
                </a:lnTo>
                <a:lnTo>
                  <a:pt x="330" y="69"/>
                </a:lnTo>
                <a:lnTo>
                  <a:pt x="277" y="69"/>
                </a:lnTo>
                <a:lnTo>
                  <a:pt x="259" y="95"/>
                </a:lnTo>
                <a:lnTo>
                  <a:pt x="233" y="80"/>
                </a:lnTo>
                <a:lnTo>
                  <a:pt x="206" y="83"/>
                </a:lnTo>
                <a:lnTo>
                  <a:pt x="196" y="55"/>
                </a:lnTo>
                <a:lnTo>
                  <a:pt x="137" y="51"/>
                </a:lnTo>
                <a:lnTo>
                  <a:pt x="130" y="42"/>
                </a:lnTo>
                <a:lnTo>
                  <a:pt x="156" y="13"/>
                </a:lnTo>
                <a:lnTo>
                  <a:pt x="178" y="11"/>
                </a:lnTo>
                <a:lnTo>
                  <a:pt x="156" y="0"/>
                </a:lnTo>
                <a:lnTo>
                  <a:pt x="123" y="9"/>
                </a:lnTo>
                <a:lnTo>
                  <a:pt x="68" y="64"/>
                </a:lnTo>
                <a:lnTo>
                  <a:pt x="41" y="69"/>
                </a:lnTo>
                <a:lnTo>
                  <a:pt x="0" y="97"/>
                </a:lnTo>
                <a:lnTo>
                  <a:pt x="162" y="147"/>
                </a:lnTo>
                <a:lnTo>
                  <a:pt x="162" y="147"/>
                </a:lnTo>
                <a:close/>
              </a:path>
            </a:pathLst>
          </a:custGeom>
          <a:pattFill prst="ltHorz">
            <a:fgClr>
              <a:srgbClr val="FFAB99"/>
            </a:fgClr>
            <a:bgClr>
              <a:schemeClr val="accent1"/>
            </a:bgClr>
          </a:patt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53" name="Freeform 105" descr="Light horizontal"/>
          <p:cNvSpPr>
            <a:spLocks/>
          </p:cNvSpPr>
          <p:nvPr/>
        </p:nvSpPr>
        <p:spPr bwMode="auto">
          <a:xfrm>
            <a:off x="5486400" y="2254250"/>
            <a:ext cx="484188" cy="641350"/>
          </a:xfrm>
          <a:custGeom>
            <a:avLst/>
            <a:gdLst/>
            <a:ahLst/>
            <a:cxnLst>
              <a:cxn ang="0">
                <a:pos x="34" y="336"/>
              </a:cxn>
              <a:cxn ang="0">
                <a:pos x="30" y="268"/>
              </a:cxn>
              <a:cxn ang="0">
                <a:pos x="4" y="219"/>
              </a:cxn>
              <a:cxn ang="0">
                <a:pos x="15" y="116"/>
              </a:cxn>
              <a:cxn ang="0">
                <a:pos x="59" y="62"/>
              </a:cxn>
              <a:cxn ang="0">
                <a:pos x="56" y="102"/>
              </a:cxn>
              <a:cxn ang="0">
                <a:pos x="70" y="94"/>
              </a:cxn>
              <a:cxn ang="0">
                <a:pos x="70" y="61"/>
              </a:cxn>
              <a:cxn ang="0">
                <a:pos x="86" y="41"/>
              </a:cxn>
              <a:cxn ang="0">
                <a:pos x="92" y="6"/>
              </a:cxn>
              <a:cxn ang="0">
                <a:pos x="107" y="0"/>
              </a:cxn>
              <a:cxn ang="0">
                <a:pos x="199" y="32"/>
              </a:cxn>
              <a:cxn ang="0">
                <a:pos x="207" y="58"/>
              </a:cxn>
              <a:cxn ang="0">
                <a:pos x="220" y="83"/>
              </a:cxn>
              <a:cxn ang="0">
                <a:pos x="223" y="127"/>
              </a:cxn>
              <a:cxn ang="0">
                <a:pos x="191" y="165"/>
              </a:cxn>
              <a:cxn ang="0">
                <a:pos x="190" y="194"/>
              </a:cxn>
              <a:cxn ang="0">
                <a:pos x="207" y="204"/>
              </a:cxn>
              <a:cxn ang="0">
                <a:pos x="232" y="164"/>
              </a:cxn>
              <a:cxn ang="0">
                <a:pos x="257" y="150"/>
              </a:cxn>
              <a:cxn ang="0">
                <a:pos x="273" y="158"/>
              </a:cxn>
              <a:cxn ang="0">
                <a:pos x="305" y="248"/>
              </a:cxn>
              <a:cxn ang="0">
                <a:pos x="283" y="286"/>
              </a:cxn>
              <a:cxn ang="0">
                <a:pos x="278" y="314"/>
              </a:cxn>
              <a:cxn ang="0">
                <a:pos x="265" y="322"/>
              </a:cxn>
              <a:cxn ang="0">
                <a:pos x="265" y="347"/>
              </a:cxn>
              <a:cxn ang="0">
                <a:pos x="249" y="380"/>
              </a:cxn>
              <a:cxn ang="0">
                <a:pos x="148" y="393"/>
              </a:cxn>
              <a:cxn ang="0">
                <a:pos x="146" y="388"/>
              </a:cxn>
              <a:cxn ang="0">
                <a:pos x="0" y="404"/>
              </a:cxn>
              <a:cxn ang="0">
                <a:pos x="34" y="336"/>
              </a:cxn>
              <a:cxn ang="0">
                <a:pos x="34" y="336"/>
              </a:cxn>
            </a:cxnLst>
            <a:rect l="0" t="0" r="r" b="b"/>
            <a:pathLst>
              <a:path w="305" h="404">
                <a:moveTo>
                  <a:pt x="34" y="336"/>
                </a:moveTo>
                <a:lnTo>
                  <a:pt x="30" y="268"/>
                </a:lnTo>
                <a:lnTo>
                  <a:pt x="4" y="219"/>
                </a:lnTo>
                <a:lnTo>
                  <a:pt x="15" y="116"/>
                </a:lnTo>
                <a:lnTo>
                  <a:pt x="59" y="62"/>
                </a:lnTo>
                <a:lnTo>
                  <a:pt x="56" y="102"/>
                </a:lnTo>
                <a:lnTo>
                  <a:pt x="70" y="94"/>
                </a:lnTo>
                <a:lnTo>
                  <a:pt x="70" y="61"/>
                </a:lnTo>
                <a:lnTo>
                  <a:pt x="86" y="41"/>
                </a:lnTo>
                <a:lnTo>
                  <a:pt x="92" y="6"/>
                </a:lnTo>
                <a:lnTo>
                  <a:pt x="107" y="0"/>
                </a:lnTo>
                <a:lnTo>
                  <a:pt x="199" y="32"/>
                </a:lnTo>
                <a:lnTo>
                  <a:pt x="207" y="58"/>
                </a:lnTo>
                <a:lnTo>
                  <a:pt x="220" y="83"/>
                </a:lnTo>
                <a:lnTo>
                  <a:pt x="223" y="127"/>
                </a:lnTo>
                <a:lnTo>
                  <a:pt x="191" y="165"/>
                </a:lnTo>
                <a:lnTo>
                  <a:pt x="190" y="194"/>
                </a:lnTo>
                <a:lnTo>
                  <a:pt x="207" y="204"/>
                </a:lnTo>
                <a:lnTo>
                  <a:pt x="232" y="164"/>
                </a:lnTo>
                <a:lnTo>
                  <a:pt x="257" y="150"/>
                </a:lnTo>
                <a:lnTo>
                  <a:pt x="273" y="158"/>
                </a:lnTo>
                <a:lnTo>
                  <a:pt x="305" y="248"/>
                </a:lnTo>
                <a:lnTo>
                  <a:pt x="283" y="286"/>
                </a:lnTo>
                <a:lnTo>
                  <a:pt x="278" y="314"/>
                </a:lnTo>
                <a:lnTo>
                  <a:pt x="265" y="322"/>
                </a:lnTo>
                <a:lnTo>
                  <a:pt x="265" y="347"/>
                </a:lnTo>
                <a:lnTo>
                  <a:pt x="249" y="380"/>
                </a:lnTo>
                <a:lnTo>
                  <a:pt x="148" y="393"/>
                </a:lnTo>
                <a:lnTo>
                  <a:pt x="146" y="388"/>
                </a:lnTo>
                <a:lnTo>
                  <a:pt x="0" y="404"/>
                </a:lnTo>
                <a:lnTo>
                  <a:pt x="34" y="336"/>
                </a:lnTo>
                <a:lnTo>
                  <a:pt x="34" y="336"/>
                </a:lnTo>
                <a:close/>
              </a:path>
            </a:pathLst>
          </a:custGeom>
          <a:pattFill prst="ltHorz">
            <a:fgClr>
              <a:srgbClr val="FFAB99"/>
            </a:fgClr>
            <a:bgClr>
              <a:schemeClr val="accent1"/>
            </a:bgClr>
          </a:patt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54" name="Freeform 106"/>
          <p:cNvSpPr>
            <a:spLocks/>
          </p:cNvSpPr>
          <p:nvPr/>
        </p:nvSpPr>
        <p:spPr bwMode="auto">
          <a:xfrm>
            <a:off x="4756150" y="2132013"/>
            <a:ext cx="663575" cy="679450"/>
          </a:xfrm>
          <a:custGeom>
            <a:avLst/>
            <a:gdLst/>
            <a:ahLst/>
            <a:cxnLst>
              <a:cxn ang="0">
                <a:pos x="11" y="164"/>
              </a:cxn>
              <a:cxn ang="0">
                <a:pos x="10" y="215"/>
              </a:cxn>
              <a:cxn ang="0">
                <a:pos x="61" y="246"/>
              </a:cxn>
              <a:cxn ang="0">
                <a:pos x="80" y="268"/>
              </a:cxn>
              <a:cxn ang="0">
                <a:pos x="121" y="299"/>
              </a:cxn>
              <a:cxn ang="0">
                <a:pos x="127" y="334"/>
              </a:cxn>
              <a:cxn ang="0">
                <a:pos x="135" y="382"/>
              </a:cxn>
              <a:cxn ang="0">
                <a:pos x="174" y="428"/>
              </a:cxn>
              <a:cxn ang="0">
                <a:pos x="381" y="415"/>
              </a:cxn>
              <a:cxn ang="0">
                <a:pos x="370" y="349"/>
              </a:cxn>
              <a:cxn ang="0">
                <a:pos x="388" y="249"/>
              </a:cxn>
              <a:cxn ang="0">
                <a:pos x="388" y="222"/>
              </a:cxn>
              <a:cxn ang="0">
                <a:pos x="418" y="143"/>
              </a:cxn>
              <a:cxn ang="0">
                <a:pos x="410" y="140"/>
              </a:cxn>
              <a:cxn ang="0">
                <a:pos x="391" y="186"/>
              </a:cxn>
              <a:cxn ang="0">
                <a:pos x="374" y="189"/>
              </a:cxn>
              <a:cxn ang="0">
                <a:pos x="368" y="208"/>
              </a:cxn>
              <a:cxn ang="0">
                <a:pos x="350" y="220"/>
              </a:cxn>
              <a:cxn ang="0">
                <a:pos x="362" y="179"/>
              </a:cxn>
              <a:cxn ang="0">
                <a:pos x="374" y="162"/>
              </a:cxn>
              <a:cxn ang="0">
                <a:pos x="352" y="103"/>
              </a:cxn>
              <a:cxn ang="0">
                <a:pos x="337" y="99"/>
              </a:cxn>
              <a:cxn ang="0">
                <a:pos x="332" y="85"/>
              </a:cxn>
              <a:cxn ang="0">
                <a:pos x="170" y="35"/>
              </a:cxn>
              <a:cxn ang="0">
                <a:pos x="149" y="25"/>
              </a:cxn>
              <a:cxn ang="0">
                <a:pos x="138" y="35"/>
              </a:cxn>
              <a:cxn ang="0">
                <a:pos x="134" y="32"/>
              </a:cxn>
              <a:cxn ang="0">
                <a:pos x="139" y="14"/>
              </a:cxn>
              <a:cxn ang="0">
                <a:pos x="143" y="3"/>
              </a:cxn>
              <a:cxn ang="0">
                <a:pos x="138" y="0"/>
              </a:cxn>
              <a:cxn ang="0">
                <a:pos x="72" y="28"/>
              </a:cxn>
              <a:cxn ang="0">
                <a:pos x="65" y="29"/>
              </a:cxn>
              <a:cxn ang="0">
                <a:pos x="51" y="22"/>
              </a:cxn>
              <a:cxn ang="0">
                <a:pos x="39" y="30"/>
              </a:cxn>
              <a:cxn ang="0">
                <a:pos x="42" y="80"/>
              </a:cxn>
              <a:cxn ang="0">
                <a:pos x="0" y="129"/>
              </a:cxn>
              <a:cxn ang="0">
                <a:pos x="11" y="164"/>
              </a:cxn>
              <a:cxn ang="0">
                <a:pos x="11" y="164"/>
              </a:cxn>
            </a:cxnLst>
            <a:rect l="0" t="0" r="r" b="b"/>
            <a:pathLst>
              <a:path w="418" h="428">
                <a:moveTo>
                  <a:pt x="11" y="164"/>
                </a:moveTo>
                <a:lnTo>
                  <a:pt x="10" y="215"/>
                </a:lnTo>
                <a:lnTo>
                  <a:pt x="61" y="246"/>
                </a:lnTo>
                <a:lnTo>
                  <a:pt x="80" y="268"/>
                </a:lnTo>
                <a:lnTo>
                  <a:pt x="121" y="299"/>
                </a:lnTo>
                <a:lnTo>
                  <a:pt x="127" y="334"/>
                </a:lnTo>
                <a:lnTo>
                  <a:pt x="135" y="382"/>
                </a:lnTo>
                <a:lnTo>
                  <a:pt x="174" y="428"/>
                </a:lnTo>
                <a:lnTo>
                  <a:pt x="381" y="415"/>
                </a:lnTo>
                <a:lnTo>
                  <a:pt x="370" y="349"/>
                </a:lnTo>
                <a:lnTo>
                  <a:pt x="388" y="249"/>
                </a:lnTo>
                <a:lnTo>
                  <a:pt x="388" y="222"/>
                </a:lnTo>
                <a:lnTo>
                  <a:pt x="418" y="143"/>
                </a:lnTo>
                <a:lnTo>
                  <a:pt x="410" y="140"/>
                </a:lnTo>
                <a:lnTo>
                  <a:pt x="391" y="186"/>
                </a:lnTo>
                <a:lnTo>
                  <a:pt x="374" y="189"/>
                </a:lnTo>
                <a:lnTo>
                  <a:pt x="368" y="208"/>
                </a:lnTo>
                <a:lnTo>
                  <a:pt x="350" y="220"/>
                </a:lnTo>
                <a:lnTo>
                  <a:pt x="362" y="179"/>
                </a:lnTo>
                <a:lnTo>
                  <a:pt x="374" y="162"/>
                </a:lnTo>
                <a:lnTo>
                  <a:pt x="352" y="103"/>
                </a:lnTo>
                <a:lnTo>
                  <a:pt x="337" y="99"/>
                </a:lnTo>
                <a:lnTo>
                  <a:pt x="332" y="85"/>
                </a:lnTo>
                <a:lnTo>
                  <a:pt x="170" y="35"/>
                </a:lnTo>
                <a:lnTo>
                  <a:pt x="149" y="25"/>
                </a:lnTo>
                <a:lnTo>
                  <a:pt x="138" y="35"/>
                </a:lnTo>
                <a:lnTo>
                  <a:pt x="134" y="32"/>
                </a:lnTo>
                <a:lnTo>
                  <a:pt x="139" y="14"/>
                </a:lnTo>
                <a:lnTo>
                  <a:pt x="143" y="3"/>
                </a:lnTo>
                <a:lnTo>
                  <a:pt x="138" y="0"/>
                </a:lnTo>
                <a:lnTo>
                  <a:pt x="72" y="28"/>
                </a:lnTo>
                <a:lnTo>
                  <a:pt x="65" y="29"/>
                </a:lnTo>
                <a:lnTo>
                  <a:pt x="51" y="22"/>
                </a:lnTo>
                <a:lnTo>
                  <a:pt x="39" y="30"/>
                </a:lnTo>
                <a:lnTo>
                  <a:pt x="42" y="80"/>
                </a:lnTo>
                <a:lnTo>
                  <a:pt x="0" y="129"/>
                </a:lnTo>
                <a:lnTo>
                  <a:pt x="11" y="164"/>
                </a:lnTo>
                <a:lnTo>
                  <a:pt x="11" y="164"/>
                </a:lnTo>
                <a:close/>
              </a:path>
            </a:pathLst>
          </a:custGeom>
          <a:solidFill>
            <a:srgbClr val="FFAB99"/>
          </a:solidFill>
          <a:ln w="9525">
            <a:solidFill>
              <a:schemeClr val="bg2"/>
            </a:solidFill>
            <a:round/>
            <a:headEnd/>
            <a:tailEnd/>
          </a:ln>
        </p:spPr>
        <p:txBody>
          <a:bodyPr/>
          <a:lstStyle/>
          <a:p>
            <a:endParaRPr lang="en-US">
              <a:latin typeface="Arial"/>
              <a:cs typeface="Arial"/>
            </a:endParaRPr>
          </a:p>
        </p:txBody>
      </p:sp>
      <p:sp>
        <p:nvSpPr>
          <p:cNvPr id="2155" name="Freeform 107"/>
          <p:cNvSpPr>
            <a:spLocks/>
          </p:cNvSpPr>
          <p:nvPr/>
        </p:nvSpPr>
        <p:spPr bwMode="auto">
          <a:xfrm>
            <a:off x="4948238" y="2790825"/>
            <a:ext cx="493712" cy="865188"/>
          </a:xfrm>
          <a:custGeom>
            <a:avLst/>
            <a:gdLst/>
            <a:ahLst/>
            <a:cxnLst>
              <a:cxn ang="0">
                <a:pos x="6" y="223"/>
              </a:cxn>
              <a:cxn ang="0">
                <a:pos x="38" y="154"/>
              </a:cxn>
              <a:cxn ang="0">
                <a:pos x="28" y="128"/>
              </a:cxn>
              <a:cxn ang="0">
                <a:pos x="82" y="87"/>
              </a:cxn>
              <a:cxn ang="0">
                <a:pos x="91" y="57"/>
              </a:cxn>
              <a:cxn ang="0">
                <a:pos x="53" y="13"/>
              </a:cxn>
              <a:cxn ang="0">
                <a:pos x="260" y="0"/>
              </a:cxn>
              <a:cxn ang="0">
                <a:pos x="266" y="32"/>
              </a:cxn>
              <a:cxn ang="0">
                <a:pos x="286" y="73"/>
              </a:cxn>
              <a:cxn ang="0">
                <a:pos x="304" y="281"/>
              </a:cxn>
              <a:cxn ang="0">
                <a:pos x="300" y="324"/>
              </a:cxn>
              <a:cxn ang="0">
                <a:pos x="311" y="348"/>
              </a:cxn>
              <a:cxn ang="0">
                <a:pos x="299" y="395"/>
              </a:cxn>
              <a:cxn ang="0">
                <a:pos x="282" y="416"/>
              </a:cxn>
              <a:cxn ang="0">
                <a:pos x="274" y="450"/>
              </a:cxn>
              <a:cxn ang="0">
                <a:pos x="284" y="461"/>
              </a:cxn>
              <a:cxn ang="0">
                <a:pos x="275" y="480"/>
              </a:cxn>
              <a:cxn ang="0">
                <a:pos x="280" y="487"/>
              </a:cxn>
              <a:cxn ang="0">
                <a:pos x="255" y="497"/>
              </a:cxn>
              <a:cxn ang="0">
                <a:pos x="249" y="531"/>
              </a:cxn>
              <a:cxn ang="0">
                <a:pos x="214" y="520"/>
              </a:cxn>
              <a:cxn ang="0">
                <a:pos x="196" y="545"/>
              </a:cxn>
              <a:cxn ang="0">
                <a:pos x="185" y="542"/>
              </a:cxn>
              <a:cxn ang="0">
                <a:pos x="172" y="520"/>
              </a:cxn>
              <a:cxn ang="0">
                <a:pos x="153" y="467"/>
              </a:cxn>
              <a:cxn ang="0">
                <a:pos x="106" y="439"/>
              </a:cxn>
              <a:cxn ang="0">
                <a:pos x="97" y="412"/>
              </a:cxn>
              <a:cxn ang="0">
                <a:pos x="112" y="369"/>
              </a:cxn>
              <a:cxn ang="0">
                <a:pos x="99" y="361"/>
              </a:cxn>
              <a:cxn ang="0">
                <a:pos x="69" y="361"/>
              </a:cxn>
              <a:cxn ang="0">
                <a:pos x="62" y="335"/>
              </a:cxn>
              <a:cxn ang="0">
                <a:pos x="13" y="282"/>
              </a:cxn>
              <a:cxn ang="0">
                <a:pos x="0" y="240"/>
              </a:cxn>
              <a:cxn ang="0">
                <a:pos x="6" y="223"/>
              </a:cxn>
              <a:cxn ang="0">
                <a:pos x="6" y="223"/>
              </a:cxn>
            </a:cxnLst>
            <a:rect l="0" t="0" r="r" b="b"/>
            <a:pathLst>
              <a:path w="311" h="545">
                <a:moveTo>
                  <a:pt x="6" y="223"/>
                </a:moveTo>
                <a:lnTo>
                  <a:pt x="38" y="154"/>
                </a:lnTo>
                <a:lnTo>
                  <a:pt x="28" y="128"/>
                </a:lnTo>
                <a:lnTo>
                  <a:pt x="82" y="87"/>
                </a:lnTo>
                <a:lnTo>
                  <a:pt x="91" y="57"/>
                </a:lnTo>
                <a:lnTo>
                  <a:pt x="53" y="13"/>
                </a:lnTo>
                <a:lnTo>
                  <a:pt x="260" y="0"/>
                </a:lnTo>
                <a:lnTo>
                  <a:pt x="266" y="32"/>
                </a:lnTo>
                <a:lnTo>
                  <a:pt x="286" y="73"/>
                </a:lnTo>
                <a:lnTo>
                  <a:pt x="304" y="281"/>
                </a:lnTo>
                <a:lnTo>
                  <a:pt x="300" y="324"/>
                </a:lnTo>
                <a:lnTo>
                  <a:pt x="311" y="348"/>
                </a:lnTo>
                <a:lnTo>
                  <a:pt x="299" y="395"/>
                </a:lnTo>
                <a:lnTo>
                  <a:pt x="282" y="416"/>
                </a:lnTo>
                <a:lnTo>
                  <a:pt x="274" y="450"/>
                </a:lnTo>
                <a:lnTo>
                  <a:pt x="284" y="461"/>
                </a:lnTo>
                <a:lnTo>
                  <a:pt x="275" y="480"/>
                </a:lnTo>
                <a:lnTo>
                  <a:pt x="280" y="487"/>
                </a:lnTo>
                <a:lnTo>
                  <a:pt x="255" y="497"/>
                </a:lnTo>
                <a:lnTo>
                  <a:pt x="249" y="531"/>
                </a:lnTo>
                <a:lnTo>
                  <a:pt x="214" y="520"/>
                </a:lnTo>
                <a:lnTo>
                  <a:pt x="196" y="545"/>
                </a:lnTo>
                <a:lnTo>
                  <a:pt x="185" y="542"/>
                </a:lnTo>
                <a:lnTo>
                  <a:pt x="172" y="520"/>
                </a:lnTo>
                <a:lnTo>
                  <a:pt x="153" y="467"/>
                </a:lnTo>
                <a:lnTo>
                  <a:pt x="106" y="439"/>
                </a:lnTo>
                <a:lnTo>
                  <a:pt x="97" y="412"/>
                </a:lnTo>
                <a:lnTo>
                  <a:pt x="112" y="369"/>
                </a:lnTo>
                <a:lnTo>
                  <a:pt x="99" y="361"/>
                </a:lnTo>
                <a:lnTo>
                  <a:pt x="69" y="361"/>
                </a:lnTo>
                <a:lnTo>
                  <a:pt x="62" y="335"/>
                </a:lnTo>
                <a:lnTo>
                  <a:pt x="13" y="282"/>
                </a:lnTo>
                <a:lnTo>
                  <a:pt x="0" y="240"/>
                </a:lnTo>
                <a:lnTo>
                  <a:pt x="6" y="223"/>
                </a:lnTo>
                <a:lnTo>
                  <a:pt x="6" y="223"/>
                </a:lnTo>
                <a:close/>
              </a:path>
            </a:pathLst>
          </a:custGeom>
          <a:solidFill>
            <a:schemeClr val="accent1"/>
          </a:solidFill>
          <a:ln w="9525">
            <a:solidFill>
              <a:schemeClr val="bg2"/>
            </a:solidFill>
            <a:round/>
            <a:headEnd/>
            <a:tailEnd/>
          </a:ln>
        </p:spPr>
        <p:txBody>
          <a:bodyPr/>
          <a:lstStyle/>
          <a:p>
            <a:endParaRPr lang="en-US">
              <a:latin typeface="Arial"/>
              <a:cs typeface="Arial"/>
            </a:endParaRPr>
          </a:p>
        </p:txBody>
      </p:sp>
      <p:sp>
        <p:nvSpPr>
          <p:cNvPr id="2156" name="Freeform 108"/>
          <p:cNvSpPr>
            <a:spLocks/>
          </p:cNvSpPr>
          <p:nvPr/>
        </p:nvSpPr>
        <p:spPr bwMode="auto">
          <a:xfrm>
            <a:off x="5383213" y="2870200"/>
            <a:ext cx="388937" cy="650875"/>
          </a:xfrm>
          <a:custGeom>
            <a:avLst/>
            <a:gdLst/>
            <a:ahLst/>
            <a:cxnLst>
              <a:cxn ang="0">
                <a:pos x="8" y="410"/>
              </a:cxn>
              <a:cxn ang="0">
                <a:pos x="15" y="397"/>
              </a:cxn>
              <a:cxn ang="0">
                <a:pos x="62" y="395"/>
              </a:cxn>
              <a:cxn ang="0">
                <a:pos x="101" y="382"/>
              </a:cxn>
              <a:cxn ang="0">
                <a:pos x="139" y="359"/>
              </a:cxn>
              <a:cxn ang="0">
                <a:pos x="171" y="357"/>
              </a:cxn>
              <a:cxn ang="0">
                <a:pos x="206" y="298"/>
              </a:cxn>
              <a:cxn ang="0">
                <a:pos x="217" y="302"/>
              </a:cxn>
              <a:cxn ang="0">
                <a:pos x="245" y="282"/>
              </a:cxn>
              <a:cxn ang="0">
                <a:pos x="238" y="267"/>
              </a:cxn>
              <a:cxn ang="0">
                <a:pos x="241" y="258"/>
              </a:cxn>
              <a:cxn ang="0">
                <a:pos x="213" y="5"/>
              </a:cxn>
              <a:cxn ang="0">
                <a:pos x="211" y="0"/>
              </a:cxn>
              <a:cxn ang="0">
                <a:pos x="65" y="16"/>
              </a:cxn>
              <a:cxn ang="0">
                <a:pos x="37" y="30"/>
              </a:cxn>
              <a:cxn ang="0">
                <a:pos x="12" y="23"/>
              </a:cxn>
              <a:cxn ang="0">
                <a:pos x="30" y="231"/>
              </a:cxn>
              <a:cxn ang="0">
                <a:pos x="26" y="274"/>
              </a:cxn>
              <a:cxn ang="0">
                <a:pos x="37" y="298"/>
              </a:cxn>
              <a:cxn ang="0">
                <a:pos x="25" y="345"/>
              </a:cxn>
              <a:cxn ang="0">
                <a:pos x="8" y="366"/>
              </a:cxn>
              <a:cxn ang="0">
                <a:pos x="0" y="400"/>
              </a:cxn>
              <a:cxn ang="0">
                <a:pos x="8" y="410"/>
              </a:cxn>
              <a:cxn ang="0">
                <a:pos x="8" y="410"/>
              </a:cxn>
            </a:cxnLst>
            <a:rect l="0" t="0" r="r" b="b"/>
            <a:pathLst>
              <a:path w="245" h="410">
                <a:moveTo>
                  <a:pt x="8" y="410"/>
                </a:moveTo>
                <a:lnTo>
                  <a:pt x="15" y="397"/>
                </a:lnTo>
                <a:lnTo>
                  <a:pt x="62" y="395"/>
                </a:lnTo>
                <a:lnTo>
                  <a:pt x="101" y="382"/>
                </a:lnTo>
                <a:lnTo>
                  <a:pt x="139" y="359"/>
                </a:lnTo>
                <a:lnTo>
                  <a:pt x="171" y="357"/>
                </a:lnTo>
                <a:lnTo>
                  <a:pt x="206" y="298"/>
                </a:lnTo>
                <a:lnTo>
                  <a:pt x="217" y="302"/>
                </a:lnTo>
                <a:lnTo>
                  <a:pt x="245" y="282"/>
                </a:lnTo>
                <a:lnTo>
                  <a:pt x="238" y="267"/>
                </a:lnTo>
                <a:lnTo>
                  <a:pt x="241" y="258"/>
                </a:lnTo>
                <a:lnTo>
                  <a:pt x="213" y="5"/>
                </a:lnTo>
                <a:lnTo>
                  <a:pt x="211" y="0"/>
                </a:lnTo>
                <a:lnTo>
                  <a:pt x="65" y="16"/>
                </a:lnTo>
                <a:lnTo>
                  <a:pt x="37" y="30"/>
                </a:lnTo>
                <a:lnTo>
                  <a:pt x="12" y="23"/>
                </a:lnTo>
                <a:lnTo>
                  <a:pt x="30" y="231"/>
                </a:lnTo>
                <a:lnTo>
                  <a:pt x="26" y="274"/>
                </a:lnTo>
                <a:lnTo>
                  <a:pt x="37" y="298"/>
                </a:lnTo>
                <a:lnTo>
                  <a:pt x="25" y="345"/>
                </a:lnTo>
                <a:lnTo>
                  <a:pt x="8" y="366"/>
                </a:lnTo>
                <a:lnTo>
                  <a:pt x="0" y="400"/>
                </a:lnTo>
                <a:lnTo>
                  <a:pt x="8" y="410"/>
                </a:lnTo>
                <a:lnTo>
                  <a:pt x="8" y="410"/>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57" name="Freeform 109"/>
          <p:cNvSpPr>
            <a:spLocks/>
          </p:cNvSpPr>
          <p:nvPr/>
        </p:nvSpPr>
        <p:spPr bwMode="auto">
          <a:xfrm>
            <a:off x="5238750" y="3278188"/>
            <a:ext cx="908050" cy="454025"/>
          </a:xfrm>
          <a:custGeom>
            <a:avLst/>
            <a:gdLst/>
            <a:ahLst/>
            <a:cxnLst>
              <a:cxn ang="0">
                <a:pos x="3" y="271"/>
              </a:cxn>
              <a:cxn ang="0">
                <a:pos x="17" y="270"/>
              </a:cxn>
              <a:cxn ang="0">
                <a:pos x="21" y="239"/>
              </a:cxn>
              <a:cxn ang="0">
                <a:pos x="13" y="238"/>
              </a:cxn>
              <a:cxn ang="0">
                <a:pos x="31" y="213"/>
              </a:cxn>
              <a:cxn ang="0">
                <a:pos x="66" y="224"/>
              </a:cxn>
              <a:cxn ang="0">
                <a:pos x="72" y="190"/>
              </a:cxn>
              <a:cxn ang="0">
                <a:pos x="97" y="180"/>
              </a:cxn>
              <a:cxn ang="0">
                <a:pos x="92" y="173"/>
              </a:cxn>
              <a:cxn ang="0">
                <a:pos x="106" y="140"/>
              </a:cxn>
              <a:cxn ang="0">
                <a:pos x="153" y="138"/>
              </a:cxn>
              <a:cxn ang="0">
                <a:pos x="192" y="125"/>
              </a:cxn>
              <a:cxn ang="0">
                <a:pos x="216" y="109"/>
              </a:cxn>
              <a:cxn ang="0">
                <a:pos x="230" y="102"/>
              </a:cxn>
              <a:cxn ang="0">
                <a:pos x="262" y="100"/>
              </a:cxn>
              <a:cxn ang="0">
                <a:pos x="297" y="41"/>
              </a:cxn>
              <a:cxn ang="0">
                <a:pos x="308" y="45"/>
              </a:cxn>
              <a:cxn ang="0">
                <a:pos x="336" y="25"/>
              </a:cxn>
              <a:cxn ang="0">
                <a:pos x="329" y="10"/>
              </a:cxn>
              <a:cxn ang="0">
                <a:pos x="332" y="1"/>
              </a:cxn>
              <a:cxn ang="0">
                <a:pos x="357" y="0"/>
              </a:cxn>
              <a:cxn ang="0">
                <a:pos x="373" y="6"/>
              </a:cxn>
              <a:cxn ang="0">
                <a:pos x="423" y="34"/>
              </a:cxn>
              <a:cxn ang="0">
                <a:pos x="458" y="33"/>
              </a:cxn>
              <a:cxn ang="0">
                <a:pos x="475" y="22"/>
              </a:cxn>
              <a:cxn ang="0">
                <a:pos x="515" y="47"/>
              </a:cxn>
              <a:cxn ang="0">
                <a:pos x="527" y="94"/>
              </a:cxn>
              <a:cxn ang="0">
                <a:pos x="572" y="127"/>
              </a:cxn>
              <a:cxn ang="0">
                <a:pos x="550" y="153"/>
              </a:cxn>
              <a:cxn ang="0">
                <a:pos x="512" y="190"/>
              </a:cxn>
              <a:cxn ang="0">
                <a:pos x="511" y="198"/>
              </a:cxn>
              <a:cxn ang="0">
                <a:pos x="454" y="234"/>
              </a:cxn>
              <a:cxn ang="0">
                <a:pos x="138" y="264"/>
              </a:cxn>
              <a:cxn ang="0">
                <a:pos x="103" y="261"/>
              </a:cxn>
              <a:cxn ang="0">
                <a:pos x="105" y="278"/>
              </a:cxn>
              <a:cxn ang="0">
                <a:pos x="0" y="286"/>
              </a:cxn>
              <a:cxn ang="0">
                <a:pos x="3" y="271"/>
              </a:cxn>
              <a:cxn ang="0">
                <a:pos x="3" y="271"/>
              </a:cxn>
            </a:cxnLst>
            <a:rect l="0" t="0" r="r" b="b"/>
            <a:pathLst>
              <a:path w="572" h="286">
                <a:moveTo>
                  <a:pt x="3" y="271"/>
                </a:moveTo>
                <a:lnTo>
                  <a:pt x="17" y="270"/>
                </a:lnTo>
                <a:lnTo>
                  <a:pt x="21" y="239"/>
                </a:lnTo>
                <a:lnTo>
                  <a:pt x="13" y="238"/>
                </a:lnTo>
                <a:lnTo>
                  <a:pt x="31" y="213"/>
                </a:lnTo>
                <a:lnTo>
                  <a:pt x="66" y="224"/>
                </a:lnTo>
                <a:lnTo>
                  <a:pt x="72" y="190"/>
                </a:lnTo>
                <a:lnTo>
                  <a:pt x="97" y="180"/>
                </a:lnTo>
                <a:lnTo>
                  <a:pt x="92" y="173"/>
                </a:lnTo>
                <a:lnTo>
                  <a:pt x="106" y="140"/>
                </a:lnTo>
                <a:lnTo>
                  <a:pt x="153" y="138"/>
                </a:lnTo>
                <a:lnTo>
                  <a:pt x="192" y="125"/>
                </a:lnTo>
                <a:lnTo>
                  <a:pt x="216" y="109"/>
                </a:lnTo>
                <a:lnTo>
                  <a:pt x="230" y="102"/>
                </a:lnTo>
                <a:lnTo>
                  <a:pt x="262" y="100"/>
                </a:lnTo>
                <a:lnTo>
                  <a:pt x="297" y="41"/>
                </a:lnTo>
                <a:lnTo>
                  <a:pt x="308" y="45"/>
                </a:lnTo>
                <a:lnTo>
                  <a:pt x="336" y="25"/>
                </a:lnTo>
                <a:lnTo>
                  <a:pt x="329" y="10"/>
                </a:lnTo>
                <a:lnTo>
                  <a:pt x="332" y="1"/>
                </a:lnTo>
                <a:lnTo>
                  <a:pt x="357" y="0"/>
                </a:lnTo>
                <a:lnTo>
                  <a:pt x="373" y="6"/>
                </a:lnTo>
                <a:lnTo>
                  <a:pt x="423" y="34"/>
                </a:lnTo>
                <a:lnTo>
                  <a:pt x="458" y="33"/>
                </a:lnTo>
                <a:lnTo>
                  <a:pt x="475" y="22"/>
                </a:lnTo>
                <a:lnTo>
                  <a:pt x="515" y="47"/>
                </a:lnTo>
                <a:lnTo>
                  <a:pt x="527" y="94"/>
                </a:lnTo>
                <a:lnTo>
                  <a:pt x="572" y="127"/>
                </a:lnTo>
                <a:lnTo>
                  <a:pt x="550" y="153"/>
                </a:lnTo>
                <a:lnTo>
                  <a:pt x="512" y="190"/>
                </a:lnTo>
                <a:lnTo>
                  <a:pt x="511" y="198"/>
                </a:lnTo>
                <a:lnTo>
                  <a:pt x="454" y="234"/>
                </a:lnTo>
                <a:lnTo>
                  <a:pt x="138" y="264"/>
                </a:lnTo>
                <a:lnTo>
                  <a:pt x="103" y="261"/>
                </a:lnTo>
                <a:lnTo>
                  <a:pt x="105" y="278"/>
                </a:lnTo>
                <a:lnTo>
                  <a:pt x="0" y="286"/>
                </a:lnTo>
                <a:lnTo>
                  <a:pt x="3" y="271"/>
                </a:lnTo>
                <a:lnTo>
                  <a:pt x="3" y="271"/>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58" name="Freeform 110"/>
          <p:cNvSpPr>
            <a:spLocks/>
          </p:cNvSpPr>
          <p:nvPr/>
        </p:nvSpPr>
        <p:spPr bwMode="auto">
          <a:xfrm>
            <a:off x="5138738" y="3616325"/>
            <a:ext cx="1069975" cy="354013"/>
          </a:xfrm>
          <a:custGeom>
            <a:avLst/>
            <a:gdLst/>
            <a:ahLst/>
            <a:cxnLst>
              <a:cxn ang="0">
                <a:pos x="12" y="183"/>
              </a:cxn>
              <a:cxn ang="0">
                <a:pos x="8" y="180"/>
              </a:cxn>
              <a:cxn ang="0">
                <a:pos x="28" y="165"/>
              </a:cxn>
              <a:cxn ang="0">
                <a:pos x="47" y="131"/>
              </a:cxn>
              <a:cxn ang="0">
                <a:pos x="40" y="123"/>
              </a:cxn>
              <a:cxn ang="0">
                <a:pos x="50" y="106"/>
              </a:cxn>
              <a:cxn ang="0">
                <a:pos x="50" y="87"/>
              </a:cxn>
              <a:cxn ang="0">
                <a:pos x="63" y="73"/>
              </a:cxn>
              <a:cxn ang="0">
                <a:pos x="168" y="65"/>
              </a:cxn>
              <a:cxn ang="0">
                <a:pos x="166" y="48"/>
              </a:cxn>
              <a:cxn ang="0">
                <a:pos x="201" y="51"/>
              </a:cxn>
              <a:cxn ang="0">
                <a:pos x="517" y="21"/>
              </a:cxn>
              <a:cxn ang="0">
                <a:pos x="674" y="0"/>
              </a:cxn>
              <a:cxn ang="0">
                <a:pos x="646" y="54"/>
              </a:cxn>
              <a:cxn ang="0">
                <a:pos x="604" y="63"/>
              </a:cxn>
              <a:cxn ang="0">
                <a:pos x="583" y="91"/>
              </a:cxn>
              <a:cxn ang="0">
                <a:pos x="506" y="135"/>
              </a:cxn>
              <a:cxn ang="0">
                <a:pos x="502" y="151"/>
              </a:cxn>
              <a:cxn ang="0">
                <a:pos x="483" y="161"/>
              </a:cxn>
              <a:cxn ang="0">
                <a:pos x="483" y="183"/>
              </a:cxn>
              <a:cxn ang="0">
                <a:pos x="378" y="195"/>
              </a:cxn>
              <a:cxn ang="0">
                <a:pos x="169" y="213"/>
              </a:cxn>
              <a:cxn ang="0">
                <a:pos x="0" y="223"/>
              </a:cxn>
              <a:cxn ang="0">
                <a:pos x="12" y="183"/>
              </a:cxn>
              <a:cxn ang="0">
                <a:pos x="12" y="183"/>
              </a:cxn>
            </a:cxnLst>
            <a:rect l="0" t="0" r="r" b="b"/>
            <a:pathLst>
              <a:path w="674" h="223">
                <a:moveTo>
                  <a:pt x="12" y="183"/>
                </a:moveTo>
                <a:lnTo>
                  <a:pt x="8" y="180"/>
                </a:lnTo>
                <a:lnTo>
                  <a:pt x="28" y="165"/>
                </a:lnTo>
                <a:lnTo>
                  <a:pt x="47" y="131"/>
                </a:lnTo>
                <a:lnTo>
                  <a:pt x="40" y="123"/>
                </a:lnTo>
                <a:lnTo>
                  <a:pt x="50" y="106"/>
                </a:lnTo>
                <a:lnTo>
                  <a:pt x="50" y="87"/>
                </a:lnTo>
                <a:lnTo>
                  <a:pt x="63" y="73"/>
                </a:lnTo>
                <a:lnTo>
                  <a:pt x="168" y="65"/>
                </a:lnTo>
                <a:lnTo>
                  <a:pt x="166" y="48"/>
                </a:lnTo>
                <a:lnTo>
                  <a:pt x="201" y="51"/>
                </a:lnTo>
                <a:lnTo>
                  <a:pt x="517" y="21"/>
                </a:lnTo>
                <a:lnTo>
                  <a:pt x="674" y="0"/>
                </a:lnTo>
                <a:lnTo>
                  <a:pt x="646" y="54"/>
                </a:lnTo>
                <a:lnTo>
                  <a:pt x="604" y="63"/>
                </a:lnTo>
                <a:lnTo>
                  <a:pt x="583" y="91"/>
                </a:lnTo>
                <a:lnTo>
                  <a:pt x="506" y="135"/>
                </a:lnTo>
                <a:lnTo>
                  <a:pt x="502" y="151"/>
                </a:lnTo>
                <a:lnTo>
                  <a:pt x="483" y="161"/>
                </a:lnTo>
                <a:lnTo>
                  <a:pt x="483" y="183"/>
                </a:lnTo>
                <a:lnTo>
                  <a:pt x="378" y="195"/>
                </a:lnTo>
                <a:lnTo>
                  <a:pt x="169" y="213"/>
                </a:lnTo>
                <a:lnTo>
                  <a:pt x="0" y="223"/>
                </a:lnTo>
                <a:lnTo>
                  <a:pt x="12" y="183"/>
                </a:lnTo>
                <a:lnTo>
                  <a:pt x="12" y="183"/>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59" name="Freeform 111"/>
          <p:cNvSpPr>
            <a:spLocks/>
          </p:cNvSpPr>
          <p:nvPr/>
        </p:nvSpPr>
        <p:spPr bwMode="auto">
          <a:xfrm>
            <a:off x="4992688" y="3954463"/>
            <a:ext cx="444500" cy="750887"/>
          </a:xfrm>
          <a:custGeom>
            <a:avLst/>
            <a:gdLst/>
            <a:ahLst/>
            <a:cxnLst>
              <a:cxn ang="0">
                <a:pos x="19" y="330"/>
              </a:cxn>
              <a:cxn ang="0">
                <a:pos x="47" y="295"/>
              </a:cxn>
              <a:cxn ang="0">
                <a:pos x="38" y="285"/>
              </a:cxn>
              <a:cxn ang="0">
                <a:pos x="27" y="208"/>
              </a:cxn>
              <a:cxn ang="0">
                <a:pos x="23" y="156"/>
              </a:cxn>
              <a:cxn ang="0">
                <a:pos x="43" y="98"/>
              </a:cxn>
              <a:cxn ang="0">
                <a:pos x="73" y="58"/>
              </a:cxn>
              <a:cxn ang="0">
                <a:pos x="70" y="47"/>
              </a:cxn>
              <a:cxn ang="0">
                <a:pos x="92" y="10"/>
              </a:cxn>
              <a:cxn ang="0">
                <a:pos x="261" y="0"/>
              </a:cxn>
              <a:cxn ang="0">
                <a:pos x="269" y="9"/>
              </a:cxn>
              <a:cxn ang="0">
                <a:pos x="261" y="303"/>
              </a:cxn>
              <a:cxn ang="0">
                <a:pos x="280" y="444"/>
              </a:cxn>
              <a:cxn ang="0">
                <a:pos x="274" y="451"/>
              </a:cxn>
              <a:cxn ang="0">
                <a:pos x="238" y="443"/>
              </a:cxn>
              <a:cxn ang="0">
                <a:pos x="183" y="473"/>
              </a:cxn>
              <a:cxn ang="0">
                <a:pos x="155" y="428"/>
              </a:cxn>
              <a:cxn ang="0">
                <a:pos x="159" y="395"/>
              </a:cxn>
              <a:cxn ang="0">
                <a:pos x="0" y="402"/>
              </a:cxn>
              <a:cxn ang="0">
                <a:pos x="19" y="330"/>
              </a:cxn>
              <a:cxn ang="0">
                <a:pos x="19" y="330"/>
              </a:cxn>
            </a:cxnLst>
            <a:rect l="0" t="0" r="r" b="b"/>
            <a:pathLst>
              <a:path w="280" h="473">
                <a:moveTo>
                  <a:pt x="19" y="330"/>
                </a:moveTo>
                <a:lnTo>
                  <a:pt x="47" y="295"/>
                </a:lnTo>
                <a:lnTo>
                  <a:pt x="38" y="285"/>
                </a:lnTo>
                <a:lnTo>
                  <a:pt x="27" y="208"/>
                </a:lnTo>
                <a:lnTo>
                  <a:pt x="23" y="156"/>
                </a:lnTo>
                <a:lnTo>
                  <a:pt x="43" y="98"/>
                </a:lnTo>
                <a:lnTo>
                  <a:pt x="73" y="58"/>
                </a:lnTo>
                <a:lnTo>
                  <a:pt x="70" y="47"/>
                </a:lnTo>
                <a:lnTo>
                  <a:pt x="92" y="10"/>
                </a:lnTo>
                <a:lnTo>
                  <a:pt x="261" y="0"/>
                </a:lnTo>
                <a:lnTo>
                  <a:pt x="269" y="9"/>
                </a:lnTo>
                <a:lnTo>
                  <a:pt x="261" y="303"/>
                </a:lnTo>
                <a:lnTo>
                  <a:pt x="280" y="444"/>
                </a:lnTo>
                <a:lnTo>
                  <a:pt x="274" y="451"/>
                </a:lnTo>
                <a:lnTo>
                  <a:pt x="238" y="443"/>
                </a:lnTo>
                <a:lnTo>
                  <a:pt x="183" y="473"/>
                </a:lnTo>
                <a:lnTo>
                  <a:pt x="155" y="428"/>
                </a:lnTo>
                <a:lnTo>
                  <a:pt x="159" y="395"/>
                </a:lnTo>
                <a:lnTo>
                  <a:pt x="0" y="402"/>
                </a:lnTo>
                <a:lnTo>
                  <a:pt x="19" y="330"/>
                </a:lnTo>
                <a:lnTo>
                  <a:pt x="19" y="330"/>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60" name="Freeform 112"/>
          <p:cNvSpPr>
            <a:spLocks/>
          </p:cNvSpPr>
          <p:nvPr/>
        </p:nvSpPr>
        <p:spPr bwMode="auto">
          <a:xfrm>
            <a:off x="5407025" y="3925888"/>
            <a:ext cx="477838" cy="758825"/>
          </a:xfrm>
          <a:custGeom>
            <a:avLst/>
            <a:gdLst/>
            <a:ahLst/>
            <a:cxnLst>
              <a:cxn ang="0">
                <a:pos x="8" y="27"/>
              </a:cxn>
              <a:cxn ang="0">
                <a:pos x="0" y="321"/>
              </a:cxn>
              <a:cxn ang="0">
                <a:pos x="19" y="462"/>
              </a:cxn>
              <a:cxn ang="0">
                <a:pos x="40" y="468"/>
              </a:cxn>
              <a:cxn ang="0">
                <a:pos x="59" y="457"/>
              </a:cxn>
              <a:cxn ang="0">
                <a:pos x="70" y="468"/>
              </a:cxn>
              <a:cxn ang="0">
                <a:pos x="54" y="478"/>
              </a:cxn>
              <a:cxn ang="0">
                <a:pos x="95" y="467"/>
              </a:cxn>
              <a:cxn ang="0">
                <a:pos x="103" y="454"/>
              </a:cxn>
              <a:cxn ang="0">
                <a:pos x="98" y="446"/>
              </a:cxn>
              <a:cxn ang="0">
                <a:pos x="101" y="434"/>
              </a:cxn>
              <a:cxn ang="0">
                <a:pos x="81" y="416"/>
              </a:cxn>
              <a:cxn ang="0">
                <a:pos x="81" y="401"/>
              </a:cxn>
              <a:cxn ang="0">
                <a:pos x="301" y="381"/>
              </a:cxn>
              <a:cxn ang="0">
                <a:pos x="284" y="306"/>
              </a:cxn>
              <a:cxn ang="0">
                <a:pos x="295" y="260"/>
              </a:cxn>
              <a:cxn ang="0">
                <a:pos x="267" y="201"/>
              </a:cxn>
              <a:cxn ang="0">
                <a:pos x="209" y="0"/>
              </a:cxn>
              <a:cxn ang="0">
                <a:pos x="0" y="18"/>
              </a:cxn>
              <a:cxn ang="0">
                <a:pos x="8" y="27"/>
              </a:cxn>
              <a:cxn ang="0">
                <a:pos x="8" y="27"/>
              </a:cxn>
            </a:cxnLst>
            <a:rect l="0" t="0" r="r" b="b"/>
            <a:pathLst>
              <a:path w="301" h="478">
                <a:moveTo>
                  <a:pt x="8" y="27"/>
                </a:moveTo>
                <a:lnTo>
                  <a:pt x="0" y="321"/>
                </a:lnTo>
                <a:lnTo>
                  <a:pt x="19" y="462"/>
                </a:lnTo>
                <a:lnTo>
                  <a:pt x="40" y="468"/>
                </a:lnTo>
                <a:lnTo>
                  <a:pt x="59" y="457"/>
                </a:lnTo>
                <a:lnTo>
                  <a:pt x="70" y="468"/>
                </a:lnTo>
                <a:lnTo>
                  <a:pt x="54" y="478"/>
                </a:lnTo>
                <a:lnTo>
                  <a:pt x="95" y="467"/>
                </a:lnTo>
                <a:lnTo>
                  <a:pt x="103" y="454"/>
                </a:lnTo>
                <a:lnTo>
                  <a:pt x="98" y="446"/>
                </a:lnTo>
                <a:lnTo>
                  <a:pt x="101" y="434"/>
                </a:lnTo>
                <a:lnTo>
                  <a:pt x="81" y="416"/>
                </a:lnTo>
                <a:lnTo>
                  <a:pt x="81" y="401"/>
                </a:lnTo>
                <a:lnTo>
                  <a:pt x="301" y="381"/>
                </a:lnTo>
                <a:lnTo>
                  <a:pt x="284" y="306"/>
                </a:lnTo>
                <a:lnTo>
                  <a:pt x="295" y="260"/>
                </a:lnTo>
                <a:lnTo>
                  <a:pt x="267" y="201"/>
                </a:lnTo>
                <a:lnTo>
                  <a:pt x="209" y="0"/>
                </a:lnTo>
                <a:lnTo>
                  <a:pt x="0" y="18"/>
                </a:lnTo>
                <a:lnTo>
                  <a:pt x="8" y="27"/>
                </a:lnTo>
                <a:lnTo>
                  <a:pt x="8" y="27"/>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61" name="Freeform 113"/>
          <p:cNvSpPr>
            <a:spLocks/>
          </p:cNvSpPr>
          <p:nvPr/>
        </p:nvSpPr>
        <p:spPr bwMode="auto">
          <a:xfrm>
            <a:off x="5738813" y="3887788"/>
            <a:ext cx="674687" cy="692150"/>
          </a:xfrm>
          <a:custGeom>
            <a:avLst/>
            <a:gdLst/>
            <a:ahLst/>
            <a:cxnLst>
              <a:cxn ang="0">
                <a:pos x="58" y="225"/>
              </a:cxn>
              <a:cxn ang="0">
                <a:pos x="86" y="284"/>
              </a:cxn>
              <a:cxn ang="0">
                <a:pos x="75" y="330"/>
              </a:cxn>
              <a:cxn ang="0">
                <a:pos x="92" y="405"/>
              </a:cxn>
              <a:cxn ang="0">
                <a:pos x="109" y="430"/>
              </a:cxn>
              <a:cxn ang="0">
                <a:pos x="336" y="418"/>
              </a:cxn>
              <a:cxn ang="0">
                <a:pos x="339" y="433"/>
              </a:cxn>
              <a:cxn ang="0">
                <a:pos x="352" y="436"/>
              </a:cxn>
              <a:cxn ang="0">
                <a:pos x="347" y="398"/>
              </a:cxn>
              <a:cxn ang="0">
                <a:pos x="357" y="389"/>
              </a:cxn>
              <a:cxn ang="0">
                <a:pos x="390" y="396"/>
              </a:cxn>
              <a:cxn ang="0">
                <a:pos x="395" y="370"/>
              </a:cxn>
              <a:cxn ang="0">
                <a:pos x="391" y="335"/>
              </a:cxn>
              <a:cxn ang="0">
                <a:pos x="405" y="326"/>
              </a:cxn>
              <a:cxn ang="0">
                <a:pos x="425" y="260"/>
              </a:cxn>
              <a:cxn ang="0">
                <a:pos x="412" y="257"/>
              </a:cxn>
              <a:cxn ang="0">
                <a:pos x="357" y="172"/>
              </a:cxn>
              <a:cxn ang="0">
                <a:pos x="237" y="64"/>
              </a:cxn>
              <a:cxn ang="0">
                <a:pos x="185" y="31"/>
              </a:cxn>
              <a:cxn ang="0">
                <a:pos x="202" y="0"/>
              </a:cxn>
              <a:cxn ang="0">
                <a:pos x="105" y="12"/>
              </a:cxn>
              <a:cxn ang="0">
                <a:pos x="0" y="24"/>
              </a:cxn>
              <a:cxn ang="0">
                <a:pos x="58" y="225"/>
              </a:cxn>
              <a:cxn ang="0">
                <a:pos x="58" y="225"/>
              </a:cxn>
            </a:cxnLst>
            <a:rect l="0" t="0" r="r" b="b"/>
            <a:pathLst>
              <a:path w="425" h="436">
                <a:moveTo>
                  <a:pt x="58" y="225"/>
                </a:moveTo>
                <a:lnTo>
                  <a:pt x="86" y="284"/>
                </a:lnTo>
                <a:lnTo>
                  <a:pt x="75" y="330"/>
                </a:lnTo>
                <a:lnTo>
                  <a:pt x="92" y="405"/>
                </a:lnTo>
                <a:lnTo>
                  <a:pt x="109" y="430"/>
                </a:lnTo>
                <a:lnTo>
                  <a:pt x="336" y="418"/>
                </a:lnTo>
                <a:lnTo>
                  <a:pt x="339" y="433"/>
                </a:lnTo>
                <a:lnTo>
                  <a:pt x="352" y="436"/>
                </a:lnTo>
                <a:lnTo>
                  <a:pt x="347" y="398"/>
                </a:lnTo>
                <a:lnTo>
                  <a:pt x="357" y="389"/>
                </a:lnTo>
                <a:lnTo>
                  <a:pt x="390" y="396"/>
                </a:lnTo>
                <a:lnTo>
                  <a:pt x="395" y="370"/>
                </a:lnTo>
                <a:lnTo>
                  <a:pt x="391" y="335"/>
                </a:lnTo>
                <a:lnTo>
                  <a:pt x="405" y="326"/>
                </a:lnTo>
                <a:lnTo>
                  <a:pt x="425" y="260"/>
                </a:lnTo>
                <a:lnTo>
                  <a:pt x="412" y="257"/>
                </a:lnTo>
                <a:lnTo>
                  <a:pt x="357" y="172"/>
                </a:lnTo>
                <a:lnTo>
                  <a:pt x="237" y="64"/>
                </a:lnTo>
                <a:lnTo>
                  <a:pt x="185" y="31"/>
                </a:lnTo>
                <a:lnTo>
                  <a:pt x="202" y="0"/>
                </a:lnTo>
                <a:lnTo>
                  <a:pt x="105" y="12"/>
                </a:lnTo>
                <a:lnTo>
                  <a:pt x="0" y="24"/>
                </a:lnTo>
                <a:lnTo>
                  <a:pt x="58" y="225"/>
                </a:lnTo>
                <a:lnTo>
                  <a:pt x="58" y="225"/>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62" name="Freeform 114"/>
          <p:cNvSpPr>
            <a:spLocks/>
          </p:cNvSpPr>
          <p:nvPr/>
        </p:nvSpPr>
        <p:spPr bwMode="auto">
          <a:xfrm>
            <a:off x="5535613" y="4505325"/>
            <a:ext cx="1138237" cy="839788"/>
          </a:xfrm>
          <a:custGeom>
            <a:avLst/>
            <a:gdLst/>
            <a:ahLst/>
            <a:cxnLst>
              <a:cxn ang="0">
                <a:pos x="0" y="51"/>
              </a:cxn>
              <a:cxn ang="0">
                <a:pos x="20" y="69"/>
              </a:cxn>
              <a:cxn ang="0">
                <a:pos x="17" y="81"/>
              </a:cxn>
              <a:cxn ang="0">
                <a:pos x="22" y="89"/>
              </a:cxn>
              <a:cxn ang="0">
                <a:pos x="14" y="102"/>
              </a:cxn>
              <a:cxn ang="0">
                <a:pos x="98" y="73"/>
              </a:cxn>
              <a:cxn ang="0">
                <a:pos x="205" y="140"/>
              </a:cxn>
              <a:cxn ang="0">
                <a:pos x="293" y="93"/>
              </a:cxn>
              <a:cxn ang="0">
                <a:pos x="344" y="104"/>
              </a:cxn>
              <a:cxn ang="0">
                <a:pos x="409" y="168"/>
              </a:cxn>
              <a:cxn ang="0">
                <a:pos x="432" y="168"/>
              </a:cxn>
              <a:cxn ang="0">
                <a:pos x="453" y="212"/>
              </a:cxn>
              <a:cxn ang="0">
                <a:pos x="447" y="295"/>
              </a:cxn>
              <a:cxn ang="0">
                <a:pos x="463" y="305"/>
              </a:cxn>
              <a:cxn ang="0">
                <a:pos x="465" y="290"/>
              </a:cxn>
              <a:cxn ang="0">
                <a:pos x="486" y="290"/>
              </a:cxn>
              <a:cxn ang="0">
                <a:pos x="465" y="330"/>
              </a:cxn>
              <a:cxn ang="0">
                <a:pos x="520" y="385"/>
              </a:cxn>
              <a:cxn ang="0">
                <a:pos x="529" y="370"/>
              </a:cxn>
              <a:cxn ang="0">
                <a:pos x="533" y="408"/>
              </a:cxn>
              <a:cxn ang="0">
                <a:pos x="551" y="416"/>
              </a:cxn>
              <a:cxn ang="0">
                <a:pos x="570" y="463"/>
              </a:cxn>
              <a:cxn ang="0">
                <a:pos x="589" y="463"/>
              </a:cxn>
              <a:cxn ang="0">
                <a:pos x="630" y="507"/>
              </a:cxn>
              <a:cxn ang="0">
                <a:pos x="654" y="510"/>
              </a:cxn>
              <a:cxn ang="0">
                <a:pos x="654" y="517"/>
              </a:cxn>
              <a:cxn ang="0">
                <a:pos x="637" y="529"/>
              </a:cxn>
              <a:cxn ang="0">
                <a:pos x="674" y="524"/>
              </a:cxn>
              <a:cxn ang="0">
                <a:pos x="698" y="514"/>
              </a:cxn>
              <a:cxn ang="0">
                <a:pos x="710" y="452"/>
              </a:cxn>
              <a:cxn ang="0">
                <a:pos x="717" y="455"/>
              </a:cxn>
              <a:cxn ang="0">
                <a:pos x="711" y="370"/>
              </a:cxn>
              <a:cxn ang="0">
                <a:pos x="702" y="345"/>
              </a:cxn>
              <a:cxn ang="0">
                <a:pos x="625" y="221"/>
              </a:cxn>
              <a:cxn ang="0">
                <a:pos x="564" y="104"/>
              </a:cxn>
              <a:cxn ang="0">
                <a:pos x="527" y="8"/>
              </a:cxn>
              <a:cxn ang="0">
                <a:pos x="518" y="7"/>
              </a:cxn>
              <a:cxn ang="0">
                <a:pos x="485" y="0"/>
              </a:cxn>
              <a:cxn ang="0">
                <a:pos x="475" y="9"/>
              </a:cxn>
              <a:cxn ang="0">
                <a:pos x="480" y="47"/>
              </a:cxn>
              <a:cxn ang="0">
                <a:pos x="467" y="44"/>
              </a:cxn>
              <a:cxn ang="0">
                <a:pos x="464" y="29"/>
              </a:cxn>
              <a:cxn ang="0">
                <a:pos x="237" y="41"/>
              </a:cxn>
              <a:cxn ang="0">
                <a:pos x="220" y="16"/>
              </a:cxn>
              <a:cxn ang="0">
                <a:pos x="0" y="36"/>
              </a:cxn>
              <a:cxn ang="0">
                <a:pos x="0" y="51"/>
              </a:cxn>
              <a:cxn ang="0">
                <a:pos x="0" y="51"/>
              </a:cxn>
            </a:cxnLst>
            <a:rect l="0" t="0" r="r" b="b"/>
            <a:pathLst>
              <a:path w="717" h="529">
                <a:moveTo>
                  <a:pt x="0" y="51"/>
                </a:moveTo>
                <a:lnTo>
                  <a:pt x="20" y="69"/>
                </a:lnTo>
                <a:lnTo>
                  <a:pt x="17" y="81"/>
                </a:lnTo>
                <a:lnTo>
                  <a:pt x="22" y="89"/>
                </a:lnTo>
                <a:lnTo>
                  <a:pt x="14" y="102"/>
                </a:lnTo>
                <a:lnTo>
                  <a:pt x="98" y="73"/>
                </a:lnTo>
                <a:lnTo>
                  <a:pt x="205" y="140"/>
                </a:lnTo>
                <a:lnTo>
                  <a:pt x="293" y="93"/>
                </a:lnTo>
                <a:lnTo>
                  <a:pt x="344" y="104"/>
                </a:lnTo>
                <a:lnTo>
                  <a:pt x="409" y="168"/>
                </a:lnTo>
                <a:lnTo>
                  <a:pt x="432" y="168"/>
                </a:lnTo>
                <a:lnTo>
                  <a:pt x="453" y="212"/>
                </a:lnTo>
                <a:lnTo>
                  <a:pt x="447" y="295"/>
                </a:lnTo>
                <a:lnTo>
                  <a:pt x="463" y="305"/>
                </a:lnTo>
                <a:lnTo>
                  <a:pt x="465" y="290"/>
                </a:lnTo>
                <a:lnTo>
                  <a:pt x="486" y="290"/>
                </a:lnTo>
                <a:lnTo>
                  <a:pt x="465" y="330"/>
                </a:lnTo>
                <a:lnTo>
                  <a:pt x="520" y="385"/>
                </a:lnTo>
                <a:lnTo>
                  <a:pt x="529" y="370"/>
                </a:lnTo>
                <a:lnTo>
                  <a:pt x="533" y="408"/>
                </a:lnTo>
                <a:lnTo>
                  <a:pt x="551" y="416"/>
                </a:lnTo>
                <a:lnTo>
                  <a:pt x="570" y="463"/>
                </a:lnTo>
                <a:lnTo>
                  <a:pt x="589" y="463"/>
                </a:lnTo>
                <a:lnTo>
                  <a:pt x="630" y="507"/>
                </a:lnTo>
                <a:lnTo>
                  <a:pt x="654" y="510"/>
                </a:lnTo>
                <a:lnTo>
                  <a:pt x="654" y="517"/>
                </a:lnTo>
                <a:lnTo>
                  <a:pt x="637" y="529"/>
                </a:lnTo>
                <a:lnTo>
                  <a:pt x="674" y="524"/>
                </a:lnTo>
                <a:lnTo>
                  <a:pt x="698" y="514"/>
                </a:lnTo>
                <a:lnTo>
                  <a:pt x="710" y="452"/>
                </a:lnTo>
                <a:lnTo>
                  <a:pt x="717" y="455"/>
                </a:lnTo>
                <a:lnTo>
                  <a:pt x="711" y="370"/>
                </a:lnTo>
                <a:lnTo>
                  <a:pt x="702" y="345"/>
                </a:lnTo>
                <a:lnTo>
                  <a:pt x="625" y="221"/>
                </a:lnTo>
                <a:lnTo>
                  <a:pt x="564" y="104"/>
                </a:lnTo>
                <a:lnTo>
                  <a:pt x="527" y="8"/>
                </a:lnTo>
                <a:lnTo>
                  <a:pt x="518" y="7"/>
                </a:lnTo>
                <a:lnTo>
                  <a:pt x="485" y="0"/>
                </a:lnTo>
                <a:lnTo>
                  <a:pt x="475" y="9"/>
                </a:lnTo>
                <a:lnTo>
                  <a:pt x="480" y="47"/>
                </a:lnTo>
                <a:lnTo>
                  <a:pt x="467" y="44"/>
                </a:lnTo>
                <a:lnTo>
                  <a:pt x="464" y="29"/>
                </a:lnTo>
                <a:lnTo>
                  <a:pt x="237" y="41"/>
                </a:lnTo>
                <a:lnTo>
                  <a:pt x="220" y="16"/>
                </a:lnTo>
                <a:lnTo>
                  <a:pt x="0" y="36"/>
                </a:lnTo>
                <a:lnTo>
                  <a:pt x="0" y="51"/>
                </a:lnTo>
                <a:lnTo>
                  <a:pt x="0" y="51"/>
                </a:lnTo>
                <a:close/>
              </a:path>
            </a:pathLst>
          </a:custGeom>
          <a:solidFill>
            <a:srgbClr val="FFAB99"/>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64" name="Freeform 116"/>
          <p:cNvSpPr>
            <a:spLocks/>
          </p:cNvSpPr>
          <p:nvPr/>
        </p:nvSpPr>
        <p:spPr bwMode="auto">
          <a:xfrm>
            <a:off x="6546850" y="5367338"/>
            <a:ext cx="79375" cy="52387"/>
          </a:xfrm>
          <a:custGeom>
            <a:avLst/>
            <a:gdLst/>
            <a:ahLst/>
            <a:cxnLst>
              <a:cxn ang="0">
                <a:pos x="4" y="33"/>
              </a:cxn>
              <a:cxn ang="0">
                <a:pos x="50" y="0"/>
              </a:cxn>
              <a:cxn ang="0">
                <a:pos x="0" y="29"/>
              </a:cxn>
              <a:cxn ang="0">
                <a:pos x="4" y="33"/>
              </a:cxn>
              <a:cxn ang="0">
                <a:pos x="4" y="33"/>
              </a:cxn>
            </a:cxnLst>
            <a:rect l="0" t="0" r="r" b="b"/>
            <a:pathLst>
              <a:path w="50" h="33">
                <a:moveTo>
                  <a:pt x="4" y="33"/>
                </a:moveTo>
                <a:lnTo>
                  <a:pt x="50" y="0"/>
                </a:lnTo>
                <a:lnTo>
                  <a:pt x="0" y="29"/>
                </a:lnTo>
                <a:lnTo>
                  <a:pt x="4" y="33"/>
                </a:lnTo>
                <a:lnTo>
                  <a:pt x="4" y="33"/>
                </a:lnTo>
                <a:close/>
              </a:path>
            </a:pathLst>
          </a:custGeom>
          <a:solidFill>
            <a:srgbClr val="DFBBDF"/>
          </a:solidFill>
          <a:ln w="9525">
            <a:noFill/>
            <a:round/>
            <a:headEnd/>
            <a:tailEnd/>
          </a:ln>
        </p:spPr>
        <p:txBody>
          <a:bodyPr/>
          <a:lstStyle/>
          <a:p>
            <a:endParaRPr lang="en-US" sz="2800">
              <a:latin typeface="Arial"/>
              <a:cs typeface="Arial"/>
            </a:endParaRPr>
          </a:p>
        </p:txBody>
      </p:sp>
      <p:sp>
        <p:nvSpPr>
          <p:cNvPr id="2165" name="Freeform 117"/>
          <p:cNvSpPr>
            <a:spLocks/>
          </p:cNvSpPr>
          <p:nvPr/>
        </p:nvSpPr>
        <p:spPr bwMode="auto">
          <a:xfrm>
            <a:off x="6627813" y="5321300"/>
            <a:ext cx="22225" cy="44450"/>
          </a:xfrm>
          <a:custGeom>
            <a:avLst/>
            <a:gdLst/>
            <a:ahLst/>
            <a:cxnLst>
              <a:cxn ang="0">
                <a:pos x="4" y="28"/>
              </a:cxn>
              <a:cxn ang="0">
                <a:pos x="11" y="21"/>
              </a:cxn>
              <a:cxn ang="0">
                <a:pos x="14" y="0"/>
              </a:cxn>
              <a:cxn ang="0">
                <a:pos x="7" y="19"/>
              </a:cxn>
              <a:cxn ang="0">
                <a:pos x="0" y="25"/>
              </a:cxn>
              <a:cxn ang="0">
                <a:pos x="4" y="28"/>
              </a:cxn>
              <a:cxn ang="0">
                <a:pos x="4" y="28"/>
              </a:cxn>
            </a:cxnLst>
            <a:rect l="0" t="0" r="r" b="b"/>
            <a:pathLst>
              <a:path w="14" h="28">
                <a:moveTo>
                  <a:pt x="4" y="28"/>
                </a:moveTo>
                <a:lnTo>
                  <a:pt x="11" y="21"/>
                </a:lnTo>
                <a:lnTo>
                  <a:pt x="14" y="0"/>
                </a:lnTo>
                <a:lnTo>
                  <a:pt x="7" y="19"/>
                </a:lnTo>
                <a:lnTo>
                  <a:pt x="0" y="25"/>
                </a:lnTo>
                <a:lnTo>
                  <a:pt x="4" y="28"/>
                </a:lnTo>
                <a:lnTo>
                  <a:pt x="4" y="28"/>
                </a:lnTo>
                <a:close/>
              </a:path>
            </a:pathLst>
          </a:custGeom>
          <a:solidFill>
            <a:srgbClr val="DFBBDF"/>
          </a:solidFill>
          <a:ln w="9525">
            <a:noFill/>
            <a:round/>
            <a:headEnd/>
            <a:tailEnd/>
          </a:ln>
        </p:spPr>
        <p:txBody>
          <a:bodyPr/>
          <a:lstStyle/>
          <a:p>
            <a:endParaRPr lang="en-US">
              <a:latin typeface="Arial"/>
              <a:cs typeface="Arial"/>
            </a:endParaRPr>
          </a:p>
        </p:txBody>
      </p:sp>
      <p:sp>
        <p:nvSpPr>
          <p:cNvPr id="2166" name="Freeform 118"/>
          <p:cNvSpPr>
            <a:spLocks/>
          </p:cNvSpPr>
          <p:nvPr/>
        </p:nvSpPr>
        <p:spPr bwMode="auto">
          <a:xfrm>
            <a:off x="5721350" y="2773363"/>
            <a:ext cx="527050" cy="579437"/>
          </a:xfrm>
          <a:custGeom>
            <a:avLst/>
            <a:gdLst/>
            <a:ahLst/>
            <a:cxnLst>
              <a:cxn ang="0">
                <a:pos x="0" y="66"/>
              </a:cxn>
              <a:cxn ang="0">
                <a:pos x="28" y="319"/>
              </a:cxn>
              <a:cxn ang="0">
                <a:pos x="69" y="324"/>
              </a:cxn>
              <a:cxn ang="0">
                <a:pos x="119" y="352"/>
              </a:cxn>
              <a:cxn ang="0">
                <a:pos x="154" y="351"/>
              </a:cxn>
              <a:cxn ang="0">
                <a:pos x="171" y="340"/>
              </a:cxn>
              <a:cxn ang="0">
                <a:pos x="211" y="365"/>
              </a:cxn>
              <a:cxn ang="0">
                <a:pos x="234" y="344"/>
              </a:cxn>
              <a:cxn ang="0">
                <a:pos x="240" y="304"/>
              </a:cxn>
              <a:cxn ang="0">
                <a:pos x="255" y="313"/>
              </a:cxn>
              <a:cxn ang="0">
                <a:pos x="263" y="280"/>
              </a:cxn>
              <a:cxn ang="0">
                <a:pos x="318" y="231"/>
              </a:cxn>
              <a:cxn ang="0">
                <a:pos x="328" y="153"/>
              </a:cxn>
              <a:cxn ang="0">
                <a:pos x="321" y="137"/>
              </a:cxn>
              <a:cxn ang="0">
                <a:pos x="332" y="128"/>
              </a:cxn>
              <a:cxn ang="0">
                <a:pos x="311" y="0"/>
              </a:cxn>
              <a:cxn ang="0">
                <a:pos x="255" y="29"/>
              </a:cxn>
              <a:cxn ang="0">
                <a:pos x="226" y="60"/>
              </a:cxn>
              <a:cxn ang="0">
                <a:pos x="205" y="61"/>
              </a:cxn>
              <a:cxn ang="0">
                <a:pos x="174" y="77"/>
              </a:cxn>
              <a:cxn ang="0">
                <a:pos x="101" y="53"/>
              </a:cxn>
              <a:cxn ang="0">
                <a:pos x="0" y="66"/>
              </a:cxn>
              <a:cxn ang="0">
                <a:pos x="0" y="66"/>
              </a:cxn>
            </a:cxnLst>
            <a:rect l="0" t="0" r="r" b="b"/>
            <a:pathLst>
              <a:path w="332" h="365">
                <a:moveTo>
                  <a:pt x="0" y="66"/>
                </a:moveTo>
                <a:lnTo>
                  <a:pt x="28" y="319"/>
                </a:lnTo>
                <a:lnTo>
                  <a:pt x="69" y="324"/>
                </a:lnTo>
                <a:lnTo>
                  <a:pt x="119" y="352"/>
                </a:lnTo>
                <a:lnTo>
                  <a:pt x="154" y="351"/>
                </a:lnTo>
                <a:lnTo>
                  <a:pt x="171" y="340"/>
                </a:lnTo>
                <a:lnTo>
                  <a:pt x="211" y="365"/>
                </a:lnTo>
                <a:lnTo>
                  <a:pt x="234" y="344"/>
                </a:lnTo>
                <a:lnTo>
                  <a:pt x="240" y="304"/>
                </a:lnTo>
                <a:lnTo>
                  <a:pt x="255" y="313"/>
                </a:lnTo>
                <a:lnTo>
                  <a:pt x="263" y="280"/>
                </a:lnTo>
                <a:lnTo>
                  <a:pt x="318" y="231"/>
                </a:lnTo>
                <a:lnTo>
                  <a:pt x="328" y="153"/>
                </a:lnTo>
                <a:lnTo>
                  <a:pt x="321" y="137"/>
                </a:lnTo>
                <a:lnTo>
                  <a:pt x="332" y="128"/>
                </a:lnTo>
                <a:lnTo>
                  <a:pt x="311" y="0"/>
                </a:lnTo>
                <a:lnTo>
                  <a:pt x="255" y="29"/>
                </a:lnTo>
                <a:lnTo>
                  <a:pt x="226" y="60"/>
                </a:lnTo>
                <a:lnTo>
                  <a:pt x="205" y="61"/>
                </a:lnTo>
                <a:lnTo>
                  <a:pt x="174" y="77"/>
                </a:lnTo>
                <a:lnTo>
                  <a:pt x="101" y="53"/>
                </a:lnTo>
                <a:lnTo>
                  <a:pt x="0" y="66"/>
                </a:lnTo>
                <a:lnTo>
                  <a:pt x="0" y="66"/>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67" name="Freeform 119"/>
          <p:cNvSpPr>
            <a:spLocks/>
          </p:cNvSpPr>
          <p:nvPr/>
        </p:nvSpPr>
        <p:spPr bwMode="auto">
          <a:xfrm>
            <a:off x="6056313" y="2976563"/>
            <a:ext cx="560387" cy="544512"/>
          </a:xfrm>
          <a:custGeom>
            <a:avLst/>
            <a:gdLst/>
            <a:ahLst/>
            <a:cxnLst>
              <a:cxn ang="0">
                <a:pos x="0" y="237"/>
              </a:cxn>
              <a:cxn ang="0">
                <a:pos x="12" y="284"/>
              </a:cxn>
              <a:cxn ang="0">
                <a:pos x="57" y="317"/>
              </a:cxn>
              <a:cxn ang="0">
                <a:pos x="79" y="343"/>
              </a:cxn>
              <a:cxn ang="0">
                <a:pos x="147" y="315"/>
              </a:cxn>
              <a:cxn ang="0">
                <a:pos x="177" y="311"/>
              </a:cxn>
              <a:cxn ang="0">
                <a:pos x="194" y="290"/>
              </a:cxn>
              <a:cxn ang="0">
                <a:pos x="220" y="187"/>
              </a:cxn>
              <a:cxn ang="0">
                <a:pos x="249" y="200"/>
              </a:cxn>
              <a:cxn ang="0">
                <a:pos x="304" y="88"/>
              </a:cxn>
              <a:cxn ang="0">
                <a:pos x="346" y="112"/>
              </a:cxn>
              <a:cxn ang="0">
                <a:pos x="353" y="92"/>
              </a:cxn>
              <a:cxn ang="0">
                <a:pos x="323" y="68"/>
              </a:cxn>
              <a:cxn ang="0">
                <a:pos x="300" y="70"/>
              </a:cxn>
              <a:cxn ang="0">
                <a:pos x="291" y="83"/>
              </a:cxn>
              <a:cxn ang="0">
                <a:pos x="249" y="95"/>
              </a:cxn>
              <a:cxn ang="0">
                <a:pos x="221" y="125"/>
              </a:cxn>
              <a:cxn ang="0">
                <a:pos x="213" y="77"/>
              </a:cxn>
              <a:cxn ang="0">
                <a:pos x="136" y="90"/>
              </a:cxn>
              <a:cxn ang="0">
                <a:pos x="121" y="0"/>
              </a:cxn>
              <a:cxn ang="0">
                <a:pos x="110" y="9"/>
              </a:cxn>
              <a:cxn ang="0">
                <a:pos x="117" y="25"/>
              </a:cxn>
              <a:cxn ang="0">
                <a:pos x="107" y="103"/>
              </a:cxn>
              <a:cxn ang="0">
                <a:pos x="52" y="152"/>
              </a:cxn>
              <a:cxn ang="0">
                <a:pos x="44" y="185"/>
              </a:cxn>
              <a:cxn ang="0">
                <a:pos x="29" y="176"/>
              </a:cxn>
              <a:cxn ang="0">
                <a:pos x="23" y="216"/>
              </a:cxn>
              <a:cxn ang="0">
                <a:pos x="0" y="237"/>
              </a:cxn>
              <a:cxn ang="0">
                <a:pos x="0" y="237"/>
              </a:cxn>
              <a:cxn ang="0">
                <a:pos x="0" y="237"/>
              </a:cxn>
            </a:cxnLst>
            <a:rect l="0" t="0" r="r" b="b"/>
            <a:pathLst>
              <a:path w="353" h="343">
                <a:moveTo>
                  <a:pt x="0" y="237"/>
                </a:moveTo>
                <a:lnTo>
                  <a:pt x="12" y="284"/>
                </a:lnTo>
                <a:lnTo>
                  <a:pt x="57" y="317"/>
                </a:lnTo>
                <a:lnTo>
                  <a:pt x="79" y="343"/>
                </a:lnTo>
                <a:lnTo>
                  <a:pt x="147" y="315"/>
                </a:lnTo>
                <a:lnTo>
                  <a:pt x="177" y="311"/>
                </a:lnTo>
                <a:lnTo>
                  <a:pt x="194" y="290"/>
                </a:lnTo>
                <a:lnTo>
                  <a:pt x="220" y="187"/>
                </a:lnTo>
                <a:lnTo>
                  <a:pt x="249" y="200"/>
                </a:lnTo>
                <a:lnTo>
                  <a:pt x="304" y="88"/>
                </a:lnTo>
                <a:lnTo>
                  <a:pt x="346" y="112"/>
                </a:lnTo>
                <a:lnTo>
                  <a:pt x="353" y="92"/>
                </a:lnTo>
                <a:lnTo>
                  <a:pt x="323" y="68"/>
                </a:lnTo>
                <a:lnTo>
                  <a:pt x="300" y="70"/>
                </a:lnTo>
                <a:lnTo>
                  <a:pt x="291" y="83"/>
                </a:lnTo>
                <a:lnTo>
                  <a:pt x="249" y="95"/>
                </a:lnTo>
                <a:lnTo>
                  <a:pt x="221" y="125"/>
                </a:lnTo>
                <a:lnTo>
                  <a:pt x="213" y="77"/>
                </a:lnTo>
                <a:lnTo>
                  <a:pt x="136" y="90"/>
                </a:lnTo>
                <a:lnTo>
                  <a:pt x="121" y="0"/>
                </a:lnTo>
                <a:lnTo>
                  <a:pt x="110" y="9"/>
                </a:lnTo>
                <a:lnTo>
                  <a:pt x="117" y="25"/>
                </a:lnTo>
                <a:lnTo>
                  <a:pt x="107" y="103"/>
                </a:lnTo>
                <a:lnTo>
                  <a:pt x="52" y="152"/>
                </a:lnTo>
                <a:lnTo>
                  <a:pt x="44" y="185"/>
                </a:lnTo>
                <a:lnTo>
                  <a:pt x="29" y="176"/>
                </a:lnTo>
                <a:lnTo>
                  <a:pt x="23" y="216"/>
                </a:lnTo>
                <a:lnTo>
                  <a:pt x="0" y="237"/>
                </a:lnTo>
                <a:lnTo>
                  <a:pt x="0" y="237"/>
                </a:lnTo>
                <a:lnTo>
                  <a:pt x="0" y="237"/>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68" name="Freeform 120"/>
          <p:cNvSpPr>
            <a:spLocks/>
          </p:cNvSpPr>
          <p:nvPr/>
        </p:nvSpPr>
        <p:spPr bwMode="auto">
          <a:xfrm>
            <a:off x="6394450" y="3016250"/>
            <a:ext cx="569913" cy="274638"/>
          </a:xfrm>
          <a:custGeom>
            <a:avLst/>
            <a:gdLst/>
            <a:ahLst/>
            <a:cxnLst>
              <a:cxn ang="0">
                <a:pos x="0" y="52"/>
              </a:cxn>
              <a:cxn ang="0">
                <a:pos x="8" y="100"/>
              </a:cxn>
              <a:cxn ang="0">
                <a:pos x="36" y="70"/>
              </a:cxn>
              <a:cxn ang="0">
                <a:pos x="78" y="58"/>
              </a:cxn>
              <a:cxn ang="0">
                <a:pos x="87" y="45"/>
              </a:cxn>
              <a:cxn ang="0">
                <a:pos x="110" y="43"/>
              </a:cxn>
              <a:cxn ang="0">
                <a:pos x="140" y="67"/>
              </a:cxn>
              <a:cxn ang="0">
                <a:pos x="161" y="73"/>
              </a:cxn>
              <a:cxn ang="0">
                <a:pos x="199" y="107"/>
              </a:cxn>
              <a:cxn ang="0">
                <a:pos x="186" y="140"/>
              </a:cxn>
              <a:cxn ang="0">
                <a:pos x="191" y="155"/>
              </a:cxn>
              <a:cxn ang="0">
                <a:pos x="208" y="149"/>
              </a:cxn>
              <a:cxn ang="0">
                <a:pos x="223" y="149"/>
              </a:cxn>
              <a:cxn ang="0">
                <a:pos x="231" y="160"/>
              </a:cxn>
              <a:cxn ang="0">
                <a:pos x="249" y="160"/>
              </a:cxn>
              <a:cxn ang="0">
                <a:pos x="256" y="155"/>
              </a:cxn>
              <a:cxn ang="0">
                <a:pos x="245" y="125"/>
              </a:cxn>
              <a:cxn ang="0">
                <a:pos x="242" y="70"/>
              </a:cxn>
              <a:cxn ang="0">
                <a:pos x="228" y="62"/>
              </a:cxn>
              <a:cxn ang="0">
                <a:pos x="256" y="37"/>
              </a:cxn>
              <a:cxn ang="0">
                <a:pos x="257" y="21"/>
              </a:cxn>
              <a:cxn ang="0">
                <a:pos x="275" y="22"/>
              </a:cxn>
              <a:cxn ang="0">
                <a:pos x="253" y="56"/>
              </a:cxn>
              <a:cxn ang="0">
                <a:pos x="265" y="98"/>
              </a:cxn>
              <a:cxn ang="0">
                <a:pos x="271" y="109"/>
              </a:cxn>
              <a:cxn ang="0">
                <a:pos x="279" y="114"/>
              </a:cxn>
              <a:cxn ang="0">
                <a:pos x="263" y="113"/>
              </a:cxn>
              <a:cxn ang="0">
                <a:pos x="268" y="139"/>
              </a:cxn>
              <a:cxn ang="0">
                <a:pos x="297" y="155"/>
              </a:cxn>
              <a:cxn ang="0">
                <a:pos x="304" y="160"/>
              </a:cxn>
              <a:cxn ang="0">
                <a:pos x="312" y="160"/>
              </a:cxn>
              <a:cxn ang="0">
                <a:pos x="308" y="173"/>
              </a:cxn>
              <a:cxn ang="0">
                <a:pos x="344" y="155"/>
              </a:cxn>
              <a:cxn ang="0">
                <a:pos x="351" y="133"/>
              </a:cxn>
              <a:cxn ang="0">
                <a:pos x="359" y="110"/>
              </a:cxn>
              <a:cxn ang="0">
                <a:pos x="308" y="121"/>
              </a:cxn>
              <a:cxn ang="0">
                <a:pos x="275" y="0"/>
              </a:cxn>
              <a:cxn ang="0">
                <a:pos x="0" y="52"/>
              </a:cxn>
              <a:cxn ang="0">
                <a:pos x="0" y="52"/>
              </a:cxn>
              <a:cxn ang="0">
                <a:pos x="0" y="52"/>
              </a:cxn>
            </a:cxnLst>
            <a:rect l="0" t="0" r="r" b="b"/>
            <a:pathLst>
              <a:path w="359" h="173">
                <a:moveTo>
                  <a:pt x="0" y="52"/>
                </a:moveTo>
                <a:lnTo>
                  <a:pt x="8" y="100"/>
                </a:lnTo>
                <a:lnTo>
                  <a:pt x="36" y="70"/>
                </a:lnTo>
                <a:lnTo>
                  <a:pt x="78" y="58"/>
                </a:lnTo>
                <a:lnTo>
                  <a:pt x="87" y="45"/>
                </a:lnTo>
                <a:lnTo>
                  <a:pt x="110" y="43"/>
                </a:lnTo>
                <a:lnTo>
                  <a:pt x="140" y="67"/>
                </a:lnTo>
                <a:lnTo>
                  <a:pt x="161" y="73"/>
                </a:lnTo>
                <a:lnTo>
                  <a:pt x="199" y="107"/>
                </a:lnTo>
                <a:lnTo>
                  <a:pt x="186" y="140"/>
                </a:lnTo>
                <a:lnTo>
                  <a:pt x="191" y="155"/>
                </a:lnTo>
                <a:lnTo>
                  <a:pt x="208" y="149"/>
                </a:lnTo>
                <a:lnTo>
                  <a:pt x="223" y="149"/>
                </a:lnTo>
                <a:lnTo>
                  <a:pt x="231" y="160"/>
                </a:lnTo>
                <a:lnTo>
                  <a:pt x="249" y="160"/>
                </a:lnTo>
                <a:lnTo>
                  <a:pt x="256" y="155"/>
                </a:lnTo>
                <a:lnTo>
                  <a:pt x="245" y="125"/>
                </a:lnTo>
                <a:lnTo>
                  <a:pt x="242" y="70"/>
                </a:lnTo>
                <a:lnTo>
                  <a:pt x="228" y="62"/>
                </a:lnTo>
                <a:lnTo>
                  <a:pt x="256" y="37"/>
                </a:lnTo>
                <a:lnTo>
                  <a:pt x="257" y="21"/>
                </a:lnTo>
                <a:lnTo>
                  <a:pt x="275" y="22"/>
                </a:lnTo>
                <a:lnTo>
                  <a:pt x="253" y="56"/>
                </a:lnTo>
                <a:lnTo>
                  <a:pt x="265" y="98"/>
                </a:lnTo>
                <a:lnTo>
                  <a:pt x="271" y="109"/>
                </a:lnTo>
                <a:lnTo>
                  <a:pt x="279" y="114"/>
                </a:lnTo>
                <a:lnTo>
                  <a:pt x="263" y="113"/>
                </a:lnTo>
                <a:lnTo>
                  <a:pt x="268" y="139"/>
                </a:lnTo>
                <a:lnTo>
                  <a:pt x="297" y="155"/>
                </a:lnTo>
                <a:lnTo>
                  <a:pt x="304" y="160"/>
                </a:lnTo>
                <a:lnTo>
                  <a:pt x="312" y="160"/>
                </a:lnTo>
                <a:lnTo>
                  <a:pt x="308" y="173"/>
                </a:lnTo>
                <a:lnTo>
                  <a:pt x="344" y="155"/>
                </a:lnTo>
                <a:lnTo>
                  <a:pt x="351" y="133"/>
                </a:lnTo>
                <a:lnTo>
                  <a:pt x="359" y="110"/>
                </a:lnTo>
                <a:lnTo>
                  <a:pt x="308" y="121"/>
                </a:lnTo>
                <a:lnTo>
                  <a:pt x="275" y="0"/>
                </a:lnTo>
                <a:lnTo>
                  <a:pt x="0" y="52"/>
                </a:lnTo>
                <a:lnTo>
                  <a:pt x="0" y="52"/>
                </a:lnTo>
                <a:lnTo>
                  <a:pt x="0" y="52"/>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69" name="Freeform 121"/>
          <p:cNvSpPr>
            <a:spLocks/>
          </p:cNvSpPr>
          <p:nvPr/>
        </p:nvSpPr>
        <p:spPr bwMode="auto">
          <a:xfrm>
            <a:off x="5959475" y="3116263"/>
            <a:ext cx="969963" cy="533400"/>
          </a:xfrm>
          <a:custGeom>
            <a:avLst/>
            <a:gdLst/>
            <a:ahLst/>
            <a:cxnLst>
              <a:cxn ang="0">
                <a:pos x="57" y="300"/>
              </a:cxn>
              <a:cxn ang="0">
                <a:pos x="58" y="292"/>
              </a:cxn>
              <a:cxn ang="0">
                <a:pos x="96" y="255"/>
              </a:cxn>
              <a:cxn ang="0">
                <a:pos x="118" y="229"/>
              </a:cxn>
              <a:cxn ang="0">
                <a:pos x="140" y="255"/>
              </a:cxn>
              <a:cxn ang="0">
                <a:pos x="208" y="227"/>
              </a:cxn>
              <a:cxn ang="0">
                <a:pos x="238" y="223"/>
              </a:cxn>
              <a:cxn ang="0">
                <a:pos x="255" y="202"/>
              </a:cxn>
              <a:cxn ang="0">
                <a:pos x="281" y="99"/>
              </a:cxn>
              <a:cxn ang="0">
                <a:pos x="310" y="112"/>
              </a:cxn>
              <a:cxn ang="0">
                <a:pos x="365" y="0"/>
              </a:cxn>
              <a:cxn ang="0">
                <a:pos x="407" y="24"/>
              </a:cxn>
              <a:cxn ang="0">
                <a:pos x="414" y="4"/>
              </a:cxn>
              <a:cxn ang="0">
                <a:pos x="435" y="10"/>
              </a:cxn>
              <a:cxn ang="0">
                <a:pos x="473" y="44"/>
              </a:cxn>
              <a:cxn ang="0">
                <a:pos x="460" y="77"/>
              </a:cxn>
              <a:cxn ang="0">
                <a:pos x="465" y="92"/>
              </a:cxn>
              <a:cxn ang="0">
                <a:pos x="482" y="86"/>
              </a:cxn>
              <a:cxn ang="0">
                <a:pos x="494" y="101"/>
              </a:cxn>
              <a:cxn ang="0">
                <a:pos x="553" y="120"/>
              </a:cxn>
              <a:cxn ang="0">
                <a:pos x="498" y="117"/>
              </a:cxn>
              <a:cxn ang="0">
                <a:pos x="556" y="168"/>
              </a:cxn>
              <a:cxn ang="0">
                <a:pos x="520" y="163"/>
              </a:cxn>
              <a:cxn ang="0">
                <a:pos x="593" y="209"/>
              </a:cxn>
              <a:cxn ang="0">
                <a:pos x="611" y="241"/>
              </a:cxn>
              <a:cxn ang="0">
                <a:pos x="598" y="237"/>
              </a:cxn>
              <a:cxn ang="0">
                <a:pos x="596" y="245"/>
              </a:cxn>
              <a:cxn ang="0">
                <a:pos x="356" y="290"/>
              </a:cxn>
              <a:cxn ang="0">
                <a:pos x="157" y="315"/>
              </a:cxn>
              <a:cxn ang="0">
                <a:pos x="0" y="336"/>
              </a:cxn>
              <a:cxn ang="0">
                <a:pos x="57" y="300"/>
              </a:cxn>
              <a:cxn ang="0">
                <a:pos x="57" y="300"/>
              </a:cxn>
            </a:cxnLst>
            <a:rect l="0" t="0" r="r" b="b"/>
            <a:pathLst>
              <a:path w="611" h="336">
                <a:moveTo>
                  <a:pt x="57" y="300"/>
                </a:moveTo>
                <a:lnTo>
                  <a:pt x="58" y="292"/>
                </a:lnTo>
                <a:lnTo>
                  <a:pt x="96" y="255"/>
                </a:lnTo>
                <a:lnTo>
                  <a:pt x="118" y="229"/>
                </a:lnTo>
                <a:lnTo>
                  <a:pt x="140" y="255"/>
                </a:lnTo>
                <a:lnTo>
                  <a:pt x="208" y="227"/>
                </a:lnTo>
                <a:lnTo>
                  <a:pt x="238" y="223"/>
                </a:lnTo>
                <a:lnTo>
                  <a:pt x="255" y="202"/>
                </a:lnTo>
                <a:lnTo>
                  <a:pt x="281" y="99"/>
                </a:lnTo>
                <a:lnTo>
                  <a:pt x="310" y="112"/>
                </a:lnTo>
                <a:lnTo>
                  <a:pt x="365" y="0"/>
                </a:lnTo>
                <a:lnTo>
                  <a:pt x="407" y="24"/>
                </a:lnTo>
                <a:lnTo>
                  <a:pt x="414" y="4"/>
                </a:lnTo>
                <a:lnTo>
                  <a:pt x="435" y="10"/>
                </a:lnTo>
                <a:lnTo>
                  <a:pt x="473" y="44"/>
                </a:lnTo>
                <a:lnTo>
                  <a:pt x="460" y="77"/>
                </a:lnTo>
                <a:lnTo>
                  <a:pt x="465" y="92"/>
                </a:lnTo>
                <a:lnTo>
                  <a:pt x="482" y="86"/>
                </a:lnTo>
                <a:lnTo>
                  <a:pt x="494" y="101"/>
                </a:lnTo>
                <a:lnTo>
                  <a:pt x="553" y="120"/>
                </a:lnTo>
                <a:lnTo>
                  <a:pt x="498" y="117"/>
                </a:lnTo>
                <a:lnTo>
                  <a:pt x="556" y="168"/>
                </a:lnTo>
                <a:lnTo>
                  <a:pt x="520" y="163"/>
                </a:lnTo>
                <a:lnTo>
                  <a:pt x="593" y="209"/>
                </a:lnTo>
                <a:lnTo>
                  <a:pt x="611" y="241"/>
                </a:lnTo>
                <a:lnTo>
                  <a:pt x="598" y="237"/>
                </a:lnTo>
                <a:lnTo>
                  <a:pt x="596" y="245"/>
                </a:lnTo>
                <a:lnTo>
                  <a:pt x="356" y="290"/>
                </a:lnTo>
                <a:lnTo>
                  <a:pt x="157" y="315"/>
                </a:lnTo>
                <a:lnTo>
                  <a:pt x="0" y="336"/>
                </a:lnTo>
                <a:lnTo>
                  <a:pt x="57" y="300"/>
                </a:lnTo>
                <a:lnTo>
                  <a:pt x="57" y="300"/>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70" name="Freeform 122"/>
          <p:cNvSpPr>
            <a:spLocks/>
          </p:cNvSpPr>
          <p:nvPr/>
        </p:nvSpPr>
        <p:spPr bwMode="auto">
          <a:xfrm>
            <a:off x="6888163" y="3262313"/>
            <a:ext cx="52387" cy="133350"/>
          </a:xfrm>
          <a:custGeom>
            <a:avLst/>
            <a:gdLst/>
            <a:ahLst/>
            <a:cxnLst>
              <a:cxn ang="0">
                <a:pos x="0" y="84"/>
              </a:cxn>
              <a:cxn ang="0">
                <a:pos x="11" y="61"/>
              </a:cxn>
              <a:cxn ang="0">
                <a:pos x="23" y="47"/>
              </a:cxn>
              <a:cxn ang="0">
                <a:pos x="33" y="0"/>
              </a:cxn>
              <a:cxn ang="0">
                <a:pos x="13" y="11"/>
              </a:cxn>
              <a:cxn ang="0">
                <a:pos x="0" y="55"/>
              </a:cxn>
              <a:cxn ang="0">
                <a:pos x="0" y="84"/>
              </a:cxn>
              <a:cxn ang="0">
                <a:pos x="0" y="84"/>
              </a:cxn>
            </a:cxnLst>
            <a:rect l="0" t="0" r="r" b="b"/>
            <a:pathLst>
              <a:path w="33" h="84">
                <a:moveTo>
                  <a:pt x="0" y="84"/>
                </a:moveTo>
                <a:lnTo>
                  <a:pt x="11" y="61"/>
                </a:lnTo>
                <a:lnTo>
                  <a:pt x="23" y="47"/>
                </a:lnTo>
                <a:lnTo>
                  <a:pt x="33" y="0"/>
                </a:lnTo>
                <a:lnTo>
                  <a:pt x="13" y="11"/>
                </a:lnTo>
                <a:lnTo>
                  <a:pt x="0" y="55"/>
                </a:lnTo>
                <a:lnTo>
                  <a:pt x="0" y="84"/>
                </a:lnTo>
                <a:lnTo>
                  <a:pt x="0" y="84"/>
                </a:lnTo>
                <a:close/>
              </a:path>
            </a:pathLst>
          </a:custGeom>
          <a:solidFill>
            <a:schemeClr val="accent1"/>
          </a:solidFill>
          <a:ln w="9525">
            <a:solidFill>
              <a:schemeClr val="bg2"/>
            </a:solidFill>
            <a:round/>
            <a:headEnd/>
            <a:tailEnd/>
          </a:ln>
        </p:spPr>
        <p:txBody>
          <a:bodyPr/>
          <a:lstStyle/>
          <a:p>
            <a:endParaRPr lang="en-US">
              <a:latin typeface="Arial"/>
              <a:cs typeface="Arial"/>
            </a:endParaRPr>
          </a:p>
        </p:txBody>
      </p:sp>
      <p:sp>
        <p:nvSpPr>
          <p:cNvPr id="2171" name="Freeform 123"/>
          <p:cNvSpPr>
            <a:spLocks/>
          </p:cNvSpPr>
          <p:nvPr/>
        </p:nvSpPr>
        <p:spPr bwMode="auto">
          <a:xfrm>
            <a:off x="5905500" y="3505200"/>
            <a:ext cx="1069975" cy="466725"/>
          </a:xfrm>
          <a:custGeom>
            <a:avLst/>
            <a:gdLst/>
            <a:ahLst/>
            <a:cxnLst>
              <a:cxn ang="0">
                <a:pos x="0" y="253"/>
              </a:cxn>
              <a:cxn ang="0">
                <a:pos x="97" y="241"/>
              </a:cxn>
              <a:cxn ang="0">
                <a:pos x="154" y="213"/>
              </a:cxn>
              <a:cxn ang="0">
                <a:pos x="261" y="202"/>
              </a:cxn>
              <a:cxn ang="0">
                <a:pos x="305" y="230"/>
              </a:cxn>
              <a:cxn ang="0">
                <a:pos x="375" y="220"/>
              </a:cxn>
              <a:cxn ang="0">
                <a:pos x="481" y="294"/>
              </a:cxn>
              <a:cxn ang="0">
                <a:pos x="522" y="285"/>
              </a:cxn>
              <a:cxn ang="0">
                <a:pos x="582" y="199"/>
              </a:cxn>
              <a:cxn ang="0">
                <a:pos x="630" y="182"/>
              </a:cxn>
              <a:cxn ang="0">
                <a:pos x="645" y="157"/>
              </a:cxn>
              <a:cxn ang="0">
                <a:pos x="593" y="166"/>
              </a:cxn>
              <a:cxn ang="0">
                <a:pos x="579" y="149"/>
              </a:cxn>
              <a:cxn ang="0">
                <a:pos x="610" y="140"/>
              </a:cxn>
              <a:cxn ang="0">
                <a:pos x="610" y="129"/>
              </a:cxn>
              <a:cxn ang="0">
                <a:pos x="575" y="117"/>
              </a:cxn>
              <a:cxn ang="0">
                <a:pos x="620" y="100"/>
              </a:cxn>
              <a:cxn ang="0">
                <a:pos x="617" y="118"/>
              </a:cxn>
              <a:cxn ang="0">
                <a:pos x="646" y="118"/>
              </a:cxn>
              <a:cxn ang="0">
                <a:pos x="663" y="88"/>
              </a:cxn>
              <a:cxn ang="0">
                <a:pos x="674" y="87"/>
              </a:cxn>
              <a:cxn ang="0">
                <a:pos x="667" y="59"/>
              </a:cxn>
              <a:cxn ang="0">
                <a:pos x="646" y="87"/>
              </a:cxn>
              <a:cxn ang="0">
                <a:pos x="626" y="26"/>
              </a:cxn>
              <a:cxn ang="0">
                <a:pos x="639" y="23"/>
              </a:cxn>
              <a:cxn ang="0">
                <a:pos x="659" y="40"/>
              </a:cxn>
              <a:cxn ang="0">
                <a:pos x="645" y="12"/>
              </a:cxn>
              <a:cxn ang="0">
                <a:pos x="630" y="0"/>
              </a:cxn>
              <a:cxn ang="0">
                <a:pos x="390" y="45"/>
              </a:cxn>
              <a:cxn ang="0">
                <a:pos x="191" y="70"/>
              </a:cxn>
              <a:cxn ang="0">
                <a:pos x="163" y="124"/>
              </a:cxn>
              <a:cxn ang="0">
                <a:pos x="121" y="133"/>
              </a:cxn>
              <a:cxn ang="0">
                <a:pos x="100" y="161"/>
              </a:cxn>
              <a:cxn ang="0">
                <a:pos x="23" y="205"/>
              </a:cxn>
              <a:cxn ang="0">
                <a:pos x="19" y="221"/>
              </a:cxn>
              <a:cxn ang="0">
                <a:pos x="0" y="231"/>
              </a:cxn>
              <a:cxn ang="0">
                <a:pos x="0" y="253"/>
              </a:cxn>
              <a:cxn ang="0">
                <a:pos x="0" y="253"/>
              </a:cxn>
            </a:cxnLst>
            <a:rect l="0" t="0" r="r" b="b"/>
            <a:pathLst>
              <a:path w="674" h="294">
                <a:moveTo>
                  <a:pt x="0" y="253"/>
                </a:moveTo>
                <a:lnTo>
                  <a:pt x="97" y="241"/>
                </a:lnTo>
                <a:lnTo>
                  <a:pt x="154" y="213"/>
                </a:lnTo>
                <a:lnTo>
                  <a:pt x="261" y="202"/>
                </a:lnTo>
                <a:lnTo>
                  <a:pt x="305" y="230"/>
                </a:lnTo>
                <a:lnTo>
                  <a:pt x="375" y="220"/>
                </a:lnTo>
                <a:lnTo>
                  <a:pt x="481" y="294"/>
                </a:lnTo>
                <a:lnTo>
                  <a:pt x="522" y="285"/>
                </a:lnTo>
                <a:lnTo>
                  <a:pt x="582" y="199"/>
                </a:lnTo>
                <a:lnTo>
                  <a:pt x="630" y="182"/>
                </a:lnTo>
                <a:lnTo>
                  <a:pt x="645" y="157"/>
                </a:lnTo>
                <a:lnTo>
                  <a:pt x="593" y="166"/>
                </a:lnTo>
                <a:lnTo>
                  <a:pt x="579" y="149"/>
                </a:lnTo>
                <a:lnTo>
                  <a:pt x="610" y="140"/>
                </a:lnTo>
                <a:lnTo>
                  <a:pt x="610" y="129"/>
                </a:lnTo>
                <a:lnTo>
                  <a:pt x="575" y="117"/>
                </a:lnTo>
                <a:lnTo>
                  <a:pt x="620" y="100"/>
                </a:lnTo>
                <a:lnTo>
                  <a:pt x="617" y="118"/>
                </a:lnTo>
                <a:lnTo>
                  <a:pt x="646" y="118"/>
                </a:lnTo>
                <a:lnTo>
                  <a:pt x="663" y="88"/>
                </a:lnTo>
                <a:lnTo>
                  <a:pt x="674" y="87"/>
                </a:lnTo>
                <a:lnTo>
                  <a:pt x="667" y="59"/>
                </a:lnTo>
                <a:lnTo>
                  <a:pt x="646" y="87"/>
                </a:lnTo>
                <a:lnTo>
                  <a:pt x="626" y="26"/>
                </a:lnTo>
                <a:lnTo>
                  <a:pt x="639" y="23"/>
                </a:lnTo>
                <a:lnTo>
                  <a:pt x="659" y="40"/>
                </a:lnTo>
                <a:lnTo>
                  <a:pt x="645" y="12"/>
                </a:lnTo>
                <a:lnTo>
                  <a:pt x="630" y="0"/>
                </a:lnTo>
                <a:lnTo>
                  <a:pt x="390" y="45"/>
                </a:lnTo>
                <a:lnTo>
                  <a:pt x="191" y="70"/>
                </a:lnTo>
                <a:lnTo>
                  <a:pt x="163" y="124"/>
                </a:lnTo>
                <a:lnTo>
                  <a:pt x="121" y="133"/>
                </a:lnTo>
                <a:lnTo>
                  <a:pt x="100" y="161"/>
                </a:lnTo>
                <a:lnTo>
                  <a:pt x="23" y="205"/>
                </a:lnTo>
                <a:lnTo>
                  <a:pt x="19" y="221"/>
                </a:lnTo>
                <a:lnTo>
                  <a:pt x="0" y="231"/>
                </a:lnTo>
                <a:lnTo>
                  <a:pt x="0" y="253"/>
                </a:lnTo>
                <a:lnTo>
                  <a:pt x="0" y="253"/>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72" name="Freeform 124"/>
          <p:cNvSpPr>
            <a:spLocks/>
          </p:cNvSpPr>
          <p:nvPr/>
        </p:nvSpPr>
        <p:spPr bwMode="auto">
          <a:xfrm>
            <a:off x="6032500" y="3825875"/>
            <a:ext cx="636588" cy="474663"/>
          </a:xfrm>
          <a:custGeom>
            <a:avLst/>
            <a:gdLst/>
            <a:ahLst/>
            <a:cxnLst>
              <a:cxn ang="0">
                <a:pos x="17" y="39"/>
              </a:cxn>
              <a:cxn ang="0">
                <a:pos x="74" y="11"/>
              </a:cxn>
              <a:cxn ang="0">
                <a:pos x="181" y="0"/>
              </a:cxn>
              <a:cxn ang="0">
                <a:pos x="225" y="28"/>
              </a:cxn>
              <a:cxn ang="0">
                <a:pos x="295" y="18"/>
              </a:cxn>
              <a:cxn ang="0">
                <a:pos x="401" y="92"/>
              </a:cxn>
              <a:cxn ang="0">
                <a:pos x="354" y="149"/>
              </a:cxn>
              <a:cxn ang="0">
                <a:pos x="357" y="173"/>
              </a:cxn>
              <a:cxn ang="0">
                <a:pos x="277" y="246"/>
              </a:cxn>
              <a:cxn ang="0">
                <a:pos x="264" y="249"/>
              </a:cxn>
              <a:cxn ang="0">
                <a:pos x="258" y="271"/>
              </a:cxn>
              <a:cxn ang="0">
                <a:pos x="240" y="259"/>
              </a:cxn>
              <a:cxn ang="0">
                <a:pos x="255" y="279"/>
              </a:cxn>
              <a:cxn ang="0">
                <a:pos x="240" y="299"/>
              </a:cxn>
              <a:cxn ang="0">
                <a:pos x="227" y="296"/>
              </a:cxn>
              <a:cxn ang="0">
                <a:pos x="172" y="211"/>
              </a:cxn>
              <a:cxn ang="0">
                <a:pos x="52" y="103"/>
              </a:cxn>
              <a:cxn ang="0">
                <a:pos x="0" y="70"/>
              </a:cxn>
              <a:cxn ang="0">
                <a:pos x="17" y="39"/>
              </a:cxn>
              <a:cxn ang="0">
                <a:pos x="17" y="39"/>
              </a:cxn>
            </a:cxnLst>
            <a:rect l="0" t="0" r="r" b="b"/>
            <a:pathLst>
              <a:path w="401" h="299">
                <a:moveTo>
                  <a:pt x="17" y="39"/>
                </a:moveTo>
                <a:lnTo>
                  <a:pt x="74" y="11"/>
                </a:lnTo>
                <a:lnTo>
                  <a:pt x="181" y="0"/>
                </a:lnTo>
                <a:lnTo>
                  <a:pt x="225" y="28"/>
                </a:lnTo>
                <a:lnTo>
                  <a:pt x="295" y="18"/>
                </a:lnTo>
                <a:lnTo>
                  <a:pt x="401" y="92"/>
                </a:lnTo>
                <a:lnTo>
                  <a:pt x="354" y="149"/>
                </a:lnTo>
                <a:lnTo>
                  <a:pt x="357" y="173"/>
                </a:lnTo>
                <a:lnTo>
                  <a:pt x="277" y="246"/>
                </a:lnTo>
                <a:lnTo>
                  <a:pt x="264" y="249"/>
                </a:lnTo>
                <a:lnTo>
                  <a:pt x="258" y="271"/>
                </a:lnTo>
                <a:lnTo>
                  <a:pt x="240" y="259"/>
                </a:lnTo>
                <a:lnTo>
                  <a:pt x="255" y="279"/>
                </a:lnTo>
                <a:lnTo>
                  <a:pt x="240" y="299"/>
                </a:lnTo>
                <a:lnTo>
                  <a:pt x="227" y="296"/>
                </a:lnTo>
                <a:lnTo>
                  <a:pt x="172" y="211"/>
                </a:lnTo>
                <a:lnTo>
                  <a:pt x="52" y="103"/>
                </a:lnTo>
                <a:lnTo>
                  <a:pt x="0" y="70"/>
                </a:lnTo>
                <a:lnTo>
                  <a:pt x="17" y="39"/>
                </a:lnTo>
                <a:lnTo>
                  <a:pt x="17" y="39"/>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73" name="Freeform 125"/>
          <p:cNvSpPr>
            <a:spLocks/>
          </p:cNvSpPr>
          <p:nvPr/>
        </p:nvSpPr>
        <p:spPr bwMode="auto">
          <a:xfrm>
            <a:off x="6831013" y="2997200"/>
            <a:ext cx="133350" cy="211138"/>
          </a:xfrm>
          <a:custGeom>
            <a:avLst/>
            <a:gdLst/>
            <a:ahLst/>
            <a:cxnLst>
              <a:cxn ang="0">
                <a:pos x="0" y="12"/>
              </a:cxn>
              <a:cxn ang="0">
                <a:pos x="12" y="0"/>
              </a:cxn>
              <a:cxn ang="0">
                <a:pos x="27" y="0"/>
              </a:cxn>
              <a:cxn ang="0">
                <a:pos x="22" y="13"/>
              </a:cxn>
              <a:cxn ang="0">
                <a:pos x="18" y="18"/>
              </a:cxn>
              <a:cxn ang="0">
                <a:pos x="22" y="33"/>
              </a:cxn>
              <a:cxn ang="0">
                <a:pos x="41" y="53"/>
              </a:cxn>
              <a:cxn ang="0">
                <a:pos x="45" y="70"/>
              </a:cxn>
              <a:cxn ang="0">
                <a:pos x="62" y="88"/>
              </a:cxn>
              <a:cxn ang="0">
                <a:pos x="74" y="92"/>
              </a:cxn>
              <a:cxn ang="0">
                <a:pos x="80" y="104"/>
              </a:cxn>
              <a:cxn ang="0">
                <a:pos x="69" y="114"/>
              </a:cxn>
              <a:cxn ang="0">
                <a:pos x="81" y="112"/>
              </a:cxn>
              <a:cxn ang="0">
                <a:pos x="84" y="122"/>
              </a:cxn>
              <a:cxn ang="0">
                <a:pos x="33" y="133"/>
              </a:cxn>
              <a:cxn ang="0">
                <a:pos x="0" y="12"/>
              </a:cxn>
              <a:cxn ang="0">
                <a:pos x="0" y="12"/>
              </a:cxn>
            </a:cxnLst>
            <a:rect l="0" t="0" r="r" b="b"/>
            <a:pathLst>
              <a:path w="84" h="133">
                <a:moveTo>
                  <a:pt x="0" y="12"/>
                </a:moveTo>
                <a:lnTo>
                  <a:pt x="12" y="0"/>
                </a:lnTo>
                <a:lnTo>
                  <a:pt x="27" y="0"/>
                </a:lnTo>
                <a:lnTo>
                  <a:pt x="22" y="13"/>
                </a:lnTo>
                <a:lnTo>
                  <a:pt x="18" y="18"/>
                </a:lnTo>
                <a:lnTo>
                  <a:pt x="22" y="33"/>
                </a:lnTo>
                <a:lnTo>
                  <a:pt x="41" y="53"/>
                </a:lnTo>
                <a:lnTo>
                  <a:pt x="45" y="70"/>
                </a:lnTo>
                <a:lnTo>
                  <a:pt x="62" y="88"/>
                </a:lnTo>
                <a:lnTo>
                  <a:pt x="74" y="92"/>
                </a:lnTo>
                <a:lnTo>
                  <a:pt x="80" y="104"/>
                </a:lnTo>
                <a:lnTo>
                  <a:pt x="69" y="114"/>
                </a:lnTo>
                <a:lnTo>
                  <a:pt x="81" y="112"/>
                </a:lnTo>
                <a:lnTo>
                  <a:pt x="84" y="122"/>
                </a:lnTo>
                <a:lnTo>
                  <a:pt x="33" y="133"/>
                </a:lnTo>
                <a:lnTo>
                  <a:pt x="0" y="12"/>
                </a:lnTo>
                <a:lnTo>
                  <a:pt x="0" y="12"/>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74" name="Freeform 126"/>
          <p:cNvSpPr>
            <a:spLocks/>
          </p:cNvSpPr>
          <p:nvPr/>
        </p:nvSpPr>
        <p:spPr bwMode="auto">
          <a:xfrm>
            <a:off x="6215063" y="2662238"/>
            <a:ext cx="728662" cy="457200"/>
          </a:xfrm>
          <a:custGeom>
            <a:avLst/>
            <a:gdLst/>
            <a:ahLst/>
            <a:cxnLst>
              <a:cxn ang="0">
                <a:pos x="36" y="288"/>
              </a:cxn>
              <a:cxn ang="0">
                <a:pos x="113" y="275"/>
              </a:cxn>
              <a:cxn ang="0">
                <a:pos x="388" y="223"/>
              </a:cxn>
              <a:cxn ang="0">
                <a:pos x="400" y="211"/>
              </a:cxn>
              <a:cxn ang="0">
                <a:pos x="415" y="211"/>
              </a:cxn>
              <a:cxn ang="0">
                <a:pos x="433" y="198"/>
              </a:cxn>
              <a:cxn ang="0">
                <a:pos x="459" y="165"/>
              </a:cxn>
              <a:cxn ang="0">
                <a:pos x="414" y="130"/>
              </a:cxn>
              <a:cxn ang="0">
                <a:pos x="413" y="97"/>
              </a:cxn>
              <a:cxn ang="0">
                <a:pos x="433" y="50"/>
              </a:cxn>
              <a:cxn ang="0">
                <a:pos x="403" y="35"/>
              </a:cxn>
              <a:cxn ang="0">
                <a:pos x="370" y="0"/>
              </a:cxn>
              <a:cxn ang="0">
                <a:pos x="65" y="57"/>
              </a:cxn>
              <a:cxn ang="0">
                <a:pos x="50" y="35"/>
              </a:cxn>
              <a:cxn ang="0">
                <a:pos x="0" y="70"/>
              </a:cxn>
              <a:cxn ang="0">
                <a:pos x="36" y="288"/>
              </a:cxn>
              <a:cxn ang="0">
                <a:pos x="36" y="288"/>
              </a:cxn>
            </a:cxnLst>
            <a:rect l="0" t="0" r="r" b="b"/>
            <a:pathLst>
              <a:path w="459" h="288">
                <a:moveTo>
                  <a:pt x="36" y="288"/>
                </a:moveTo>
                <a:lnTo>
                  <a:pt x="113" y="275"/>
                </a:lnTo>
                <a:lnTo>
                  <a:pt x="388" y="223"/>
                </a:lnTo>
                <a:lnTo>
                  <a:pt x="400" y="211"/>
                </a:lnTo>
                <a:lnTo>
                  <a:pt x="415" y="211"/>
                </a:lnTo>
                <a:lnTo>
                  <a:pt x="433" y="198"/>
                </a:lnTo>
                <a:lnTo>
                  <a:pt x="459" y="165"/>
                </a:lnTo>
                <a:lnTo>
                  <a:pt x="414" y="130"/>
                </a:lnTo>
                <a:lnTo>
                  <a:pt x="413" y="97"/>
                </a:lnTo>
                <a:lnTo>
                  <a:pt x="433" y="50"/>
                </a:lnTo>
                <a:lnTo>
                  <a:pt x="403" y="35"/>
                </a:lnTo>
                <a:lnTo>
                  <a:pt x="370" y="0"/>
                </a:lnTo>
                <a:lnTo>
                  <a:pt x="65" y="57"/>
                </a:lnTo>
                <a:lnTo>
                  <a:pt x="50" y="35"/>
                </a:lnTo>
                <a:lnTo>
                  <a:pt x="0" y="70"/>
                </a:lnTo>
                <a:lnTo>
                  <a:pt x="36" y="288"/>
                </a:lnTo>
                <a:lnTo>
                  <a:pt x="36" y="288"/>
                </a:lnTo>
                <a:close/>
              </a:path>
            </a:pathLst>
          </a:custGeom>
          <a:solidFill>
            <a:srgbClr val="FFAB99"/>
          </a:solidFill>
          <a:ln w="9525" algn="ctr">
            <a:solidFill>
              <a:schemeClr val="bg2"/>
            </a:solidFill>
            <a:miter lim="800000"/>
            <a:headEnd/>
            <a:tailEnd/>
          </a:ln>
          <a:effectLst/>
        </p:spPr>
        <p:txBody>
          <a:bodyPr/>
          <a:lstStyle/>
          <a:p>
            <a:endParaRPr lang="en-US" sz="1000">
              <a:latin typeface="Arial"/>
              <a:cs typeface="Arial"/>
            </a:endParaRPr>
          </a:p>
        </p:txBody>
      </p:sp>
      <p:sp>
        <p:nvSpPr>
          <p:cNvPr id="2175" name="Freeform 127"/>
          <p:cNvSpPr>
            <a:spLocks/>
          </p:cNvSpPr>
          <p:nvPr/>
        </p:nvSpPr>
        <p:spPr bwMode="auto">
          <a:xfrm>
            <a:off x="6869113" y="2740025"/>
            <a:ext cx="157162" cy="373063"/>
          </a:xfrm>
          <a:custGeom>
            <a:avLst/>
            <a:gdLst/>
            <a:ahLst/>
            <a:cxnLst>
              <a:cxn ang="0">
                <a:pos x="5" y="161"/>
              </a:cxn>
              <a:cxn ang="0">
                <a:pos x="23" y="148"/>
              </a:cxn>
              <a:cxn ang="0">
                <a:pos x="49" y="115"/>
              </a:cxn>
              <a:cxn ang="0">
                <a:pos x="4" y="80"/>
              </a:cxn>
              <a:cxn ang="0">
                <a:pos x="3" y="47"/>
              </a:cxn>
              <a:cxn ang="0">
                <a:pos x="23" y="0"/>
              </a:cxn>
              <a:cxn ang="0">
                <a:pos x="91" y="23"/>
              </a:cxn>
              <a:cxn ang="0">
                <a:pos x="92" y="31"/>
              </a:cxn>
              <a:cxn ang="0">
                <a:pos x="84" y="58"/>
              </a:cxn>
              <a:cxn ang="0">
                <a:pos x="77" y="63"/>
              </a:cxn>
              <a:cxn ang="0">
                <a:pos x="76" y="77"/>
              </a:cxn>
              <a:cxn ang="0">
                <a:pos x="83" y="81"/>
              </a:cxn>
              <a:cxn ang="0">
                <a:pos x="99" y="77"/>
              </a:cxn>
              <a:cxn ang="0">
                <a:pos x="99" y="117"/>
              </a:cxn>
              <a:cxn ang="0">
                <a:pos x="99" y="141"/>
              </a:cxn>
              <a:cxn ang="0">
                <a:pos x="99" y="155"/>
              </a:cxn>
              <a:cxn ang="0">
                <a:pos x="94" y="168"/>
              </a:cxn>
              <a:cxn ang="0">
                <a:pos x="87" y="169"/>
              </a:cxn>
              <a:cxn ang="0">
                <a:pos x="89" y="180"/>
              </a:cxn>
              <a:cxn ang="0">
                <a:pos x="65" y="235"/>
              </a:cxn>
              <a:cxn ang="0">
                <a:pos x="59" y="235"/>
              </a:cxn>
              <a:cxn ang="0">
                <a:pos x="56" y="214"/>
              </a:cxn>
              <a:cxn ang="0">
                <a:pos x="40" y="214"/>
              </a:cxn>
              <a:cxn ang="0">
                <a:pos x="5" y="192"/>
              </a:cxn>
              <a:cxn ang="0">
                <a:pos x="0" y="174"/>
              </a:cxn>
              <a:cxn ang="0">
                <a:pos x="5" y="161"/>
              </a:cxn>
              <a:cxn ang="0">
                <a:pos x="5" y="161"/>
              </a:cxn>
            </a:cxnLst>
            <a:rect l="0" t="0" r="r" b="b"/>
            <a:pathLst>
              <a:path w="99" h="235">
                <a:moveTo>
                  <a:pt x="5" y="161"/>
                </a:moveTo>
                <a:lnTo>
                  <a:pt x="23" y="148"/>
                </a:lnTo>
                <a:lnTo>
                  <a:pt x="49" y="115"/>
                </a:lnTo>
                <a:lnTo>
                  <a:pt x="4" y="80"/>
                </a:lnTo>
                <a:lnTo>
                  <a:pt x="3" y="47"/>
                </a:lnTo>
                <a:lnTo>
                  <a:pt x="23" y="0"/>
                </a:lnTo>
                <a:lnTo>
                  <a:pt x="91" y="23"/>
                </a:lnTo>
                <a:lnTo>
                  <a:pt x="92" y="31"/>
                </a:lnTo>
                <a:lnTo>
                  <a:pt x="84" y="58"/>
                </a:lnTo>
                <a:lnTo>
                  <a:pt x="77" y="63"/>
                </a:lnTo>
                <a:lnTo>
                  <a:pt x="76" y="77"/>
                </a:lnTo>
                <a:lnTo>
                  <a:pt x="83" y="81"/>
                </a:lnTo>
                <a:lnTo>
                  <a:pt x="99" y="77"/>
                </a:lnTo>
                <a:lnTo>
                  <a:pt x="99" y="117"/>
                </a:lnTo>
                <a:lnTo>
                  <a:pt x="99" y="141"/>
                </a:lnTo>
                <a:lnTo>
                  <a:pt x="99" y="155"/>
                </a:lnTo>
                <a:lnTo>
                  <a:pt x="94" y="168"/>
                </a:lnTo>
                <a:lnTo>
                  <a:pt x="87" y="169"/>
                </a:lnTo>
                <a:lnTo>
                  <a:pt x="89" y="180"/>
                </a:lnTo>
                <a:lnTo>
                  <a:pt x="65" y="235"/>
                </a:lnTo>
                <a:lnTo>
                  <a:pt x="59" y="235"/>
                </a:lnTo>
                <a:lnTo>
                  <a:pt x="56" y="214"/>
                </a:lnTo>
                <a:lnTo>
                  <a:pt x="40" y="214"/>
                </a:lnTo>
                <a:lnTo>
                  <a:pt x="5" y="192"/>
                </a:lnTo>
                <a:lnTo>
                  <a:pt x="0" y="174"/>
                </a:lnTo>
                <a:lnTo>
                  <a:pt x="5" y="161"/>
                </a:lnTo>
                <a:lnTo>
                  <a:pt x="5" y="161"/>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76" name="Freeform 128"/>
          <p:cNvSpPr>
            <a:spLocks/>
          </p:cNvSpPr>
          <p:nvPr/>
        </p:nvSpPr>
        <p:spPr bwMode="auto">
          <a:xfrm>
            <a:off x="6294438" y="2159000"/>
            <a:ext cx="744537" cy="647700"/>
          </a:xfrm>
          <a:custGeom>
            <a:avLst/>
            <a:gdLst/>
            <a:ahLst/>
            <a:cxnLst>
              <a:cxn ang="0">
                <a:pos x="15" y="374"/>
              </a:cxn>
              <a:cxn ang="0">
                <a:pos x="320" y="317"/>
              </a:cxn>
              <a:cxn ang="0">
                <a:pos x="353" y="352"/>
              </a:cxn>
              <a:cxn ang="0">
                <a:pos x="383" y="367"/>
              </a:cxn>
              <a:cxn ang="0">
                <a:pos x="451" y="390"/>
              </a:cxn>
              <a:cxn ang="0">
                <a:pos x="456" y="408"/>
              </a:cxn>
              <a:cxn ang="0">
                <a:pos x="467" y="383"/>
              </a:cxn>
              <a:cxn ang="0">
                <a:pos x="469" y="349"/>
              </a:cxn>
              <a:cxn ang="0">
                <a:pos x="456" y="283"/>
              </a:cxn>
              <a:cxn ang="0">
                <a:pos x="456" y="214"/>
              </a:cxn>
              <a:cxn ang="0">
                <a:pos x="423" y="114"/>
              </a:cxn>
              <a:cxn ang="0">
                <a:pos x="418" y="70"/>
              </a:cxn>
              <a:cxn ang="0">
                <a:pos x="397" y="0"/>
              </a:cxn>
              <a:cxn ang="0">
                <a:pos x="298" y="23"/>
              </a:cxn>
              <a:cxn ang="0">
                <a:pos x="243" y="81"/>
              </a:cxn>
              <a:cxn ang="0">
                <a:pos x="240" y="96"/>
              </a:cxn>
              <a:cxn ang="0">
                <a:pos x="209" y="130"/>
              </a:cxn>
              <a:cxn ang="0">
                <a:pos x="217" y="143"/>
              </a:cxn>
              <a:cxn ang="0">
                <a:pos x="224" y="152"/>
              </a:cxn>
              <a:cxn ang="0">
                <a:pos x="218" y="155"/>
              </a:cxn>
              <a:cxn ang="0">
                <a:pos x="228" y="169"/>
              </a:cxn>
              <a:cxn ang="0">
                <a:pos x="229" y="181"/>
              </a:cxn>
              <a:cxn ang="0">
                <a:pos x="199" y="210"/>
              </a:cxn>
              <a:cxn ang="0">
                <a:pos x="154" y="222"/>
              </a:cxn>
              <a:cxn ang="0">
                <a:pos x="143" y="231"/>
              </a:cxn>
              <a:cxn ang="0">
                <a:pos x="126" y="224"/>
              </a:cxn>
              <a:cxn ang="0">
                <a:pos x="75" y="229"/>
              </a:cxn>
              <a:cxn ang="0">
                <a:pos x="38" y="244"/>
              </a:cxn>
              <a:cxn ang="0">
                <a:pos x="38" y="264"/>
              </a:cxn>
              <a:cxn ang="0">
                <a:pos x="45" y="276"/>
              </a:cxn>
              <a:cxn ang="0">
                <a:pos x="51" y="276"/>
              </a:cxn>
              <a:cxn ang="0">
                <a:pos x="56" y="291"/>
              </a:cxn>
              <a:cxn ang="0">
                <a:pos x="46" y="299"/>
              </a:cxn>
              <a:cxn ang="0">
                <a:pos x="42" y="313"/>
              </a:cxn>
              <a:cxn ang="0">
                <a:pos x="0" y="352"/>
              </a:cxn>
              <a:cxn ang="0">
                <a:pos x="15" y="374"/>
              </a:cxn>
              <a:cxn ang="0">
                <a:pos x="15" y="374"/>
              </a:cxn>
            </a:cxnLst>
            <a:rect l="0" t="0" r="r" b="b"/>
            <a:pathLst>
              <a:path w="469" h="408">
                <a:moveTo>
                  <a:pt x="15" y="374"/>
                </a:moveTo>
                <a:lnTo>
                  <a:pt x="320" y="317"/>
                </a:lnTo>
                <a:lnTo>
                  <a:pt x="353" y="352"/>
                </a:lnTo>
                <a:lnTo>
                  <a:pt x="383" y="367"/>
                </a:lnTo>
                <a:lnTo>
                  <a:pt x="451" y="390"/>
                </a:lnTo>
                <a:lnTo>
                  <a:pt x="456" y="408"/>
                </a:lnTo>
                <a:lnTo>
                  <a:pt x="467" y="383"/>
                </a:lnTo>
                <a:lnTo>
                  <a:pt x="469" y="349"/>
                </a:lnTo>
                <a:lnTo>
                  <a:pt x="456" y="283"/>
                </a:lnTo>
                <a:lnTo>
                  <a:pt x="456" y="214"/>
                </a:lnTo>
                <a:lnTo>
                  <a:pt x="423" y="114"/>
                </a:lnTo>
                <a:lnTo>
                  <a:pt x="418" y="70"/>
                </a:lnTo>
                <a:lnTo>
                  <a:pt x="397" y="0"/>
                </a:lnTo>
                <a:lnTo>
                  <a:pt x="298" y="23"/>
                </a:lnTo>
                <a:lnTo>
                  <a:pt x="243" y="81"/>
                </a:lnTo>
                <a:lnTo>
                  <a:pt x="240" y="96"/>
                </a:lnTo>
                <a:lnTo>
                  <a:pt x="209" y="130"/>
                </a:lnTo>
                <a:lnTo>
                  <a:pt x="217" y="143"/>
                </a:lnTo>
                <a:lnTo>
                  <a:pt x="224" y="152"/>
                </a:lnTo>
                <a:lnTo>
                  <a:pt x="218" y="155"/>
                </a:lnTo>
                <a:lnTo>
                  <a:pt x="228" y="169"/>
                </a:lnTo>
                <a:lnTo>
                  <a:pt x="229" y="181"/>
                </a:lnTo>
                <a:lnTo>
                  <a:pt x="199" y="210"/>
                </a:lnTo>
                <a:lnTo>
                  <a:pt x="154" y="222"/>
                </a:lnTo>
                <a:lnTo>
                  <a:pt x="143" y="231"/>
                </a:lnTo>
                <a:lnTo>
                  <a:pt x="126" y="224"/>
                </a:lnTo>
                <a:lnTo>
                  <a:pt x="75" y="229"/>
                </a:lnTo>
                <a:lnTo>
                  <a:pt x="38" y="244"/>
                </a:lnTo>
                <a:lnTo>
                  <a:pt x="38" y="264"/>
                </a:lnTo>
                <a:lnTo>
                  <a:pt x="45" y="276"/>
                </a:lnTo>
                <a:lnTo>
                  <a:pt x="51" y="276"/>
                </a:lnTo>
                <a:lnTo>
                  <a:pt x="56" y="291"/>
                </a:lnTo>
                <a:lnTo>
                  <a:pt x="46" y="299"/>
                </a:lnTo>
                <a:lnTo>
                  <a:pt x="42" y="313"/>
                </a:lnTo>
                <a:lnTo>
                  <a:pt x="0" y="352"/>
                </a:lnTo>
                <a:lnTo>
                  <a:pt x="15" y="374"/>
                </a:lnTo>
                <a:lnTo>
                  <a:pt x="15" y="374"/>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77" name="Freeform 129"/>
          <p:cNvSpPr>
            <a:spLocks/>
          </p:cNvSpPr>
          <p:nvPr/>
        </p:nvSpPr>
        <p:spPr bwMode="auto">
          <a:xfrm>
            <a:off x="6986588" y="2833688"/>
            <a:ext cx="19050" cy="30162"/>
          </a:xfrm>
          <a:custGeom>
            <a:avLst/>
            <a:gdLst/>
            <a:ahLst/>
            <a:cxnLst>
              <a:cxn ang="0">
                <a:pos x="0" y="19"/>
              </a:cxn>
              <a:cxn ang="0">
                <a:pos x="1" y="5"/>
              </a:cxn>
              <a:cxn ang="0">
                <a:pos x="8" y="0"/>
              </a:cxn>
              <a:cxn ang="0">
                <a:pos x="12" y="4"/>
              </a:cxn>
              <a:cxn ang="0">
                <a:pos x="0" y="19"/>
              </a:cxn>
              <a:cxn ang="0">
                <a:pos x="0" y="19"/>
              </a:cxn>
              <a:cxn ang="0">
                <a:pos x="0" y="19"/>
              </a:cxn>
            </a:cxnLst>
            <a:rect l="0" t="0" r="r" b="b"/>
            <a:pathLst>
              <a:path w="12" h="19">
                <a:moveTo>
                  <a:pt x="0" y="19"/>
                </a:moveTo>
                <a:lnTo>
                  <a:pt x="1" y="5"/>
                </a:lnTo>
                <a:lnTo>
                  <a:pt x="8" y="0"/>
                </a:lnTo>
                <a:lnTo>
                  <a:pt x="12" y="4"/>
                </a:lnTo>
                <a:lnTo>
                  <a:pt x="0" y="19"/>
                </a:lnTo>
                <a:lnTo>
                  <a:pt x="0" y="19"/>
                </a:lnTo>
                <a:lnTo>
                  <a:pt x="0" y="19"/>
                </a:lnTo>
                <a:close/>
              </a:path>
            </a:pathLst>
          </a:custGeom>
          <a:solidFill>
            <a:srgbClr val="A9EBD9"/>
          </a:solidFill>
          <a:ln w="9525">
            <a:noFill/>
            <a:round/>
            <a:headEnd/>
            <a:tailEnd/>
          </a:ln>
        </p:spPr>
        <p:txBody>
          <a:bodyPr/>
          <a:lstStyle/>
          <a:p>
            <a:endParaRPr lang="en-US">
              <a:latin typeface="Arial"/>
              <a:cs typeface="Arial"/>
            </a:endParaRPr>
          </a:p>
        </p:txBody>
      </p:sp>
      <p:sp>
        <p:nvSpPr>
          <p:cNvPr id="2178" name="Freeform 130"/>
          <p:cNvSpPr>
            <a:spLocks/>
          </p:cNvSpPr>
          <p:nvPr/>
        </p:nvSpPr>
        <p:spPr bwMode="auto">
          <a:xfrm>
            <a:off x="7007225" y="2711450"/>
            <a:ext cx="231775" cy="131763"/>
          </a:xfrm>
          <a:custGeom>
            <a:avLst/>
            <a:gdLst/>
            <a:ahLst/>
            <a:cxnLst>
              <a:cxn ang="0">
                <a:pos x="11" y="83"/>
              </a:cxn>
              <a:cxn ang="0">
                <a:pos x="62" y="55"/>
              </a:cxn>
              <a:cxn ang="0">
                <a:pos x="98" y="38"/>
              </a:cxn>
              <a:cxn ang="0">
                <a:pos x="61" y="64"/>
              </a:cxn>
              <a:cxn ang="0">
                <a:pos x="64" y="66"/>
              </a:cxn>
              <a:cxn ang="0">
                <a:pos x="119" y="28"/>
              </a:cxn>
              <a:cxn ang="0">
                <a:pos x="146" y="4"/>
              </a:cxn>
              <a:cxn ang="0">
                <a:pos x="143" y="0"/>
              </a:cxn>
              <a:cxn ang="0">
                <a:pos x="119" y="13"/>
              </a:cxn>
              <a:cxn ang="0">
                <a:pos x="116" y="12"/>
              </a:cxn>
              <a:cxn ang="0">
                <a:pos x="104" y="28"/>
              </a:cxn>
              <a:cxn ang="0">
                <a:pos x="97" y="28"/>
              </a:cxn>
              <a:cxn ang="0">
                <a:pos x="115" y="0"/>
              </a:cxn>
              <a:cxn ang="0">
                <a:pos x="95" y="22"/>
              </a:cxn>
              <a:cxn ang="0">
                <a:pos x="29" y="44"/>
              </a:cxn>
              <a:cxn ang="0">
                <a:pos x="17" y="60"/>
              </a:cxn>
              <a:cxn ang="0">
                <a:pos x="7" y="63"/>
              </a:cxn>
              <a:cxn ang="0">
                <a:pos x="0" y="75"/>
              </a:cxn>
              <a:cxn ang="0">
                <a:pos x="11" y="83"/>
              </a:cxn>
              <a:cxn ang="0">
                <a:pos x="11" y="83"/>
              </a:cxn>
            </a:cxnLst>
            <a:rect l="0" t="0" r="r" b="b"/>
            <a:pathLst>
              <a:path w="146" h="83">
                <a:moveTo>
                  <a:pt x="11" y="83"/>
                </a:moveTo>
                <a:lnTo>
                  <a:pt x="62" y="55"/>
                </a:lnTo>
                <a:lnTo>
                  <a:pt x="98" y="38"/>
                </a:lnTo>
                <a:lnTo>
                  <a:pt x="61" y="64"/>
                </a:lnTo>
                <a:lnTo>
                  <a:pt x="64" y="66"/>
                </a:lnTo>
                <a:lnTo>
                  <a:pt x="119" y="28"/>
                </a:lnTo>
                <a:lnTo>
                  <a:pt x="146" y="4"/>
                </a:lnTo>
                <a:lnTo>
                  <a:pt x="143" y="0"/>
                </a:lnTo>
                <a:lnTo>
                  <a:pt x="119" y="13"/>
                </a:lnTo>
                <a:lnTo>
                  <a:pt x="116" y="12"/>
                </a:lnTo>
                <a:lnTo>
                  <a:pt x="104" y="28"/>
                </a:lnTo>
                <a:lnTo>
                  <a:pt x="97" y="28"/>
                </a:lnTo>
                <a:lnTo>
                  <a:pt x="115" y="0"/>
                </a:lnTo>
                <a:lnTo>
                  <a:pt x="95" y="22"/>
                </a:lnTo>
                <a:lnTo>
                  <a:pt x="29" y="44"/>
                </a:lnTo>
                <a:lnTo>
                  <a:pt x="17" y="60"/>
                </a:lnTo>
                <a:lnTo>
                  <a:pt x="7" y="63"/>
                </a:lnTo>
                <a:lnTo>
                  <a:pt x="0" y="75"/>
                </a:lnTo>
                <a:lnTo>
                  <a:pt x="11" y="83"/>
                </a:lnTo>
                <a:lnTo>
                  <a:pt x="11" y="83"/>
                </a:lnTo>
                <a:close/>
              </a:path>
            </a:pathLst>
          </a:custGeom>
          <a:solidFill>
            <a:schemeClr val="accent1"/>
          </a:solidFill>
          <a:ln w="9525">
            <a:solidFill>
              <a:schemeClr val="bg2"/>
            </a:solidFill>
            <a:round/>
            <a:headEnd/>
            <a:tailEnd/>
          </a:ln>
        </p:spPr>
        <p:txBody>
          <a:bodyPr/>
          <a:lstStyle/>
          <a:p>
            <a:endParaRPr lang="en-US">
              <a:latin typeface="Arial"/>
              <a:cs typeface="Arial"/>
            </a:endParaRPr>
          </a:p>
        </p:txBody>
      </p:sp>
      <p:sp>
        <p:nvSpPr>
          <p:cNvPr id="2179" name="Freeform 131"/>
          <p:cNvSpPr>
            <a:spLocks/>
          </p:cNvSpPr>
          <p:nvPr/>
        </p:nvSpPr>
        <p:spPr bwMode="auto">
          <a:xfrm>
            <a:off x="7018338" y="2566988"/>
            <a:ext cx="215900" cy="200025"/>
          </a:xfrm>
          <a:custGeom>
            <a:avLst/>
            <a:gdLst/>
            <a:ahLst/>
            <a:cxnLst>
              <a:cxn ang="0">
                <a:pos x="13" y="92"/>
              </a:cxn>
              <a:cxn ang="0">
                <a:pos x="11" y="126"/>
              </a:cxn>
              <a:cxn ang="0">
                <a:pos x="22" y="124"/>
              </a:cxn>
              <a:cxn ang="0">
                <a:pos x="48" y="104"/>
              </a:cxn>
              <a:cxn ang="0">
                <a:pos x="57" y="88"/>
              </a:cxn>
              <a:cxn ang="0">
                <a:pos x="62" y="92"/>
              </a:cxn>
              <a:cxn ang="0">
                <a:pos x="98" y="82"/>
              </a:cxn>
              <a:cxn ang="0">
                <a:pos x="99" y="75"/>
              </a:cxn>
              <a:cxn ang="0">
                <a:pos x="105" y="78"/>
              </a:cxn>
              <a:cxn ang="0">
                <a:pos x="112" y="73"/>
              </a:cxn>
              <a:cxn ang="0">
                <a:pos x="123" y="71"/>
              </a:cxn>
              <a:cxn ang="0">
                <a:pos x="136" y="64"/>
              </a:cxn>
              <a:cxn ang="0">
                <a:pos x="123" y="0"/>
              </a:cxn>
              <a:cxn ang="0">
                <a:pos x="0" y="26"/>
              </a:cxn>
              <a:cxn ang="0">
                <a:pos x="13" y="92"/>
              </a:cxn>
              <a:cxn ang="0">
                <a:pos x="13" y="92"/>
              </a:cxn>
            </a:cxnLst>
            <a:rect l="0" t="0" r="r" b="b"/>
            <a:pathLst>
              <a:path w="136" h="126">
                <a:moveTo>
                  <a:pt x="13" y="92"/>
                </a:moveTo>
                <a:lnTo>
                  <a:pt x="11" y="126"/>
                </a:lnTo>
                <a:lnTo>
                  <a:pt x="22" y="124"/>
                </a:lnTo>
                <a:lnTo>
                  <a:pt x="48" y="104"/>
                </a:lnTo>
                <a:lnTo>
                  <a:pt x="57" y="88"/>
                </a:lnTo>
                <a:lnTo>
                  <a:pt x="62" y="92"/>
                </a:lnTo>
                <a:lnTo>
                  <a:pt x="98" y="82"/>
                </a:lnTo>
                <a:lnTo>
                  <a:pt x="99" y="75"/>
                </a:lnTo>
                <a:lnTo>
                  <a:pt x="105" y="78"/>
                </a:lnTo>
                <a:lnTo>
                  <a:pt x="112" y="73"/>
                </a:lnTo>
                <a:lnTo>
                  <a:pt x="123" y="71"/>
                </a:lnTo>
                <a:lnTo>
                  <a:pt x="136" y="64"/>
                </a:lnTo>
                <a:lnTo>
                  <a:pt x="123" y="0"/>
                </a:lnTo>
                <a:lnTo>
                  <a:pt x="0" y="26"/>
                </a:lnTo>
                <a:lnTo>
                  <a:pt x="13" y="92"/>
                </a:lnTo>
                <a:lnTo>
                  <a:pt x="13" y="92"/>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80" name="Freeform 132"/>
          <p:cNvSpPr>
            <a:spLocks/>
          </p:cNvSpPr>
          <p:nvPr/>
        </p:nvSpPr>
        <p:spPr bwMode="auto">
          <a:xfrm>
            <a:off x="7213600" y="2555875"/>
            <a:ext cx="98425" cy="112713"/>
          </a:xfrm>
          <a:custGeom>
            <a:avLst/>
            <a:gdLst/>
            <a:ahLst/>
            <a:cxnLst>
              <a:cxn ang="0">
                <a:pos x="13" y="71"/>
              </a:cxn>
              <a:cxn ang="0">
                <a:pos x="40" y="62"/>
              </a:cxn>
              <a:cxn ang="0">
                <a:pos x="40" y="33"/>
              </a:cxn>
              <a:cxn ang="0">
                <a:pos x="46" y="40"/>
              </a:cxn>
              <a:cxn ang="0">
                <a:pos x="48" y="54"/>
              </a:cxn>
              <a:cxn ang="0">
                <a:pos x="53" y="54"/>
              </a:cxn>
              <a:cxn ang="0">
                <a:pos x="62" y="40"/>
              </a:cxn>
              <a:cxn ang="0">
                <a:pos x="53" y="25"/>
              </a:cxn>
              <a:cxn ang="0">
                <a:pos x="40" y="22"/>
              </a:cxn>
              <a:cxn ang="0">
                <a:pos x="30" y="3"/>
              </a:cxn>
              <a:cxn ang="0">
                <a:pos x="22" y="0"/>
              </a:cxn>
              <a:cxn ang="0">
                <a:pos x="0" y="7"/>
              </a:cxn>
              <a:cxn ang="0">
                <a:pos x="13" y="71"/>
              </a:cxn>
              <a:cxn ang="0">
                <a:pos x="13" y="71"/>
              </a:cxn>
            </a:cxnLst>
            <a:rect l="0" t="0" r="r" b="b"/>
            <a:pathLst>
              <a:path w="62" h="71">
                <a:moveTo>
                  <a:pt x="13" y="71"/>
                </a:moveTo>
                <a:lnTo>
                  <a:pt x="40" y="62"/>
                </a:lnTo>
                <a:lnTo>
                  <a:pt x="40" y="33"/>
                </a:lnTo>
                <a:lnTo>
                  <a:pt x="46" y="40"/>
                </a:lnTo>
                <a:lnTo>
                  <a:pt x="48" y="54"/>
                </a:lnTo>
                <a:lnTo>
                  <a:pt x="53" y="54"/>
                </a:lnTo>
                <a:lnTo>
                  <a:pt x="62" y="40"/>
                </a:lnTo>
                <a:lnTo>
                  <a:pt x="53" y="25"/>
                </a:lnTo>
                <a:lnTo>
                  <a:pt x="40" y="22"/>
                </a:lnTo>
                <a:lnTo>
                  <a:pt x="30" y="3"/>
                </a:lnTo>
                <a:lnTo>
                  <a:pt x="22" y="0"/>
                </a:lnTo>
                <a:lnTo>
                  <a:pt x="0" y="7"/>
                </a:lnTo>
                <a:lnTo>
                  <a:pt x="13" y="71"/>
                </a:lnTo>
                <a:lnTo>
                  <a:pt x="13" y="71"/>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81" name="Freeform 133"/>
          <p:cNvSpPr>
            <a:spLocks/>
          </p:cNvSpPr>
          <p:nvPr/>
        </p:nvSpPr>
        <p:spPr bwMode="auto">
          <a:xfrm>
            <a:off x="7018338" y="2414588"/>
            <a:ext cx="419100" cy="206375"/>
          </a:xfrm>
          <a:custGeom>
            <a:avLst/>
            <a:gdLst/>
            <a:ahLst/>
            <a:cxnLst>
              <a:cxn ang="0">
                <a:pos x="0" y="122"/>
              </a:cxn>
              <a:cxn ang="0">
                <a:pos x="123" y="96"/>
              </a:cxn>
              <a:cxn ang="0">
                <a:pos x="145" y="89"/>
              </a:cxn>
              <a:cxn ang="0">
                <a:pos x="153" y="92"/>
              </a:cxn>
              <a:cxn ang="0">
                <a:pos x="163" y="111"/>
              </a:cxn>
              <a:cxn ang="0">
                <a:pos x="176" y="114"/>
              </a:cxn>
              <a:cxn ang="0">
                <a:pos x="185" y="129"/>
              </a:cxn>
              <a:cxn ang="0">
                <a:pos x="193" y="130"/>
              </a:cxn>
              <a:cxn ang="0">
                <a:pos x="202" y="115"/>
              </a:cxn>
              <a:cxn ang="0">
                <a:pos x="207" y="103"/>
              </a:cxn>
              <a:cxn ang="0">
                <a:pos x="216" y="119"/>
              </a:cxn>
              <a:cxn ang="0">
                <a:pos x="264" y="104"/>
              </a:cxn>
              <a:cxn ang="0">
                <a:pos x="262" y="86"/>
              </a:cxn>
              <a:cxn ang="0">
                <a:pos x="248" y="63"/>
              </a:cxn>
              <a:cxn ang="0">
                <a:pos x="241" y="60"/>
              </a:cxn>
              <a:cxn ang="0">
                <a:pos x="233" y="61"/>
              </a:cxn>
              <a:cxn ang="0">
                <a:pos x="234" y="66"/>
              </a:cxn>
              <a:cxn ang="0">
                <a:pos x="245" y="67"/>
              </a:cxn>
              <a:cxn ang="0">
                <a:pos x="249" y="89"/>
              </a:cxn>
              <a:cxn ang="0">
                <a:pos x="230" y="97"/>
              </a:cxn>
              <a:cxn ang="0">
                <a:pos x="202" y="79"/>
              </a:cxn>
              <a:cxn ang="0">
                <a:pos x="193" y="60"/>
              </a:cxn>
              <a:cxn ang="0">
                <a:pos x="180" y="55"/>
              </a:cxn>
              <a:cxn ang="0">
                <a:pos x="180" y="60"/>
              </a:cxn>
              <a:cxn ang="0">
                <a:pos x="168" y="49"/>
              </a:cxn>
              <a:cxn ang="0">
                <a:pos x="178" y="35"/>
              </a:cxn>
              <a:cxn ang="0">
                <a:pos x="186" y="23"/>
              </a:cxn>
              <a:cxn ang="0">
                <a:pos x="171" y="0"/>
              </a:cxn>
              <a:cxn ang="0">
                <a:pos x="145" y="19"/>
              </a:cxn>
              <a:cxn ang="0">
                <a:pos x="57" y="41"/>
              </a:cxn>
              <a:cxn ang="0">
                <a:pos x="0" y="53"/>
              </a:cxn>
              <a:cxn ang="0">
                <a:pos x="0" y="122"/>
              </a:cxn>
              <a:cxn ang="0">
                <a:pos x="0" y="122"/>
              </a:cxn>
            </a:cxnLst>
            <a:rect l="0" t="0" r="r" b="b"/>
            <a:pathLst>
              <a:path w="264" h="130">
                <a:moveTo>
                  <a:pt x="0" y="122"/>
                </a:moveTo>
                <a:lnTo>
                  <a:pt x="123" y="96"/>
                </a:lnTo>
                <a:lnTo>
                  <a:pt x="145" y="89"/>
                </a:lnTo>
                <a:lnTo>
                  <a:pt x="153" y="92"/>
                </a:lnTo>
                <a:lnTo>
                  <a:pt x="163" y="111"/>
                </a:lnTo>
                <a:lnTo>
                  <a:pt x="176" y="114"/>
                </a:lnTo>
                <a:lnTo>
                  <a:pt x="185" y="129"/>
                </a:lnTo>
                <a:lnTo>
                  <a:pt x="193" y="130"/>
                </a:lnTo>
                <a:lnTo>
                  <a:pt x="202" y="115"/>
                </a:lnTo>
                <a:lnTo>
                  <a:pt x="207" y="103"/>
                </a:lnTo>
                <a:lnTo>
                  <a:pt x="216" y="119"/>
                </a:lnTo>
                <a:lnTo>
                  <a:pt x="264" y="104"/>
                </a:lnTo>
                <a:lnTo>
                  <a:pt x="262" y="86"/>
                </a:lnTo>
                <a:lnTo>
                  <a:pt x="248" y="63"/>
                </a:lnTo>
                <a:lnTo>
                  <a:pt x="241" y="60"/>
                </a:lnTo>
                <a:lnTo>
                  <a:pt x="233" y="61"/>
                </a:lnTo>
                <a:lnTo>
                  <a:pt x="234" y="66"/>
                </a:lnTo>
                <a:lnTo>
                  <a:pt x="245" y="67"/>
                </a:lnTo>
                <a:lnTo>
                  <a:pt x="249" y="89"/>
                </a:lnTo>
                <a:lnTo>
                  <a:pt x="230" y="97"/>
                </a:lnTo>
                <a:lnTo>
                  <a:pt x="202" y="79"/>
                </a:lnTo>
                <a:lnTo>
                  <a:pt x="193" y="60"/>
                </a:lnTo>
                <a:lnTo>
                  <a:pt x="180" y="55"/>
                </a:lnTo>
                <a:lnTo>
                  <a:pt x="180" y="60"/>
                </a:lnTo>
                <a:lnTo>
                  <a:pt x="168" y="49"/>
                </a:lnTo>
                <a:lnTo>
                  <a:pt x="178" y="35"/>
                </a:lnTo>
                <a:lnTo>
                  <a:pt x="186" y="23"/>
                </a:lnTo>
                <a:lnTo>
                  <a:pt x="171" y="0"/>
                </a:lnTo>
                <a:lnTo>
                  <a:pt x="145" y="19"/>
                </a:lnTo>
                <a:lnTo>
                  <a:pt x="57" y="41"/>
                </a:lnTo>
                <a:lnTo>
                  <a:pt x="0" y="53"/>
                </a:lnTo>
                <a:lnTo>
                  <a:pt x="0" y="122"/>
                </a:lnTo>
                <a:lnTo>
                  <a:pt x="0" y="122"/>
                </a:lnTo>
                <a:close/>
              </a:path>
            </a:pathLst>
          </a:custGeom>
          <a:solidFill>
            <a:srgbClr val="FFAB99"/>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82" name="Freeform 134"/>
          <p:cNvSpPr>
            <a:spLocks/>
          </p:cNvSpPr>
          <p:nvPr/>
        </p:nvSpPr>
        <p:spPr bwMode="auto">
          <a:xfrm>
            <a:off x="7353300" y="2614613"/>
            <a:ext cx="38100" cy="30162"/>
          </a:xfrm>
          <a:custGeom>
            <a:avLst/>
            <a:gdLst/>
            <a:ahLst/>
            <a:cxnLst>
              <a:cxn ang="0">
                <a:pos x="0" y="19"/>
              </a:cxn>
              <a:cxn ang="0">
                <a:pos x="11" y="0"/>
              </a:cxn>
              <a:cxn ang="0">
                <a:pos x="24" y="8"/>
              </a:cxn>
              <a:cxn ang="0">
                <a:pos x="0" y="19"/>
              </a:cxn>
              <a:cxn ang="0">
                <a:pos x="0" y="19"/>
              </a:cxn>
              <a:cxn ang="0">
                <a:pos x="0" y="19"/>
              </a:cxn>
            </a:cxnLst>
            <a:rect l="0" t="0" r="r" b="b"/>
            <a:pathLst>
              <a:path w="24" h="19">
                <a:moveTo>
                  <a:pt x="0" y="19"/>
                </a:moveTo>
                <a:lnTo>
                  <a:pt x="11" y="0"/>
                </a:lnTo>
                <a:lnTo>
                  <a:pt x="24" y="8"/>
                </a:lnTo>
                <a:lnTo>
                  <a:pt x="0" y="19"/>
                </a:lnTo>
                <a:lnTo>
                  <a:pt x="0" y="19"/>
                </a:lnTo>
                <a:lnTo>
                  <a:pt x="0" y="19"/>
                </a:lnTo>
                <a:close/>
              </a:path>
            </a:pathLst>
          </a:custGeom>
          <a:solidFill>
            <a:srgbClr val="B8FFB8"/>
          </a:solidFill>
          <a:ln w="9525">
            <a:noFill/>
            <a:round/>
            <a:headEnd/>
            <a:tailEnd/>
          </a:ln>
        </p:spPr>
        <p:txBody>
          <a:bodyPr/>
          <a:lstStyle/>
          <a:p>
            <a:endParaRPr lang="en-US">
              <a:latin typeface="Arial"/>
              <a:cs typeface="Arial"/>
            </a:endParaRPr>
          </a:p>
        </p:txBody>
      </p:sp>
      <p:sp>
        <p:nvSpPr>
          <p:cNvPr id="2183" name="Freeform 135"/>
          <p:cNvSpPr>
            <a:spLocks/>
          </p:cNvSpPr>
          <p:nvPr/>
        </p:nvSpPr>
        <p:spPr bwMode="auto">
          <a:xfrm>
            <a:off x="7423150" y="2609850"/>
            <a:ext cx="30163" cy="22225"/>
          </a:xfrm>
          <a:custGeom>
            <a:avLst/>
            <a:gdLst/>
            <a:ahLst/>
            <a:cxnLst>
              <a:cxn ang="0">
                <a:pos x="0" y="14"/>
              </a:cxn>
              <a:cxn ang="0">
                <a:pos x="11" y="0"/>
              </a:cxn>
              <a:cxn ang="0">
                <a:pos x="19" y="10"/>
              </a:cxn>
              <a:cxn ang="0">
                <a:pos x="0" y="14"/>
              </a:cxn>
              <a:cxn ang="0">
                <a:pos x="0" y="14"/>
              </a:cxn>
              <a:cxn ang="0">
                <a:pos x="0" y="14"/>
              </a:cxn>
            </a:cxnLst>
            <a:rect l="0" t="0" r="r" b="b"/>
            <a:pathLst>
              <a:path w="19" h="14">
                <a:moveTo>
                  <a:pt x="0" y="14"/>
                </a:moveTo>
                <a:lnTo>
                  <a:pt x="11" y="0"/>
                </a:lnTo>
                <a:lnTo>
                  <a:pt x="19" y="10"/>
                </a:lnTo>
                <a:lnTo>
                  <a:pt x="0" y="14"/>
                </a:lnTo>
                <a:lnTo>
                  <a:pt x="0" y="14"/>
                </a:lnTo>
                <a:lnTo>
                  <a:pt x="0" y="14"/>
                </a:lnTo>
                <a:close/>
              </a:path>
            </a:pathLst>
          </a:custGeom>
          <a:solidFill>
            <a:srgbClr val="B8FFB8"/>
          </a:solidFill>
          <a:ln w="9525">
            <a:noFill/>
            <a:round/>
            <a:headEnd/>
            <a:tailEnd/>
          </a:ln>
        </p:spPr>
        <p:txBody>
          <a:bodyPr/>
          <a:lstStyle/>
          <a:p>
            <a:endParaRPr lang="en-US">
              <a:latin typeface="Arial"/>
              <a:cs typeface="Arial"/>
            </a:endParaRPr>
          </a:p>
        </p:txBody>
      </p:sp>
      <p:sp>
        <p:nvSpPr>
          <p:cNvPr id="2184" name="Freeform 136"/>
          <p:cNvSpPr>
            <a:spLocks/>
          </p:cNvSpPr>
          <p:nvPr/>
        </p:nvSpPr>
        <p:spPr bwMode="auto">
          <a:xfrm>
            <a:off x="6924675" y="2109788"/>
            <a:ext cx="203200" cy="388937"/>
          </a:xfrm>
          <a:custGeom>
            <a:avLst/>
            <a:gdLst/>
            <a:ahLst/>
            <a:cxnLst>
              <a:cxn ang="0">
                <a:pos x="21" y="101"/>
              </a:cxn>
              <a:cxn ang="0">
                <a:pos x="26" y="145"/>
              </a:cxn>
              <a:cxn ang="0">
                <a:pos x="59" y="245"/>
              </a:cxn>
              <a:cxn ang="0">
                <a:pos x="116" y="233"/>
              </a:cxn>
              <a:cxn ang="0">
                <a:pos x="112" y="90"/>
              </a:cxn>
              <a:cxn ang="0">
                <a:pos x="127" y="62"/>
              </a:cxn>
              <a:cxn ang="0">
                <a:pos x="128" y="0"/>
              </a:cxn>
              <a:cxn ang="0">
                <a:pos x="0" y="31"/>
              </a:cxn>
              <a:cxn ang="0">
                <a:pos x="21" y="101"/>
              </a:cxn>
              <a:cxn ang="0">
                <a:pos x="21" y="101"/>
              </a:cxn>
            </a:cxnLst>
            <a:rect l="0" t="0" r="r" b="b"/>
            <a:pathLst>
              <a:path w="128" h="245">
                <a:moveTo>
                  <a:pt x="21" y="101"/>
                </a:moveTo>
                <a:lnTo>
                  <a:pt x="26" y="145"/>
                </a:lnTo>
                <a:lnTo>
                  <a:pt x="59" y="245"/>
                </a:lnTo>
                <a:lnTo>
                  <a:pt x="116" y="233"/>
                </a:lnTo>
                <a:lnTo>
                  <a:pt x="112" y="90"/>
                </a:lnTo>
                <a:lnTo>
                  <a:pt x="127" y="62"/>
                </a:lnTo>
                <a:lnTo>
                  <a:pt x="128" y="0"/>
                </a:lnTo>
                <a:lnTo>
                  <a:pt x="0" y="31"/>
                </a:lnTo>
                <a:lnTo>
                  <a:pt x="21" y="101"/>
                </a:lnTo>
                <a:lnTo>
                  <a:pt x="21" y="101"/>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185" name="Freeform 137"/>
          <p:cNvSpPr>
            <a:spLocks/>
          </p:cNvSpPr>
          <p:nvPr/>
        </p:nvSpPr>
        <p:spPr bwMode="auto">
          <a:xfrm>
            <a:off x="7102475" y="2054225"/>
            <a:ext cx="187325" cy="425450"/>
          </a:xfrm>
          <a:custGeom>
            <a:avLst/>
            <a:gdLst/>
            <a:ahLst/>
            <a:cxnLst>
              <a:cxn ang="0">
                <a:pos x="0" y="125"/>
              </a:cxn>
              <a:cxn ang="0">
                <a:pos x="15" y="97"/>
              </a:cxn>
              <a:cxn ang="0">
                <a:pos x="16" y="35"/>
              </a:cxn>
              <a:cxn ang="0">
                <a:pos x="15" y="12"/>
              </a:cxn>
              <a:cxn ang="0">
                <a:pos x="38" y="0"/>
              </a:cxn>
              <a:cxn ang="0">
                <a:pos x="92" y="167"/>
              </a:cxn>
              <a:cxn ang="0">
                <a:pos x="118" y="203"/>
              </a:cxn>
              <a:cxn ang="0">
                <a:pos x="118" y="227"/>
              </a:cxn>
              <a:cxn ang="0">
                <a:pos x="92" y="246"/>
              </a:cxn>
              <a:cxn ang="0">
                <a:pos x="4" y="268"/>
              </a:cxn>
              <a:cxn ang="0">
                <a:pos x="0" y="125"/>
              </a:cxn>
              <a:cxn ang="0">
                <a:pos x="0" y="125"/>
              </a:cxn>
            </a:cxnLst>
            <a:rect l="0" t="0" r="r" b="b"/>
            <a:pathLst>
              <a:path w="118" h="268">
                <a:moveTo>
                  <a:pt x="0" y="125"/>
                </a:moveTo>
                <a:lnTo>
                  <a:pt x="15" y="97"/>
                </a:lnTo>
                <a:lnTo>
                  <a:pt x="16" y="35"/>
                </a:lnTo>
                <a:lnTo>
                  <a:pt x="15" y="12"/>
                </a:lnTo>
                <a:lnTo>
                  <a:pt x="38" y="0"/>
                </a:lnTo>
                <a:lnTo>
                  <a:pt x="92" y="167"/>
                </a:lnTo>
                <a:lnTo>
                  <a:pt x="118" y="203"/>
                </a:lnTo>
                <a:lnTo>
                  <a:pt x="118" y="227"/>
                </a:lnTo>
                <a:lnTo>
                  <a:pt x="92" y="246"/>
                </a:lnTo>
                <a:lnTo>
                  <a:pt x="4" y="268"/>
                </a:lnTo>
                <a:lnTo>
                  <a:pt x="0" y="125"/>
                </a:lnTo>
                <a:lnTo>
                  <a:pt x="0" y="125"/>
                </a:lnTo>
                <a:close/>
              </a:path>
            </a:pathLst>
          </a:custGeom>
          <a:solidFill>
            <a:srgbClr val="FFAB99"/>
          </a:solidFill>
          <a:ln w="9525" algn="ctr">
            <a:solidFill>
              <a:schemeClr val="bg2"/>
            </a:solidFill>
            <a:miter lim="800000"/>
            <a:headEnd/>
            <a:tailEnd/>
          </a:ln>
          <a:effectLst/>
        </p:spPr>
        <p:txBody>
          <a:bodyPr/>
          <a:lstStyle/>
          <a:p>
            <a:endParaRPr lang="en-US" sz="1000">
              <a:latin typeface="Arial"/>
              <a:cs typeface="Arial"/>
            </a:endParaRPr>
          </a:p>
        </p:txBody>
      </p:sp>
      <p:sp>
        <p:nvSpPr>
          <p:cNvPr id="2186" name="Freeform 138"/>
          <p:cNvSpPr>
            <a:spLocks/>
          </p:cNvSpPr>
          <p:nvPr/>
        </p:nvSpPr>
        <p:spPr bwMode="auto">
          <a:xfrm>
            <a:off x="7162800" y="1676400"/>
            <a:ext cx="458788" cy="700088"/>
          </a:xfrm>
          <a:custGeom>
            <a:avLst/>
            <a:gdLst/>
            <a:ahLst/>
            <a:cxnLst>
              <a:cxn ang="0">
                <a:pos x="0" y="238"/>
              </a:cxn>
              <a:cxn ang="0">
                <a:pos x="17" y="239"/>
              </a:cxn>
              <a:cxn ang="0">
                <a:pos x="18" y="210"/>
              </a:cxn>
              <a:cxn ang="0">
                <a:pos x="39" y="170"/>
              </a:cxn>
              <a:cxn ang="0">
                <a:pos x="29" y="141"/>
              </a:cxn>
              <a:cxn ang="0">
                <a:pos x="70" y="3"/>
              </a:cxn>
              <a:cxn ang="0">
                <a:pos x="80" y="3"/>
              </a:cxn>
              <a:cxn ang="0">
                <a:pos x="83" y="20"/>
              </a:cxn>
              <a:cxn ang="0">
                <a:pos x="124" y="5"/>
              </a:cxn>
              <a:cxn ang="0">
                <a:pos x="125" y="0"/>
              </a:cxn>
              <a:cxn ang="0">
                <a:pos x="158" y="7"/>
              </a:cxn>
              <a:cxn ang="0">
                <a:pos x="212" y="143"/>
              </a:cxn>
              <a:cxn ang="0">
                <a:pos x="237" y="144"/>
              </a:cxn>
              <a:cxn ang="0">
                <a:pos x="282" y="195"/>
              </a:cxn>
              <a:cxn ang="0">
                <a:pos x="275" y="205"/>
              </a:cxn>
              <a:cxn ang="0">
                <a:pos x="289" y="205"/>
              </a:cxn>
              <a:cxn ang="0">
                <a:pos x="279" y="229"/>
              </a:cxn>
              <a:cxn ang="0">
                <a:pos x="257" y="246"/>
              </a:cxn>
              <a:cxn ang="0">
                <a:pos x="232" y="258"/>
              </a:cxn>
              <a:cxn ang="0">
                <a:pos x="230" y="275"/>
              </a:cxn>
              <a:cxn ang="0">
                <a:pos x="216" y="260"/>
              </a:cxn>
              <a:cxn ang="0">
                <a:pos x="194" y="278"/>
              </a:cxn>
              <a:cxn ang="0">
                <a:pos x="183" y="278"/>
              </a:cxn>
              <a:cxn ang="0">
                <a:pos x="173" y="267"/>
              </a:cxn>
              <a:cxn ang="0">
                <a:pos x="168" y="320"/>
              </a:cxn>
              <a:cxn ang="0">
                <a:pos x="147" y="328"/>
              </a:cxn>
              <a:cxn ang="0">
                <a:pos x="138" y="349"/>
              </a:cxn>
              <a:cxn ang="0">
                <a:pos x="125" y="349"/>
              </a:cxn>
              <a:cxn ang="0">
                <a:pos x="96" y="381"/>
              </a:cxn>
              <a:cxn ang="0">
                <a:pos x="95" y="405"/>
              </a:cxn>
              <a:cxn ang="0">
                <a:pos x="88" y="415"/>
              </a:cxn>
              <a:cxn ang="0">
                <a:pos x="80" y="441"/>
              </a:cxn>
              <a:cxn ang="0">
                <a:pos x="54" y="405"/>
              </a:cxn>
              <a:cxn ang="0">
                <a:pos x="0" y="238"/>
              </a:cxn>
              <a:cxn ang="0">
                <a:pos x="0" y="238"/>
              </a:cxn>
            </a:cxnLst>
            <a:rect l="0" t="0" r="r" b="b"/>
            <a:pathLst>
              <a:path w="289" h="441">
                <a:moveTo>
                  <a:pt x="0" y="238"/>
                </a:moveTo>
                <a:lnTo>
                  <a:pt x="17" y="239"/>
                </a:lnTo>
                <a:lnTo>
                  <a:pt x="18" y="210"/>
                </a:lnTo>
                <a:lnTo>
                  <a:pt x="39" y="170"/>
                </a:lnTo>
                <a:lnTo>
                  <a:pt x="29" y="141"/>
                </a:lnTo>
                <a:lnTo>
                  <a:pt x="70" y="3"/>
                </a:lnTo>
                <a:lnTo>
                  <a:pt x="80" y="3"/>
                </a:lnTo>
                <a:lnTo>
                  <a:pt x="83" y="20"/>
                </a:lnTo>
                <a:lnTo>
                  <a:pt x="124" y="5"/>
                </a:lnTo>
                <a:lnTo>
                  <a:pt x="125" y="0"/>
                </a:lnTo>
                <a:lnTo>
                  <a:pt x="158" y="7"/>
                </a:lnTo>
                <a:lnTo>
                  <a:pt x="212" y="143"/>
                </a:lnTo>
                <a:lnTo>
                  <a:pt x="237" y="144"/>
                </a:lnTo>
                <a:lnTo>
                  <a:pt x="282" y="195"/>
                </a:lnTo>
                <a:lnTo>
                  <a:pt x="275" y="205"/>
                </a:lnTo>
                <a:lnTo>
                  <a:pt x="289" y="205"/>
                </a:lnTo>
                <a:lnTo>
                  <a:pt x="279" y="229"/>
                </a:lnTo>
                <a:lnTo>
                  <a:pt x="257" y="246"/>
                </a:lnTo>
                <a:lnTo>
                  <a:pt x="232" y="258"/>
                </a:lnTo>
                <a:lnTo>
                  <a:pt x="230" y="275"/>
                </a:lnTo>
                <a:lnTo>
                  <a:pt x="216" y="260"/>
                </a:lnTo>
                <a:lnTo>
                  <a:pt x="194" y="278"/>
                </a:lnTo>
                <a:lnTo>
                  <a:pt x="183" y="278"/>
                </a:lnTo>
                <a:lnTo>
                  <a:pt x="173" y="267"/>
                </a:lnTo>
                <a:lnTo>
                  <a:pt x="168" y="320"/>
                </a:lnTo>
                <a:lnTo>
                  <a:pt x="147" y="328"/>
                </a:lnTo>
                <a:lnTo>
                  <a:pt x="138" y="349"/>
                </a:lnTo>
                <a:lnTo>
                  <a:pt x="125" y="349"/>
                </a:lnTo>
                <a:lnTo>
                  <a:pt x="96" y="381"/>
                </a:lnTo>
                <a:lnTo>
                  <a:pt x="95" y="405"/>
                </a:lnTo>
                <a:lnTo>
                  <a:pt x="88" y="415"/>
                </a:lnTo>
                <a:lnTo>
                  <a:pt x="80" y="441"/>
                </a:lnTo>
                <a:lnTo>
                  <a:pt x="54" y="405"/>
                </a:lnTo>
                <a:lnTo>
                  <a:pt x="0" y="238"/>
                </a:lnTo>
                <a:lnTo>
                  <a:pt x="0" y="238"/>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221" name="Freeform 173"/>
          <p:cNvSpPr>
            <a:spLocks/>
          </p:cNvSpPr>
          <p:nvPr/>
        </p:nvSpPr>
        <p:spPr bwMode="auto">
          <a:xfrm>
            <a:off x="381000" y="3886200"/>
            <a:ext cx="990600" cy="731838"/>
          </a:xfrm>
          <a:custGeom>
            <a:avLst/>
            <a:gdLst/>
            <a:ahLst/>
            <a:cxnLst>
              <a:cxn ang="0">
                <a:pos x="1165" y="727"/>
              </a:cxn>
              <a:cxn ang="0">
                <a:pos x="1246" y="727"/>
              </a:cxn>
              <a:cxn ang="0">
                <a:pos x="1429" y="722"/>
              </a:cxn>
              <a:cxn ang="0">
                <a:pos x="1635" y="869"/>
              </a:cxn>
              <a:cxn ang="0">
                <a:pos x="1641" y="999"/>
              </a:cxn>
              <a:cxn ang="0">
                <a:pos x="1436" y="953"/>
              </a:cxn>
              <a:cxn ang="0">
                <a:pos x="1267" y="801"/>
              </a:cxn>
              <a:cxn ang="0">
                <a:pos x="1024" y="776"/>
              </a:cxn>
              <a:cxn ang="0">
                <a:pos x="898" y="738"/>
              </a:cxn>
              <a:cxn ang="0">
                <a:pos x="841" y="794"/>
              </a:cxn>
              <a:cxn ang="0">
                <a:pos x="701" y="854"/>
              </a:cxn>
              <a:cxn ang="0">
                <a:pos x="763" y="776"/>
              </a:cxn>
              <a:cxn ang="0">
                <a:pos x="710" y="760"/>
              </a:cxn>
              <a:cxn ang="0">
                <a:pos x="603" y="882"/>
              </a:cxn>
              <a:cxn ang="0">
                <a:pos x="586" y="954"/>
              </a:cxn>
              <a:cxn ang="0">
                <a:pos x="0" y="1227"/>
              </a:cxn>
              <a:cxn ang="0">
                <a:pos x="142" y="1131"/>
              </a:cxn>
              <a:cxn ang="0">
                <a:pos x="302" y="1054"/>
              </a:cxn>
              <a:cxn ang="0">
                <a:pos x="436" y="976"/>
              </a:cxn>
              <a:cxn ang="0">
                <a:pos x="364" y="931"/>
              </a:cxn>
              <a:cxn ang="0">
                <a:pos x="294" y="895"/>
              </a:cxn>
              <a:cxn ang="0">
                <a:pos x="194" y="788"/>
              </a:cxn>
              <a:cxn ang="0">
                <a:pos x="333" y="597"/>
              </a:cxn>
              <a:cxn ang="0">
                <a:pos x="454" y="518"/>
              </a:cxn>
              <a:cxn ang="0">
                <a:pos x="330" y="473"/>
              </a:cxn>
              <a:cxn ang="0">
                <a:pos x="315" y="363"/>
              </a:cxn>
              <a:cxn ang="0">
                <a:pos x="467" y="371"/>
              </a:cxn>
              <a:cxn ang="0">
                <a:pos x="521" y="303"/>
              </a:cxn>
              <a:cxn ang="0">
                <a:pos x="481" y="249"/>
              </a:cxn>
              <a:cxn ang="0">
                <a:pos x="514" y="151"/>
              </a:cxn>
              <a:cxn ang="0">
                <a:pos x="658" y="51"/>
              </a:cxn>
              <a:cxn ang="0">
                <a:pos x="883" y="7"/>
              </a:cxn>
              <a:cxn ang="0">
                <a:pos x="1005" y="18"/>
              </a:cxn>
              <a:cxn ang="0">
                <a:pos x="1236" y="40"/>
              </a:cxn>
            </a:cxnLst>
            <a:rect l="0" t="0" r="r" b="b"/>
            <a:pathLst>
              <a:path w="1659" h="1227">
                <a:moveTo>
                  <a:pt x="1236" y="40"/>
                </a:moveTo>
                <a:lnTo>
                  <a:pt x="1165" y="727"/>
                </a:lnTo>
                <a:lnTo>
                  <a:pt x="1254" y="703"/>
                </a:lnTo>
                <a:lnTo>
                  <a:pt x="1246" y="727"/>
                </a:lnTo>
                <a:lnTo>
                  <a:pt x="1340" y="778"/>
                </a:lnTo>
                <a:lnTo>
                  <a:pt x="1429" y="722"/>
                </a:lnTo>
                <a:lnTo>
                  <a:pt x="1574" y="856"/>
                </a:lnTo>
                <a:lnTo>
                  <a:pt x="1635" y="869"/>
                </a:lnTo>
                <a:lnTo>
                  <a:pt x="1659" y="912"/>
                </a:lnTo>
                <a:lnTo>
                  <a:pt x="1641" y="999"/>
                </a:lnTo>
                <a:lnTo>
                  <a:pt x="1513" y="1009"/>
                </a:lnTo>
                <a:lnTo>
                  <a:pt x="1436" y="953"/>
                </a:lnTo>
                <a:lnTo>
                  <a:pt x="1393" y="888"/>
                </a:lnTo>
                <a:lnTo>
                  <a:pt x="1267" y="801"/>
                </a:lnTo>
                <a:lnTo>
                  <a:pt x="1173" y="771"/>
                </a:lnTo>
                <a:lnTo>
                  <a:pt x="1024" y="776"/>
                </a:lnTo>
                <a:lnTo>
                  <a:pt x="969" y="753"/>
                </a:lnTo>
                <a:lnTo>
                  <a:pt x="898" y="738"/>
                </a:lnTo>
                <a:lnTo>
                  <a:pt x="890" y="778"/>
                </a:lnTo>
                <a:lnTo>
                  <a:pt x="841" y="794"/>
                </a:lnTo>
                <a:lnTo>
                  <a:pt x="837" y="807"/>
                </a:lnTo>
                <a:lnTo>
                  <a:pt x="701" y="854"/>
                </a:lnTo>
                <a:lnTo>
                  <a:pt x="717" y="810"/>
                </a:lnTo>
                <a:lnTo>
                  <a:pt x="763" y="776"/>
                </a:lnTo>
                <a:lnTo>
                  <a:pt x="794" y="728"/>
                </a:lnTo>
                <a:lnTo>
                  <a:pt x="710" y="760"/>
                </a:lnTo>
                <a:lnTo>
                  <a:pt x="621" y="854"/>
                </a:lnTo>
                <a:lnTo>
                  <a:pt x="603" y="882"/>
                </a:lnTo>
                <a:lnTo>
                  <a:pt x="641" y="889"/>
                </a:lnTo>
                <a:lnTo>
                  <a:pt x="586" y="954"/>
                </a:lnTo>
                <a:lnTo>
                  <a:pt x="295" y="1125"/>
                </a:lnTo>
                <a:lnTo>
                  <a:pt x="0" y="1227"/>
                </a:lnTo>
                <a:lnTo>
                  <a:pt x="2" y="1166"/>
                </a:lnTo>
                <a:lnTo>
                  <a:pt x="142" y="1131"/>
                </a:lnTo>
                <a:lnTo>
                  <a:pt x="158" y="1109"/>
                </a:lnTo>
                <a:lnTo>
                  <a:pt x="302" y="1054"/>
                </a:lnTo>
                <a:lnTo>
                  <a:pt x="347" y="1032"/>
                </a:lnTo>
                <a:lnTo>
                  <a:pt x="436" y="976"/>
                </a:lnTo>
                <a:lnTo>
                  <a:pt x="451" y="917"/>
                </a:lnTo>
                <a:lnTo>
                  <a:pt x="364" y="931"/>
                </a:lnTo>
                <a:lnTo>
                  <a:pt x="298" y="922"/>
                </a:lnTo>
                <a:lnTo>
                  <a:pt x="294" y="895"/>
                </a:lnTo>
                <a:lnTo>
                  <a:pt x="307" y="811"/>
                </a:lnTo>
                <a:lnTo>
                  <a:pt x="194" y="788"/>
                </a:lnTo>
                <a:lnTo>
                  <a:pt x="196" y="693"/>
                </a:lnTo>
                <a:lnTo>
                  <a:pt x="333" y="597"/>
                </a:lnTo>
                <a:lnTo>
                  <a:pt x="469" y="538"/>
                </a:lnTo>
                <a:lnTo>
                  <a:pt x="454" y="518"/>
                </a:lnTo>
                <a:lnTo>
                  <a:pt x="460" y="470"/>
                </a:lnTo>
                <a:lnTo>
                  <a:pt x="330" y="473"/>
                </a:lnTo>
                <a:lnTo>
                  <a:pt x="298" y="449"/>
                </a:lnTo>
                <a:lnTo>
                  <a:pt x="315" y="363"/>
                </a:lnTo>
                <a:lnTo>
                  <a:pt x="430" y="338"/>
                </a:lnTo>
                <a:lnTo>
                  <a:pt x="467" y="371"/>
                </a:lnTo>
                <a:lnTo>
                  <a:pt x="508" y="344"/>
                </a:lnTo>
                <a:lnTo>
                  <a:pt x="521" y="303"/>
                </a:lnTo>
                <a:lnTo>
                  <a:pt x="492" y="264"/>
                </a:lnTo>
                <a:lnTo>
                  <a:pt x="481" y="249"/>
                </a:lnTo>
                <a:lnTo>
                  <a:pt x="459" y="210"/>
                </a:lnTo>
                <a:lnTo>
                  <a:pt x="514" y="151"/>
                </a:lnTo>
                <a:lnTo>
                  <a:pt x="559" y="137"/>
                </a:lnTo>
                <a:lnTo>
                  <a:pt x="658" y="51"/>
                </a:lnTo>
                <a:lnTo>
                  <a:pt x="753" y="0"/>
                </a:lnTo>
                <a:lnTo>
                  <a:pt x="883" y="7"/>
                </a:lnTo>
                <a:lnTo>
                  <a:pt x="920" y="40"/>
                </a:lnTo>
                <a:lnTo>
                  <a:pt x="1005" y="18"/>
                </a:lnTo>
                <a:lnTo>
                  <a:pt x="1120" y="51"/>
                </a:lnTo>
                <a:lnTo>
                  <a:pt x="1236" y="40"/>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grpSp>
        <p:nvGrpSpPr>
          <p:cNvPr id="2" name="Group 265"/>
          <p:cNvGrpSpPr>
            <a:grpSpLocks/>
          </p:cNvGrpSpPr>
          <p:nvPr/>
        </p:nvGrpSpPr>
        <p:grpSpPr bwMode="auto">
          <a:xfrm>
            <a:off x="914400" y="4876800"/>
            <a:ext cx="685800" cy="517525"/>
            <a:chOff x="4464" y="2496"/>
            <a:chExt cx="1106" cy="832"/>
          </a:xfrm>
        </p:grpSpPr>
        <p:sp>
          <p:nvSpPr>
            <p:cNvPr id="2248" name="Freeform 200"/>
            <p:cNvSpPr>
              <a:spLocks/>
            </p:cNvSpPr>
            <p:nvPr/>
          </p:nvSpPr>
          <p:spPr bwMode="auto">
            <a:xfrm>
              <a:off x="4992" y="2784"/>
              <a:ext cx="133" cy="57"/>
            </a:xfrm>
            <a:custGeom>
              <a:avLst/>
              <a:gdLst/>
              <a:ahLst/>
              <a:cxnLst>
                <a:cxn ang="0">
                  <a:pos x="27" y="26"/>
                </a:cxn>
                <a:cxn ang="0">
                  <a:pos x="58" y="6"/>
                </a:cxn>
                <a:cxn ang="0">
                  <a:pos x="129" y="0"/>
                </a:cxn>
                <a:cxn ang="0">
                  <a:pos x="198" y="3"/>
                </a:cxn>
                <a:cxn ang="0">
                  <a:pos x="266" y="13"/>
                </a:cxn>
                <a:cxn ang="0">
                  <a:pos x="267" y="46"/>
                </a:cxn>
                <a:cxn ang="0">
                  <a:pos x="210" y="77"/>
                </a:cxn>
                <a:cxn ang="0">
                  <a:pos x="150" y="99"/>
                </a:cxn>
                <a:cxn ang="0">
                  <a:pos x="84" y="113"/>
                </a:cxn>
                <a:cxn ang="0">
                  <a:pos x="20" y="103"/>
                </a:cxn>
                <a:cxn ang="0">
                  <a:pos x="0" y="68"/>
                </a:cxn>
                <a:cxn ang="0">
                  <a:pos x="8" y="37"/>
                </a:cxn>
                <a:cxn ang="0">
                  <a:pos x="27" y="26"/>
                </a:cxn>
              </a:cxnLst>
              <a:rect l="0" t="0" r="r" b="b"/>
              <a:pathLst>
                <a:path w="267" h="113">
                  <a:moveTo>
                    <a:pt x="27" y="26"/>
                  </a:moveTo>
                  <a:lnTo>
                    <a:pt x="58" y="6"/>
                  </a:lnTo>
                  <a:lnTo>
                    <a:pt x="129" y="0"/>
                  </a:lnTo>
                  <a:lnTo>
                    <a:pt x="198" y="3"/>
                  </a:lnTo>
                  <a:lnTo>
                    <a:pt x="266" y="13"/>
                  </a:lnTo>
                  <a:lnTo>
                    <a:pt x="267" y="46"/>
                  </a:lnTo>
                  <a:lnTo>
                    <a:pt x="210" y="77"/>
                  </a:lnTo>
                  <a:lnTo>
                    <a:pt x="150" y="99"/>
                  </a:lnTo>
                  <a:lnTo>
                    <a:pt x="84" y="113"/>
                  </a:lnTo>
                  <a:lnTo>
                    <a:pt x="20" y="103"/>
                  </a:lnTo>
                  <a:lnTo>
                    <a:pt x="0" y="68"/>
                  </a:lnTo>
                  <a:lnTo>
                    <a:pt x="8" y="37"/>
                  </a:lnTo>
                  <a:lnTo>
                    <a:pt x="27" y="26"/>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251" name="Freeform 203"/>
            <p:cNvSpPr>
              <a:spLocks/>
            </p:cNvSpPr>
            <p:nvPr/>
          </p:nvSpPr>
          <p:spPr bwMode="auto">
            <a:xfrm>
              <a:off x="5184" y="3072"/>
              <a:ext cx="61" cy="41"/>
            </a:xfrm>
            <a:custGeom>
              <a:avLst/>
              <a:gdLst/>
              <a:ahLst/>
              <a:cxnLst>
                <a:cxn ang="0">
                  <a:pos x="124" y="28"/>
                </a:cxn>
                <a:cxn ang="0">
                  <a:pos x="112" y="66"/>
                </a:cxn>
                <a:cxn ang="0">
                  <a:pos x="53" y="82"/>
                </a:cxn>
                <a:cxn ang="0">
                  <a:pos x="0" y="65"/>
                </a:cxn>
                <a:cxn ang="0">
                  <a:pos x="19" y="8"/>
                </a:cxn>
                <a:cxn ang="0">
                  <a:pos x="80" y="0"/>
                </a:cxn>
                <a:cxn ang="0">
                  <a:pos x="124" y="28"/>
                </a:cxn>
              </a:cxnLst>
              <a:rect l="0" t="0" r="r" b="b"/>
              <a:pathLst>
                <a:path w="124" h="82">
                  <a:moveTo>
                    <a:pt x="124" y="28"/>
                  </a:moveTo>
                  <a:lnTo>
                    <a:pt x="112" y="66"/>
                  </a:lnTo>
                  <a:lnTo>
                    <a:pt x="53" y="82"/>
                  </a:lnTo>
                  <a:lnTo>
                    <a:pt x="0" y="65"/>
                  </a:lnTo>
                  <a:lnTo>
                    <a:pt x="19" y="8"/>
                  </a:lnTo>
                  <a:lnTo>
                    <a:pt x="80" y="0"/>
                  </a:lnTo>
                  <a:lnTo>
                    <a:pt x="124" y="28"/>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261" name="Freeform 213"/>
            <p:cNvSpPr>
              <a:spLocks/>
            </p:cNvSpPr>
            <p:nvPr/>
          </p:nvSpPr>
          <p:spPr bwMode="auto">
            <a:xfrm>
              <a:off x="5136" y="3168"/>
              <a:ext cx="53" cy="29"/>
            </a:xfrm>
            <a:custGeom>
              <a:avLst/>
              <a:gdLst/>
              <a:ahLst/>
              <a:cxnLst>
                <a:cxn ang="0">
                  <a:pos x="62" y="0"/>
                </a:cxn>
                <a:cxn ang="0">
                  <a:pos x="105" y="17"/>
                </a:cxn>
                <a:cxn ang="0">
                  <a:pos x="102" y="54"/>
                </a:cxn>
                <a:cxn ang="0">
                  <a:pos x="72" y="59"/>
                </a:cxn>
                <a:cxn ang="0">
                  <a:pos x="0" y="42"/>
                </a:cxn>
                <a:cxn ang="0">
                  <a:pos x="18" y="12"/>
                </a:cxn>
                <a:cxn ang="0">
                  <a:pos x="62" y="0"/>
                </a:cxn>
              </a:cxnLst>
              <a:rect l="0" t="0" r="r" b="b"/>
              <a:pathLst>
                <a:path w="105" h="59">
                  <a:moveTo>
                    <a:pt x="62" y="0"/>
                  </a:moveTo>
                  <a:lnTo>
                    <a:pt x="105" y="17"/>
                  </a:lnTo>
                  <a:lnTo>
                    <a:pt x="102" y="54"/>
                  </a:lnTo>
                  <a:lnTo>
                    <a:pt x="72" y="59"/>
                  </a:lnTo>
                  <a:lnTo>
                    <a:pt x="0" y="42"/>
                  </a:lnTo>
                  <a:lnTo>
                    <a:pt x="18" y="12"/>
                  </a:lnTo>
                  <a:lnTo>
                    <a:pt x="62" y="0"/>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264" name="Freeform 216"/>
            <p:cNvSpPr>
              <a:spLocks/>
            </p:cNvSpPr>
            <p:nvPr/>
          </p:nvSpPr>
          <p:spPr bwMode="auto">
            <a:xfrm>
              <a:off x="5088" y="2928"/>
              <a:ext cx="140" cy="107"/>
            </a:xfrm>
            <a:custGeom>
              <a:avLst/>
              <a:gdLst/>
              <a:ahLst/>
              <a:cxnLst>
                <a:cxn ang="0">
                  <a:pos x="0" y="28"/>
                </a:cxn>
                <a:cxn ang="0">
                  <a:pos x="17" y="30"/>
                </a:cxn>
                <a:cxn ang="0">
                  <a:pos x="29" y="14"/>
                </a:cxn>
                <a:cxn ang="0">
                  <a:pos x="79" y="8"/>
                </a:cxn>
                <a:cxn ang="0">
                  <a:pos x="125" y="2"/>
                </a:cxn>
                <a:cxn ang="0">
                  <a:pos x="190" y="0"/>
                </a:cxn>
                <a:cxn ang="0">
                  <a:pos x="243" y="27"/>
                </a:cxn>
                <a:cxn ang="0">
                  <a:pos x="275" y="67"/>
                </a:cxn>
                <a:cxn ang="0">
                  <a:pos x="280" y="114"/>
                </a:cxn>
                <a:cxn ang="0">
                  <a:pos x="267" y="157"/>
                </a:cxn>
                <a:cxn ang="0">
                  <a:pos x="243" y="192"/>
                </a:cxn>
                <a:cxn ang="0">
                  <a:pos x="178" y="213"/>
                </a:cxn>
                <a:cxn ang="0">
                  <a:pos x="109" y="203"/>
                </a:cxn>
                <a:cxn ang="0">
                  <a:pos x="92" y="197"/>
                </a:cxn>
                <a:cxn ang="0">
                  <a:pos x="64" y="137"/>
                </a:cxn>
                <a:cxn ang="0">
                  <a:pos x="7" y="91"/>
                </a:cxn>
                <a:cxn ang="0">
                  <a:pos x="0" y="28"/>
                </a:cxn>
              </a:cxnLst>
              <a:rect l="0" t="0" r="r" b="b"/>
              <a:pathLst>
                <a:path w="280" h="213">
                  <a:moveTo>
                    <a:pt x="0" y="28"/>
                  </a:moveTo>
                  <a:lnTo>
                    <a:pt x="17" y="30"/>
                  </a:lnTo>
                  <a:lnTo>
                    <a:pt x="29" y="14"/>
                  </a:lnTo>
                  <a:lnTo>
                    <a:pt x="79" y="8"/>
                  </a:lnTo>
                  <a:lnTo>
                    <a:pt x="125" y="2"/>
                  </a:lnTo>
                  <a:lnTo>
                    <a:pt x="190" y="0"/>
                  </a:lnTo>
                  <a:lnTo>
                    <a:pt x="243" y="27"/>
                  </a:lnTo>
                  <a:lnTo>
                    <a:pt x="275" y="67"/>
                  </a:lnTo>
                  <a:lnTo>
                    <a:pt x="280" y="114"/>
                  </a:lnTo>
                  <a:lnTo>
                    <a:pt x="267" y="157"/>
                  </a:lnTo>
                  <a:lnTo>
                    <a:pt x="243" y="192"/>
                  </a:lnTo>
                  <a:lnTo>
                    <a:pt x="178" y="213"/>
                  </a:lnTo>
                  <a:lnTo>
                    <a:pt x="109" y="203"/>
                  </a:lnTo>
                  <a:lnTo>
                    <a:pt x="92" y="197"/>
                  </a:lnTo>
                  <a:lnTo>
                    <a:pt x="64" y="137"/>
                  </a:lnTo>
                  <a:lnTo>
                    <a:pt x="7" y="91"/>
                  </a:lnTo>
                  <a:lnTo>
                    <a:pt x="0" y="28"/>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288" name="Freeform 240"/>
            <p:cNvSpPr>
              <a:spLocks/>
            </p:cNvSpPr>
            <p:nvPr/>
          </p:nvSpPr>
          <p:spPr bwMode="auto">
            <a:xfrm>
              <a:off x="5280" y="3072"/>
              <a:ext cx="290" cy="256"/>
            </a:xfrm>
            <a:custGeom>
              <a:avLst/>
              <a:gdLst/>
              <a:ahLst/>
              <a:cxnLst>
                <a:cxn ang="0">
                  <a:pos x="294" y="32"/>
                </a:cxn>
                <a:cxn ang="0">
                  <a:pos x="300" y="14"/>
                </a:cxn>
                <a:cxn ang="0">
                  <a:pos x="350" y="8"/>
                </a:cxn>
                <a:cxn ang="0">
                  <a:pos x="397" y="9"/>
                </a:cxn>
                <a:cxn ang="0">
                  <a:pos x="454" y="35"/>
                </a:cxn>
                <a:cxn ang="0">
                  <a:pos x="506" y="61"/>
                </a:cxn>
                <a:cxn ang="0">
                  <a:pos x="542" y="99"/>
                </a:cxn>
                <a:cxn ang="0">
                  <a:pos x="564" y="137"/>
                </a:cxn>
                <a:cxn ang="0">
                  <a:pos x="580" y="181"/>
                </a:cxn>
                <a:cxn ang="0">
                  <a:pos x="578" y="222"/>
                </a:cxn>
                <a:cxn ang="0">
                  <a:pos x="559" y="261"/>
                </a:cxn>
                <a:cxn ang="0">
                  <a:pos x="567" y="304"/>
                </a:cxn>
                <a:cxn ang="0">
                  <a:pos x="540" y="341"/>
                </a:cxn>
                <a:cxn ang="0">
                  <a:pos x="482" y="352"/>
                </a:cxn>
                <a:cxn ang="0">
                  <a:pos x="426" y="365"/>
                </a:cxn>
                <a:cxn ang="0">
                  <a:pos x="404" y="387"/>
                </a:cxn>
                <a:cxn ang="0">
                  <a:pos x="378" y="433"/>
                </a:cxn>
                <a:cxn ang="0">
                  <a:pos x="377" y="478"/>
                </a:cxn>
                <a:cxn ang="0">
                  <a:pos x="327" y="495"/>
                </a:cxn>
                <a:cxn ang="0">
                  <a:pos x="268" y="488"/>
                </a:cxn>
                <a:cxn ang="0">
                  <a:pos x="228" y="510"/>
                </a:cxn>
                <a:cxn ang="0">
                  <a:pos x="158" y="508"/>
                </a:cxn>
                <a:cxn ang="0">
                  <a:pos x="104" y="489"/>
                </a:cxn>
                <a:cxn ang="0">
                  <a:pos x="78" y="450"/>
                </a:cxn>
                <a:cxn ang="0">
                  <a:pos x="33" y="425"/>
                </a:cxn>
                <a:cxn ang="0">
                  <a:pos x="27" y="362"/>
                </a:cxn>
                <a:cxn ang="0">
                  <a:pos x="50" y="329"/>
                </a:cxn>
                <a:cxn ang="0">
                  <a:pos x="49" y="294"/>
                </a:cxn>
                <a:cxn ang="0">
                  <a:pos x="21" y="258"/>
                </a:cxn>
                <a:cxn ang="0">
                  <a:pos x="20" y="215"/>
                </a:cxn>
                <a:cxn ang="0">
                  <a:pos x="0" y="176"/>
                </a:cxn>
                <a:cxn ang="0">
                  <a:pos x="47" y="153"/>
                </a:cxn>
                <a:cxn ang="0">
                  <a:pos x="85" y="127"/>
                </a:cxn>
                <a:cxn ang="0">
                  <a:pos x="117" y="99"/>
                </a:cxn>
                <a:cxn ang="0">
                  <a:pos x="112" y="68"/>
                </a:cxn>
                <a:cxn ang="0">
                  <a:pos x="89" y="26"/>
                </a:cxn>
                <a:cxn ang="0">
                  <a:pos x="127" y="0"/>
                </a:cxn>
                <a:cxn ang="0">
                  <a:pos x="209" y="6"/>
                </a:cxn>
                <a:cxn ang="0">
                  <a:pos x="294" y="32"/>
                </a:cxn>
              </a:cxnLst>
              <a:rect l="0" t="0" r="r" b="b"/>
              <a:pathLst>
                <a:path w="580" h="510">
                  <a:moveTo>
                    <a:pt x="294" y="32"/>
                  </a:moveTo>
                  <a:lnTo>
                    <a:pt x="300" y="14"/>
                  </a:lnTo>
                  <a:lnTo>
                    <a:pt x="350" y="8"/>
                  </a:lnTo>
                  <a:lnTo>
                    <a:pt x="397" y="9"/>
                  </a:lnTo>
                  <a:lnTo>
                    <a:pt x="454" y="35"/>
                  </a:lnTo>
                  <a:lnTo>
                    <a:pt x="506" y="61"/>
                  </a:lnTo>
                  <a:lnTo>
                    <a:pt x="542" y="99"/>
                  </a:lnTo>
                  <a:lnTo>
                    <a:pt x="564" y="137"/>
                  </a:lnTo>
                  <a:lnTo>
                    <a:pt x="580" y="181"/>
                  </a:lnTo>
                  <a:lnTo>
                    <a:pt x="578" y="222"/>
                  </a:lnTo>
                  <a:lnTo>
                    <a:pt x="559" y="261"/>
                  </a:lnTo>
                  <a:lnTo>
                    <a:pt x="567" y="304"/>
                  </a:lnTo>
                  <a:lnTo>
                    <a:pt x="540" y="341"/>
                  </a:lnTo>
                  <a:lnTo>
                    <a:pt x="482" y="352"/>
                  </a:lnTo>
                  <a:lnTo>
                    <a:pt x="426" y="365"/>
                  </a:lnTo>
                  <a:lnTo>
                    <a:pt x="404" y="387"/>
                  </a:lnTo>
                  <a:lnTo>
                    <a:pt x="378" y="433"/>
                  </a:lnTo>
                  <a:lnTo>
                    <a:pt x="377" y="478"/>
                  </a:lnTo>
                  <a:lnTo>
                    <a:pt x="327" y="495"/>
                  </a:lnTo>
                  <a:lnTo>
                    <a:pt x="268" y="488"/>
                  </a:lnTo>
                  <a:lnTo>
                    <a:pt x="228" y="510"/>
                  </a:lnTo>
                  <a:lnTo>
                    <a:pt x="158" y="508"/>
                  </a:lnTo>
                  <a:lnTo>
                    <a:pt x="104" y="489"/>
                  </a:lnTo>
                  <a:lnTo>
                    <a:pt x="78" y="450"/>
                  </a:lnTo>
                  <a:lnTo>
                    <a:pt x="33" y="425"/>
                  </a:lnTo>
                  <a:lnTo>
                    <a:pt x="27" y="362"/>
                  </a:lnTo>
                  <a:lnTo>
                    <a:pt x="50" y="329"/>
                  </a:lnTo>
                  <a:lnTo>
                    <a:pt x="49" y="294"/>
                  </a:lnTo>
                  <a:lnTo>
                    <a:pt x="21" y="258"/>
                  </a:lnTo>
                  <a:lnTo>
                    <a:pt x="20" y="215"/>
                  </a:lnTo>
                  <a:lnTo>
                    <a:pt x="0" y="176"/>
                  </a:lnTo>
                  <a:lnTo>
                    <a:pt x="47" y="153"/>
                  </a:lnTo>
                  <a:lnTo>
                    <a:pt x="85" y="127"/>
                  </a:lnTo>
                  <a:lnTo>
                    <a:pt x="117" y="99"/>
                  </a:lnTo>
                  <a:lnTo>
                    <a:pt x="112" y="68"/>
                  </a:lnTo>
                  <a:lnTo>
                    <a:pt x="89" y="26"/>
                  </a:lnTo>
                  <a:lnTo>
                    <a:pt x="127" y="0"/>
                  </a:lnTo>
                  <a:lnTo>
                    <a:pt x="209" y="6"/>
                  </a:lnTo>
                  <a:lnTo>
                    <a:pt x="294" y="32"/>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294" name="Freeform 246"/>
            <p:cNvSpPr>
              <a:spLocks/>
            </p:cNvSpPr>
            <p:nvPr/>
          </p:nvSpPr>
          <p:spPr bwMode="auto">
            <a:xfrm>
              <a:off x="4848" y="2688"/>
              <a:ext cx="90" cy="86"/>
            </a:xfrm>
            <a:custGeom>
              <a:avLst/>
              <a:gdLst/>
              <a:ahLst/>
              <a:cxnLst>
                <a:cxn ang="0">
                  <a:pos x="2" y="73"/>
                </a:cxn>
                <a:cxn ang="0">
                  <a:pos x="32" y="17"/>
                </a:cxn>
                <a:cxn ang="0">
                  <a:pos x="83" y="7"/>
                </a:cxn>
                <a:cxn ang="0">
                  <a:pos x="134" y="0"/>
                </a:cxn>
                <a:cxn ang="0">
                  <a:pos x="180" y="0"/>
                </a:cxn>
                <a:cxn ang="0">
                  <a:pos x="175" y="52"/>
                </a:cxn>
                <a:cxn ang="0">
                  <a:pos x="179" y="104"/>
                </a:cxn>
                <a:cxn ang="0">
                  <a:pos x="176" y="154"/>
                </a:cxn>
                <a:cxn ang="0">
                  <a:pos x="119" y="173"/>
                </a:cxn>
                <a:cxn ang="0">
                  <a:pos x="60" y="167"/>
                </a:cxn>
                <a:cxn ang="0">
                  <a:pos x="19" y="147"/>
                </a:cxn>
                <a:cxn ang="0">
                  <a:pos x="0" y="112"/>
                </a:cxn>
                <a:cxn ang="0">
                  <a:pos x="2" y="73"/>
                </a:cxn>
              </a:cxnLst>
              <a:rect l="0" t="0" r="r" b="b"/>
              <a:pathLst>
                <a:path w="180" h="173">
                  <a:moveTo>
                    <a:pt x="2" y="73"/>
                  </a:moveTo>
                  <a:lnTo>
                    <a:pt x="32" y="17"/>
                  </a:lnTo>
                  <a:lnTo>
                    <a:pt x="83" y="7"/>
                  </a:lnTo>
                  <a:lnTo>
                    <a:pt x="134" y="0"/>
                  </a:lnTo>
                  <a:lnTo>
                    <a:pt x="180" y="0"/>
                  </a:lnTo>
                  <a:lnTo>
                    <a:pt x="175" y="52"/>
                  </a:lnTo>
                  <a:lnTo>
                    <a:pt x="179" y="104"/>
                  </a:lnTo>
                  <a:lnTo>
                    <a:pt x="176" y="154"/>
                  </a:lnTo>
                  <a:lnTo>
                    <a:pt x="119" y="173"/>
                  </a:lnTo>
                  <a:lnTo>
                    <a:pt x="60" y="167"/>
                  </a:lnTo>
                  <a:lnTo>
                    <a:pt x="19" y="147"/>
                  </a:lnTo>
                  <a:lnTo>
                    <a:pt x="0" y="112"/>
                  </a:lnTo>
                  <a:lnTo>
                    <a:pt x="2" y="73"/>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306" name="Freeform 258"/>
            <p:cNvSpPr>
              <a:spLocks/>
            </p:cNvSpPr>
            <p:nvPr/>
          </p:nvSpPr>
          <p:spPr bwMode="auto">
            <a:xfrm>
              <a:off x="4608" y="2496"/>
              <a:ext cx="140" cy="131"/>
            </a:xfrm>
            <a:custGeom>
              <a:avLst/>
              <a:gdLst/>
              <a:ahLst/>
              <a:cxnLst>
                <a:cxn ang="0">
                  <a:pos x="12" y="120"/>
                </a:cxn>
                <a:cxn ang="0">
                  <a:pos x="5" y="91"/>
                </a:cxn>
                <a:cxn ang="0">
                  <a:pos x="58" y="73"/>
                </a:cxn>
                <a:cxn ang="0">
                  <a:pos x="99" y="41"/>
                </a:cxn>
                <a:cxn ang="0">
                  <a:pos x="109" y="6"/>
                </a:cxn>
                <a:cxn ang="0">
                  <a:pos x="161" y="0"/>
                </a:cxn>
                <a:cxn ang="0">
                  <a:pos x="213" y="3"/>
                </a:cxn>
                <a:cxn ang="0">
                  <a:pos x="260" y="7"/>
                </a:cxn>
                <a:cxn ang="0">
                  <a:pos x="270" y="24"/>
                </a:cxn>
                <a:cxn ang="0">
                  <a:pos x="279" y="66"/>
                </a:cxn>
                <a:cxn ang="0">
                  <a:pos x="275" y="106"/>
                </a:cxn>
                <a:cxn ang="0">
                  <a:pos x="271" y="144"/>
                </a:cxn>
                <a:cxn ang="0">
                  <a:pos x="273" y="183"/>
                </a:cxn>
                <a:cxn ang="0">
                  <a:pos x="235" y="216"/>
                </a:cxn>
                <a:cxn ang="0">
                  <a:pos x="189" y="241"/>
                </a:cxn>
                <a:cxn ang="0">
                  <a:pos x="142" y="263"/>
                </a:cxn>
                <a:cxn ang="0">
                  <a:pos x="86" y="258"/>
                </a:cxn>
                <a:cxn ang="0">
                  <a:pos x="33" y="213"/>
                </a:cxn>
                <a:cxn ang="0">
                  <a:pos x="0" y="162"/>
                </a:cxn>
                <a:cxn ang="0">
                  <a:pos x="12" y="120"/>
                </a:cxn>
              </a:cxnLst>
              <a:rect l="0" t="0" r="r" b="b"/>
              <a:pathLst>
                <a:path w="279" h="263">
                  <a:moveTo>
                    <a:pt x="12" y="120"/>
                  </a:moveTo>
                  <a:lnTo>
                    <a:pt x="5" y="91"/>
                  </a:lnTo>
                  <a:lnTo>
                    <a:pt x="58" y="73"/>
                  </a:lnTo>
                  <a:lnTo>
                    <a:pt x="99" y="41"/>
                  </a:lnTo>
                  <a:lnTo>
                    <a:pt x="109" y="6"/>
                  </a:lnTo>
                  <a:lnTo>
                    <a:pt x="161" y="0"/>
                  </a:lnTo>
                  <a:lnTo>
                    <a:pt x="213" y="3"/>
                  </a:lnTo>
                  <a:lnTo>
                    <a:pt x="260" y="7"/>
                  </a:lnTo>
                  <a:lnTo>
                    <a:pt x="270" y="24"/>
                  </a:lnTo>
                  <a:lnTo>
                    <a:pt x="279" y="66"/>
                  </a:lnTo>
                  <a:lnTo>
                    <a:pt x="275" y="106"/>
                  </a:lnTo>
                  <a:lnTo>
                    <a:pt x="271" y="144"/>
                  </a:lnTo>
                  <a:lnTo>
                    <a:pt x="273" y="183"/>
                  </a:lnTo>
                  <a:lnTo>
                    <a:pt x="235" y="216"/>
                  </a:lnTo>
                  <a:lnTo>
                    <a:pt x="189" y="241"/>
                  </a:lnTo>
                  <a:lnTo>
                    <a:pt x="142" y="263"/>
                  </a:lnTo>
                  <a:lnTo>
                    <a:pt x="86" y="258"/>
                  </a:lnTo>
                  <a:lnTo>
                    <a:pt x="33" y="213"/>
                  </a:lnTo>
                  <a:lnTo>
                    <a:pt x="0" y="162"/>
                  </a:lnTo>
                  <a:lnTo>
                    <a:pt x="12" y="120"/>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sp>
          <p:nvSpPr>
            <p:cNvPr id="2310" name="Freeform 262"/>
            <p:cNvSpPr>
              <a:spLocks/>
            </p:cNvSpPr>
            <p:nvPr/>
          </p:nvSpPr>
          <p:spPr bwMode="auto">
            <a:xfrm>
              <a:off x="4464" y="2592"/>
              <a:ext cx="82" cy="69"/>
            </a:xfrm>
            <a:custGeom>
              <a:avLst/>
              <a:gdLst/>
              <a:ahLst/>
              <a:cxnLst>
                <a:cxn ang="0">
                  <a:pos x="10" y="52"/>
                </a:cxn>
                <a:cxn ang="0">
                  <a:pos x="78" y="28"/>
                </a:cxn>
                <a:cxn ang="0">
                  <a:pos x="132" y="0"/>
                </a:cxn>
                <a:cxn ang="0">
                  <a:pos x="164" y="5"/>
                </a:cxn>
                <a:cxn ang="0">
                  <a:pos x="161" y="56"/>
                </a:cxn>
                <a:cxn ang="0">
                  <a:pos x="143" y="89"/>
                </a:cxn>
                <a:cxn ang="0">
                  <a:pos x="123" y="122"/>
                </a:cxn>
                <a:cxn ang="0">
                  <a:pos x="74" y="138"/>
                </a:cxn>
                <a:cxn ang="0">
                  <a:pos x="0" y="101"/>
                </a:cxn>
                <a:cxn ang="0">
                  <a:pos x="10" y="52"/>
                </a:cxn>
              </a:cxnLst>
              <a:rect l="0" t="0" r="r" b="b"/>
              <a:pathLst>
                <a:path w="164" h="138">
                  <a:moveTo>
                    <a:pt x="10" y="52"/>
                  </a:moveTo>
                  <a:lnTo>
                    <a:pt x="78" y="28"/>
                  </a:lnTo>
                  <a:lnTo>
                    <a:pt x="132" y="0"/>
                  </a:lnTo>
                  <a:lnTo>
                    <a:pt x="164" y="5"/>
                  </a:lnTo>
                  <a:lnTo>
                    <a:pt x="161" y="56"/>
                  </a:lnTo>
                  <a:lnTo>
                    <a:pt x="143" y="89"/>
                  </a:lnTo>
                  <a:lnTo>
                    <a:pt x="123" y="122"/>
                  </a:lnTo>
                  <a:lnTo>
                    <a:pt x="74" y="138"/>
                  </a:lnTo>
                  <a:lnTo>
                    <a:pt x="0" y="101"/>
                  </a:lnTo>
                  <a:lnTo>
                    <a:pt x="10" y="52"/>
                  </a:lnTo>
                  <a:close/>
                </a:path>
              </a:pathLst>
            </a:custGeom>
            <a:solidFill>
              <a:schemeClr val="accent1"/>
            </a:solidFill>
            <a:ln w="9525" cap="flat" cmpd="sng">
              <a:solidFill>
                <a:schemeClr val="bg2"/>
              </a:solidFill>
              <a:prstDash val="solid"/>
              <a:round/>
              <a:headEnd type="none" w="med" len="med"/>
              <a:tailEnd type="none" w="med" len="med"/>
            </a:ln>
            <a:effectLst/>
          </p:spPr>
          <p:txBody>
            <a:bodyPr/>
            <a:lstStyle/>
            <a:p>
              <a:endParaRPr lang="en-US">
                <a:latin typeface="Arial"/>
                <a:cs typeface="Arial"/>
              </a:endParaRPr>
            </a:p>
          </p:txBody>
        </p:sp>
      </p:grpSp>
      <p:sp>
        <p:nvSpPr>
          <p:cNvPr id="2315" name="Text Box 267"/>
          <p:cNvSpPr txBox="1">
            <a:spLocks noChangeArrowheads="1"/>
          </p:cNvSpPr>
          <p:nvPr/>
        </p:nvSpPr>
        <p:spPr bwMode="auto">
          <a:xfrm>
            <a:off x="7315199" y="4478254"/>
            <a:ext cx="1459961" cy="941470"/>
          </a:xfrm>
          <a:prstGeom prst="rect">
            <a:avLst/>
          </a:prstGeom>
          <a:solidFill>
            <a:srgbClr val="FFAB99"/>
          </a:solidFill>
          <a:ln w="9525" algn="ctr">
            <a:solidFill>
              <a:schemeClr val="bg2"/>
            </a:solidFill>
            <a:miter lim="800000"/>
            <a:headEnd/>
            <a:tailEnd/>
          </a:ln>
          <a:effectLst/>
        </p:spPr>
        <p:txBody>
          <a:bodyPr/>
          <a:lstStyle/>
          <a:p>
            <a:r>
              <a:rPr lang="en-US" sz="1000" dirty="0">
                <a:latin typeface="Arial"/>
                <a:cs typeface="Arial"/>
              </a:rPr>
              <a:t>American Samoa</a:t>
            </a:r>
          </a:p>
          <a:p>
            <a:r>
              <a:rPr lang="en-US" sz="1000" dirty="0">
                <a:latin typeface="Arial"/>
                <a:cs typeface="Arial"/>
              </a:rPr>
              <a:t>Michigan NCWS</a:t>
            </a:r>
          </a:p>
          <a:p>
            <a:r>
              <a:rPr lang="en-US" sz="1000" dirty="0">
                <a:latin typeface="Arial"/>
                <a:cs typeface="Arial"/>
              </a:rPr>
              <a:t>Navajo Nation</a:t>
            </a:r>
          </a:p>
          <a:p>
            <a:r>
              <a:rPr lang="en-US" sz="1000" dirty="0">
                <a:latin typeface="Arial"/>
                <a:cs typeface="Arial"/>
              </a:rPr>
              <a:t>N. Mariana </a:t>
            </a:r>
          </a:p>
          <a:p>
            <a:r>
              <a:rPr lang="en-US" sz="1000" dirty="0">
                <a:latin typeface="Arial"/>
                <a:cs typeface="Arial"/>
              </a:rPr>
              <a:t>R9 &amp; R1 Tribal</a:t>
            </a:r>
          </a:p>
        </p:txBody>
      </p:sp>
      <p:sp>
        <p:nvSpPr>
          <p:cNvPr id="2317" name="Text Box 269"/>
          <p:cNvSpPr txBox="1">
            <a:spLocks noChangeArrowheads="1"/>
          </p:cNvSpPr>
          <p:nvPr/>
        </p:nvSpPr>
        <p:spPr bwMode="auto">
          <a:xfrm>
            <a:off x="2501348" y="5824902"/>
            <a:ext cx="1905000" cy="391116"/>
          </a:xfrm>
          <a:prstGeom prst="rect">
            <a:avLst/>
          </a:prstGeom>
          <a:solidFill>
            <a:schemeClr val="accent1"/>
          </a:solidFill>
          <a:ln w="9525" algn="ctr">
            <a:solidFill>
              <a:schemeClr val="bg2"/>
            </a:solidFill>
            <a:miter lim="800000"/>
            <a:headEnd/>
            <a:tailEnd/>
          </a:ln>
          <a:effectLst/>
        </p:spPr>
        <p:txBody>
          <a:bodyPr anchor="ctr" anchorCtr="0"/>
          <a:lstStyle/>
          <a:p>
            <a:pPr algn="ctr"/>
            <a:r>
              <a:rPr lang="en-US" sz="1200" dirty="0">
                <a:latin typeface="Arial"/>
                <a:cs typeface="Arial"/>
              </a:rPr>
              <a:t>Using SDWIS/State</a:t>
            </a:r>
          </a:p>
        </p:txBody>
      </p:sp>
      <p:sp>
        <p:nvSpPr>
          <p:cNvPr id="2319" name="Text Box 271"/>
          <p:cNvSpPr txBox="1">
            <a:spLocks noChangeArrowheads="1"/>
          </p:cNvSpPr>
          <p:nvPr/>
        </p:nvSpPr>
        <p:spPr bwMode="auto">
          <a:xfrm>
            <a:off x="4674758" y="5838177"/>
            <a:ext cx="1914525" cy="364565"/>
          </a:xfrm>
          <a:prstGeom prst="rect">
            <a:avLst/>
          </a:prstGeom>
          <a:solidFill>
            <a:srgbClr val="FFAB99"/>
          </a:solidFill>
          <a:ln w="9525" algn="ctr">
            <a:solidFill>
              <a:schemeClr val="bg2"/>
            </a:solidFill>
            <a:miter lim="800000"/>
            <a:headEnd/>
            <a:tailEnd/>
          </a:ln>
          <a:effectLst/>
        </p:spPr>
        <p:txBody>
          <a:bodyPr anchor="ctr" anchorCtr="0"/>
          <a:lstStyle/>
          <a:p>
            <a:pPr algn="ctr"/>
            <a:r>
              <a:rPr lang="en-US" sz="1200" dirty="0">
                <a:latin typeface="Arial"/>
                <a:cs typeface="Arial"/>
              </a:rPr>
              <a:t>Not Using SDWIS State</a:t>
            </a:r>
          </a:p>
        </p:txBody>
      </p:sp>
      <p:sp>
        <p:nvSpPr>
          <p:cNvPr id="99" name="Title 98"/>
          <p:cNvSpPr>
            <a:spLocks noGrp="1"/>
          </p:cNvSpPr>
          <p:nvPr>
            <p:ph type="title"/>
          </p:nvPr>
        </p:nvSpPr>
        <p:spPr>
          <a:xfrm>
            <a:off x="822960" y="286605"/>
            <a:ext cx="3596640" cy="1084996"/>
          </a:xfrm>
        </p:spPr>
        <p:txBody>
          <a:bodyPr/>
          <a:lstStyle/>
          <a:p>
            <a:r>
              <a:rPr lang="en-US" b="1" dirty="0">
                <a:latin typeface="+mn-lt"/>
              </a:rPr>
              <a:t>SDWIS Usage </a:t>
            </a:r>
          </a:p>
        </p:txBody>
      </p:sp>
      <p:sp>
        <p:nvSpPr>
          <p:cNvPr id="3" name="Date Placeholder 2"/>
          <p:cNvSpPr>
            <a:spLocks noGrp="1"/>
          </p:cNvSpPr>
          <p:nvPr>
            <p:ph type="dt" sz="half" idx="10"/>
          </p:nvPr>
        </p:nvSpPr>
        <p:spPr/>
        <p:txBody>
          <a:bodyPr/>
          <a:lstStyle/>
          <a:p>
            <a:fld id="{7CFAC87C-AE0C-4FFE-8562-5A9FB49928BE}" type="datetime1">
              <a:rPr lang="en-US" smtClean="0"/>
              <a:t>6/19/2018</a:t>
            </a:fld>
            <a:endParaRPr lang="en-US" dirty="0"/>
          </a:p>
        </p:txBody>
      </p:sp>
      <p:sp>
        <p:nvSpPr>
          <p:cNvPr id="6" name="TextBox 5"/>
          <p:cNvSpPr txBox="1"/>
          <p:nvPr/>
        </p:nvSpPr>
        <p:spPr>
          <a:xfrm>
            <a:off x="844198" y="5070292"/>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latin typeface="Arial"/>
                <a:cs typeface="Arial"/>
              </a:rPr>
              <a:t>3.33</a:t>
            </a:r>
          </a:p>
        </p:txBody>
      </p:sp>
      <p:sp>
        <p:nvSpPr>
          <p:cNvPr id="102" name="TextBox 101"/>
          <p:cNvSpPr txBox="1"/>
          <p:nvPr/>
        </p:nvSpPr>
        <p:spPr>
          <a:xfrm>
            <a:off x="6574453" y="1770878"/>
            <a:ext cx="447558" cy="253916"/>
          </a:xfrm>
          <a:prstGeom prst="rect">
            <a:avLst/>
          </a:prstGeom>
          <a:noFill/>
        </p:spPr>
        <p:txBody>
          <a:bodyPr wrap="none" rtlCol="0">
            <a:spAutoFit/>
          </a:bodyPr>
          <a:lstStyle/>
          <a:p>
            <a:r>
              <a:rPr lang="en-US" sz="1050" dirty="0">
                <a:latin typeface="Arial"/>
                <a:cs typeface="Arial"/>
              </a:rPr>
              <a:t>3.33</a:t>
            </a:r>
          </a:p>
        </p:txBody>
      </p:sp>
      <p:cxnSp>
        <p:nvCxnSpPr>
          <p:cNvPr id="8" name="Straight Connector 7"/>
          <p:cNvCxnSpPr>
            <a:stCxn id="102" idx="2"/>
          </p:cNvCxnSpPr>
          <p:nvPr/>
        </p:nvCxnSpPr>
        <p:spPr>
          <a:xfrm>
            <a:off x="6798232" y="2024794"/>
            <a:ext cx="237365" cy="177196"/>
          </a:xfrm>
          <a:prstGeom prst="line">
            <a:avLst/>
          </a:prstGeom>
        </p:spPr>
        <p:style>
          <a:lnRef idx="3">
            <a:schemeClr val="accent2"/>
          </a:lnRef>
          <a:fillRef idx="0">
            <a:schemeClr val="accent2"/>
          </a:fillRef>
          <a:effectRef idx="2">
            <a:schemeClr val="accent2"/>
          </a:effectRef>
          <a:fontRef idx="minor">
            <a:schemeClr val="tx1"/>
          </a:fontRef>
        </p:style>
      </p:cxnSp>
      <p:sp>
        <p:nvSpPr>
          <p:cNvPr id="107" name="TextBox 106"/>
          <p:cNvSpPr txBox="1"/>
          <p:nvPr/>
        </p:nvSpPr>
        <p:spPr>
          <a:xfrm>
            <a:off x="7167650" y="1851946"/>
            <a:ext cx="446738" cy="253916"/>
          </a:xfrm>
          <a:prstGeom prst="rect">
            <a:avLst/>
          </a:prstGeom>
          <a:noFill/>
        </p:spPr>
        <p:txBody>
          <a:bodyPr wrap="none" rtlCol="0">
            <a:spAutoFit/>
          </a:bodyPr>
          <a:lstStyle/>
          <a:p>
            <a:r>
              <a:rPr lang="en-US" sz="1050" dirty="0">
                <a:solidFill>
                  <a:schemeClr val="bg1"/>
                </a:solidFill>
                <a:latin typeface="Arial"/>
                <a:cs typeface="Arial"/>
              </a:rPr>
              <a:t>3.21</a:t>
            </a:r>
          </a:p>
        </p:txBody>
      </p:sp>
      <p:sp>
        <p:nvSpPr>
          <p:cNvPr id="108" name="TextBox 107"/>
          <p:cNvSpPr txBox="1"/>
          <p:nvPr/>
        </p:nvSpPr>
        <p:spPr>
          <a:xfrm>
            <a:off x="7497763" y="2649622"/>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latin typeface="Arial"/>
                <a:cs typeface="Arial"/>
              </a:rPr>
              <a:t>3.33</a:t>
            </a:r>
          </a:p>
        </p:txBody>
      </p:sp>
      <p:cxnSp>
        <p:nvCxnSpPr>
          <p:cNvPr id="109" name="Straight Connector 108"/>
          <p:cNvCxnSpPr/>
          <p:nvPr/>
        </p:nvCxnSpPr>
        <p:spPr>
          <a:xfrm flipH="1" flipV="1">
            <a:off x="7272746" y="2619103"/>
            <a:ext cx="225016" cy="156047"/>
          </a:xfrm>
          <a:prstGeom prst="line">
            <a:avLst/>
          </a:prstGeom>
        </p:spPr>
        <p:style>
          <a:lnRef idx="3">
            <a:schemeClr val="accent2"/>
          </a:lnRef>
          <a:fillRef idx="0">
            <a:schemeClr val="accent2"/>
          </a:fillRef>
          <a:effectRef idx="2">
            <a:schemeClr val="accent2"/>
          </a:effectRef>
          <a:fontRef idx="minor">
            <a:schemeClr val="tx1"/>
          </a:fontRef>
        </p:style>
      </p:cxnSp>
      <p:cxnSp>
        <p:nvCxnSpPr>
          <p:cNvPr id="112" name="Straight Connector 111"/>
          <p:cNvCxnSpPr>
            <a:stCxn id="108" idx="1"/>
          </p:cNvCxnSpPr>
          <p:nvPr/>
        </p:nvCxnSpPr>
        <p:spPr>
          <a:xfrm flipH="1" flipV="1">
            <a:off x="7148767" y="2644400"/>
            <a:ext cx="348996" cy="132180"/>
          </a:xfrm>
          <a:prstGeom prst="line">
            <a:avLst/>
          </a:prstGeom>
        </p:spPr>
        <p:style>
          <a:lnRef idx="3">
            <a:schemeClr val="accent2"/>
          </a:lnRef>
          <a:fillRef idx="0">
            <a:schemeClr val="accent2"/>
          </a:fillRef>
          <a:effectRef idx="2">
            <a:schemeClr val="accent2"/>
          </a:effectRef>
          <a:fontRef idx="minor">
            <a:schemeClr val="tx1"/>
          </a:fontRef>
        </p:style>
      </p:cxnSp>
      <p:sp>
        <p:nvSpPr>
          <p:cNvPr id="117" name="TextBox 116"/>
          <p:cNvSpPr txBox="1"/>
          <p:nvPr/>
        </p:nvSpPr>
        <p:spPr>
          <a:xfrm>
            <a:off x="6601855" y="2414630"/>
            <a:ext cx="371851"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2.3</a:t>
            </a:r>
          </a:p>
        </p:txBody>
      </p:sp>
      <p:cxnSp>
        <p:nvCxnSpPr>
          <p:cNvPr id="118" name="Straight Connector 117"/>
          <p:cNvCxnSpPr>
            <a:stCxn id="108" idx="1"/>
          </p:cNvCxnSpPr>
          <p:nvPr/>
        </p:nvCxnSpPr>
        <p:spPr>
          <a:xfrm flipH="1">
            <a:off x="7004971" y="2776580"/>
            <a:ext cx="492792" cy="141329"/>
          </a:xfrm>
          <a:prstGeom prst="line">
            <a:avLst/>
          </a:prstGeom>
        </p:spPr>
        <p:style>
          <a:lnRef idx="3">
            <a:schemeClr val="accent2"/>
          </a:lnRef>
          <a:fillRef idx="0">
            <a:schemeClr val="accent2"/>
          </a:fillRef>
          <a:effectRef idx="2">
            <a:schemeClr val="accent2"/>
          </a:effectRef>
          <a:fontRef idx="minor">
            <a:schemeClr val="tx1"/>
          </a:fontRef>
        </p:style>
      </p:cxnSp>
      <p:sp>
        <p:nvSpPr>
          <p:cNvPr id="121" name="TextBox 120"/>
          <p:cNvSpPr txBox="1"/>
          <p:nvPr/>
        </p:nvSpPr>
        <p:spPr>
          <a:xfrm>
            <a:off x="6035787" y="3223406"/>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22" name="TextBox 121"/>
          <p:cNvSpPr txBox="1"/>
          <p:nvPr/>
        </p:nvSpPr>
        <p:spPr>
          <a:xfrm>
            <a:off x="6380387" y="3289207"/>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23" name="TextBox 122"/>
          <p:cNvSpPr txBox="1"/>
          <p:nvPr/>
        </p:nvSpPr>
        <p:spPr>
          <a:xfrm>
            <a:off x="6995431" y="3233737"/>
            <a:ext cx="44755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latin typeface="Arial"/>
                <a:cs typeface="Arial"/>
              </a:rPr>
              <a:t>3.33</a:t>
            </a:r>
          </a:p>
        </p:txBody>
      </p:sp>
      <p:cxnSp>
        <p:nvCxnSpPr>
          <p:cNvPr id="124" name="Straight Connector 123"/>
          <p:cNvCxnSpPr>
            <a:stCxn id="123" idx="1"/>
          </p:cNvCxnSpPr>
          <p:nvPr/>
        </p:nvCxnSpPr>
        <p:spPr>
          <a:xfrm flipH="1" flipV="1">
            <a:off x="6745289" y="3113089"/>
            <a:ext cx="250142" cy="247606"/>
          </a:xfrm>
          <a:prstGeom prst="line">
            <a:avLst/>
          </a:prstGeom>
        </p:spPr>
        <p:style>
          <a:lnRef idx="3">
            <a:schemeClr val="accent2"/>
          </a:lnRef>
          <a:fillRef idx="0">
            <a:schemeClr val="accent2"/>
          </a:fillRef>
          <a:effectRef idx="2">
            <a:schemeClr val="accent2"/>
          </a:effectRef>
          <a:fontRef idx="minor">
            <a:schemeClr val="tx1"/>
          </a:fontRef>
        </p:style>
      </p:cxnSp>
      <p:sp>
        <p:nvSpPr>
          <p:cNvPr id="127" name="TextBox 126"/>
          <p:cNvSpPr txBox="1"/>
          <p:nvPr/>
        </p:nvSpPr>
        <p:spPr>
          <a:xfrm>
            <a:off x="7072313" y="2998951"/>
            <a:ext cx="44755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latin typeface="Arial"/>
                <a:cs typeface="Arial"/>
              </a:rPr>
              <a:t>3.33</a:t>
            </a:r>
          </a:p>
        </p:txBody>
      </p:sp>
      <p:cxnSp>
        <p:nvCxnSpPr>
          <p:cNvPr id="128" name="Straight Connector 127"/>
          <p:cNvCxnSpPr>
            <a:stCxn id="127" idx="1"/>
          </p:cNvCxnSpPr>
          <p:nvPr/>
        </p:nvCxnSpPr>
        <p:spPr>
          <a:xfrm flipH="1" flipV="1">
            <a:off x="6890657" y="3125291"/>
            <a:ext cx="181656" cy="618"/>
          </a:xfrm>
          <a:prstGeom prst="line">
            <a:avLst/>
          </a:prstGeom>
        </p:spPr>
        <p:style>
          <a:lnRef idx="3">
            <a:schemeClr val="accent2"/>
          </a:lnRef>
          <a:fillRef idx="0">
            <a:schemeClr val="accent2"/>
          </a:fillRef>
          <a:effectRef idx="2">
            <a:schemeClr val="accent2"/>
          </a:effectRef>
          <a:fontRef idx="minor">
            <a:schemeClr val="tx1"/>
          </a:fontRef>
        </p:style>
      </p:cxnSp>
      <p:sp>
        <p:nvSpPr>
          <p:cNvPr id="130" name="TextBox 129"/>
          <p:cNvSpPr txBox="1"/>
          <p:nvPr/>
        </p:nvSpPr>
        <p:spPr>
          <a:xfrm>
            <a:off x="6384712" y="3599442"/>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3.33</a:t>
            </a:r>
          </a:p>
        </p:txBody>
      </p:sp>
      <p:sp>
        <p:nvSpPr>
          <p:cNvPr id="131" name="TextBox 130"/>
          <p:cNvSpPr txBox="1"/>
          <p:nvPr/>
        </p:nvSpPr>
        <p:spPr>
          <a:xfrm>
            <a:off x="5422900" y="3666983"/>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32" name="TextBox 131"/>
          <p:cNvSpPr txBox="1"/>
          <p:nvPr/>
        </p:nvSpPr>
        <p:spPr>
          <a:xfrm>
            <a:off x="5594745" y="3423032"/>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3.21</a:t>
            </a:r>
          </a:p>
        </p:txBody>
      </p:sp>
      <p:sp>
        <p:nvSpPr>
          <p:cNvPr id="133" name="TextBox 132"/>
          <p:cNvSpPr txBox="1"/>
          <p:nvPr/>
        </p:nvSpPr>
        <p:spPr>
          <a:xfrm>
            <a:off x="5068609" y="4173622"/>
            <a:ext cx="371851"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2.3</a:t>
            </a:r>
          </a:p>
        </p:txBody>
      </p:sp>
      <p:sp>
        <p:nvSpPr>
          <p:cNvPr id="134" name="TextBox 133"/>
          <p:cNvSpPr txBox="1"/>
          <p:nvPr/>
        </p:nvSpPr>
        <p:spPr>
          <a:xfrm>
            <a:off x="5428557" y="4181687"/>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3.31</a:t>
            </a:r>
          </a:p>
        </p:txBody>
      </p:sp>
      <p:sp>
        <p:nvSpPr>
          <p:cNvPr id="135" name="TextBox 134"/>
          <p:cNvSpPr txBox="1"/>
          <p:nvPr/>
        </p:nvSpPr>
        <p:spPr>
          <a:xfrm>
            <a:off x="5872345" y="4098319"/>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3.22</a:t>
            </a:r>
          </a:p>
        </p:txBody>
      </p:sp>
      <p:sp>
        <p:nvSpPr>
          <p:cNvPr id="136" name="TextBox 135"/>
          <p:cNvSpPr txBox="1"/>
          <p:nvPr/>
        </p:nvSpPr>
        <p:spPr>
          <a:xfrm>
            <a:off x="6224328" y="3891162"/>
            <a:ext cx="371851"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a:t>
            </a:r>
          </a:p>
        </p:txBody>
      </p:sp>
      <p:sp>
        <p:nvSpPr>
          <p:cNvPr id="137" name="TextBox 136"/>
          <p:cNvSpPr txBox="1"/>
          <p:nvPr/>
        </p:nvSpPr>
        <p:spPr>
          <a:xfrm>
            <a:off x="5371017" y="3022764"/>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38" name="TextBox 137"/>
          <p:cNvSpPr txBox="1"/>
          <p:nvPr/>
        </p:nvSpPr>
        <p:spPr>
          <a:xfrm>
            <a:off x="4954159" y="2947437"/>
            <a:ext cx="559036" cy="415498"/>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 c</a:t>
            </a:r>
          </a:p>
          <a:p>
            <a:r>
              <a:rPr lang="en-US" dirty="0">
                <a:solidFill>
                  <a:schemeClr val="bg1"/>
                </a:solidFill>
                <a:latin typeface="Arial"/>
                <a:cs typeface="Arial"/>
              </a:rPr>
              <a:t>3.21 n</a:t>
            </a:r>
          </a:p>
        </p:txBody>
      </p:sp>
      <p:sp>
        <p:nvSpPr>
          <p:cNvPr id="139" name="TextBox 138"/>
          <p:cNvSpPr txBox="1"/>
          <p:nvPr/>
        </p:nvSpPr>
        <p:spPr>
          <a:xfrm>
            <a:off x="5802854" y="2938136"/>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40" name="TextBox 139"/>
          <p:cNvSpPr txBox="1"/>
          <p:nvPr/>
        </p:nvSpPr>
        <p:spPr>
          <a:xfrm>
            <a:off x="5512082" y="2561759"/>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3.22</a:t>
            </a:r>
          </a:p>
        </p:txBody>
      </p:sp>
      <p:sp>
        <p:nvSpPr>
          <p:cNvPr id="141" name="TextBox 140"/>
          <p:cNvSpPr txBox="1"/>
          <p:nvPr/>
        </p:nvSpPr>
        <p:spPr>
          <a:xfrm>
            <a:off x="3798680" y="4395211"/>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3.21</a:t>
            </a:r>
          </a:p>
        </p:txBody>
      </p:sp>
      <p:sp>
        <p:nvSpPr>
          <p:cNvPr id="142" name="TextBox 141"/>
          <p:cNvSpPr txBox="1"/>
          <p:nvPr/>
        </p:nvSpPr>
        <p:spPr>
          <a:xfrm>
            <a:off x="4665899" y="3883785"/>
            <a:ext cx="371851"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a:t>
            </a:r>
          </a:p>
        </p:txBody>
      </p:sp>
      <p:sp>
        <p:nvSpPr>
          <p:cNvPr id="143" name="TextBox 142"/>
          <p:cNvSpPr txBox="1"/>
          <p:nvPr/>
        </p:nvSpPr>
        <p:spPr>
          <a:xfrm>
            <a:off x="4654304" y="4290751"/>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3.33</a:t>
            </a:r>
          </a:p>
        </p:txBody>
      </p:sp>
      <p:sp>
        <p:nvSpPr>
          <p:cNvPr id="144" name="TextBox 143"/>
          <p:cNvSpPr txBox="1"/>
          <p:nvPr/>
        </p:nvSpPr>
        <p:spPr>
          <a:xfrm>
            <a:off x="4015694" y="3819689"/>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45" name="TextBox 144"/>
          <p:cNvSpPr txBox="1"/>
          <p:nvPr/>
        </p:nvSpPr>
        <p:spPr>
          <a:xfrm>
            <a:off x="2914888" y="3874336"/>
            <a:ext cx="371851" cy="253916"/>
          </a:xfrm>
          <a:prstGeom prst="rect">
            <a:avLst/>
          </a:prstGeom>
          <a:noFill/>
        </p:spPr>
        <p:txBody>
          <a:bodyPr wrap="squar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a:t>
            </a:r>
          </a:p>
        </p:txBody>
      </p:sp>
      <p:sp>
        <p:nvSpPr>
          <p:cNvPr id="146" name="TextBox 145"/>
          <p:cNvSpPr txBox="1"/>
          <p:nvPr/>
        </p:nvSpPr>
        <p:spPr>
          <a:xfrm>
            <a:off x="4505827" y="2741804"/>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3.31</a:t>
            </a:r>
          </a:p>
        </p:txBody>
      </p:sp>
      <p:sp>
        <p:nvSpPr>
          <p:cNvPr id="147" name="TextBox 146"/>
          <p:cNvSpPr txBox="1"/>
          <p:nvPr/>
        </p:nvSpPr>
        <p:spPr>
          <a:xfrm>
            <a:off x="3814417" y="2866395"/>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48" name="TextBox 147"/>
          <p:cNvSpPr txBox="1"/>
          <p:nvPr/>
        </p:nvSpPr>
        <p:spPr>
          <a:xfrm>
            <a:off x="2772140" y="1880437"/>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3.33</a:t>
            </a:r>
          </a:p>
        </p:txBody>
      </p:sp>
      <p:sp>
        <p:nvSpPr>
          <p:cNvPr id="149" name="TextBox 148"/>
          <p:cNvSpPr txBox="1"/>
          <p:nvPr/>
        </p:nvSpPr>
        <p:spPr>
          <a:xfrm>
            <a:off x="4630786" y="3347408"/>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50" name="TextBox 149"/>
          <p:cNvSpPr txBox="1"/>
          <p:nvPr/>
        </p:nvSpPr>
        <p:spPr>
          <a:xfrm>
            <a:off x="3913187" y="3295650"/>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51" name="TextBox 150"/>
          <p:cNvSpPr txBox="1"/>
          <p:nvPr/>
        </p:nvSpPr>
        <p:spPr>
          <a:xfrm>
            <a:off x="2894125" y="2554065"/>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52" name="TextBox 151"/>
          <p:cNvSpPr txBox="1"/>
          <p:nvPr/>
        </p:nvSpPr>
        <p:spPr>
          <a:xfrm>
            <a:off x="2299595" y="3085386"/>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3.33</a:t>
            </a:r>
          </a:p>
        </p:txBody>
      </p:sp>
      <p:sp>
        <p:nvSpPr>
          <p:cNvPr id="153" name="TextBox 152"/>
          <p:cNvSpPr txBox="1"/>
          <p:nvPr/>
        </p:nvSpPr>
        <p:spPr>
          <a:xfrm>
            <a:off x="3756208" y="1915533"/>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3.33</a:t>
            </a:r>
          </a:p>
        </p:txBody>
      </p:sp>
      <p:sp>
        <p:nvSpPr>
          <p:cNvPr id="154" name="TextBox 153"/>
          <p:cNvSpPr txBox="1"/>
          <p:nvPr/>
        </p:nvSpPr>
        <p:spPr>
          <a:xfrm>
            <a:off x="3033143" y="3169771"/>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55" name="TextBox 154"/>
          <p:cNvSpPr txBox="1"/>
          <p:nvPr/>
        </p:nvSpPr>
        <p:spPr>
          <a:xfrm>
            <a:off x="1269020" y="3227388"/>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3.22</a:t>
            </a:r>
          </a:p>
        </p:txBody>
      </p:sp>
      <p:sp>
        <p:nvSpPr>
          <p:cNvPr id="156" name="TextBox 155"/>
          <p:cNvSpPr txBox="1"/>
          <p:nvPr/>
        </p:nvSpPr>
        <p:spPr>
          <a:xfrm>
            <a:off x="1690913" y="2936081"/>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57" name="TextBox 156"/>
          <p:cNvSpPr txBox="1"/>
          <p:nvPr/>
        </p:nvSpPr>
        <p:spPr>
          <a:xfrm>
            <a:off x="2155416" y="3799252"/>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58" name="TextBox 157"/>
          <p:cNvSpPr txBox="1"/>
          <p:nvPr/>
        </p:nvSpPr>
        <p:spPr>
          <a:xfrm>
            <a:off x="692375" y="4014273"/>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159" name="TextBox 158"/>
          <p:cNvSpPr txBox="1"/>
          <p:nvPr/>
        </p:nvSpPr>
        <p:spPr>
          <a:xfrm>
            <a:off x="1435793" y="2122572"/>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3.21</a:t>
            </a:r>
          </a:p>
        </p:txBody>
      </p:sp>
      <p:sp>
        <p:nvSpPr>
          <p:cNvPr id="160" name="TextBox 159"/>
          <p:cNvSpPr txBox="1"/>
          <p:nvPr/>
        </p:nvSpPr>
        <p:spPr>
          <a:xfrm>
            <a:off x="2110638" y="2310542"/>
            <a:ext cx="446738" cy="253916"/>
          </a:xfrm>
          <a:prstGeom prst="rect">
            <a:avLst/>
          </a:prstGeom>
          <a:noFill/>
        </p:spPr>
        <p:txBody>
          <a:bodyPr wrap="none" rtlCol="0">
            <a:spAutoFit/>
          </a:bodyPr>
          <a:lstStyle>
            <a:defPPr>
              <a:defRPr lang="en-US"/>
            </a:defPPr>
            <a:lvl1pPr>
              <a:defRPr sz="1050">
                <a:latin typeface="Segoe UI Light" panose="020B0502040204020203" pitchFamily="34" charset="0"/>
              </a:defRPr>
            </a:lvl1pPr>
          </a:lstStyle>
          <a:p>
            <a:r>
              <a:rPr lang="en-US" dirty="0">
                <a:solidFill>
                  <a:schemeClr val="bg1"/>
                </a:solidFill>
                <a:latin typeface="Arial"/>
                <a:cs typeface="Arial"/>
              </a:rPr>
              <a:t>3.32</a:t>
            </a:r>
          </a:p>
        </p:txBody>
      </p:sp>
      <p:sp>
        <p:nvSpPr>
          <p:cNvPr id="9" name="TextBox 8"/>
          <p:cNvSpPr txBox="1"/>
          <p:nvPr/>
        </p:nvSpPr>
        <p:spPr>
          <a:xfrm>
            <a:off x="477036" y="5715652"/>
            <a:ext cx="1436612" cy="577081"/>
          </a:xfrm>
          <a:prstGeom prst="rect">
            <a:avLst/>
          </a:prstGeom>
          <a:noFill/>
          <a:ln>
            <a:solidFill>
              <a:schemeClr val="tx1"/>
            </a:solidFill>
          </a:ln>
        </p:spPr>
        <p:txBody>
          <a:bodyPr wrap="none" rtlCol="0">
            <a:spAutoFit/>
          </a:bodyPr>
          <a:lstStyle/>
          <a:p>
            <a:r>
              <a:rPr lang="en-US" sz="1050" dirty="0"/>
              <a:t>67 Reporting Agencies</a:t>
            </a:r>
          </a:p>
          <a:p>
            <a:r>
              <a:rPr lang="en-US" sz="1050" dirty="0"/>
              <a:t>53 using SDWIS State</a:t>
            </a:r>
          </a:p>
          <a:p>
            <a:r>
              <a:rPr lang="en-US" sz="1050" dirty="0"/>
              <a:t>14 non-SDWIS State</a:t>
            </a:r>
          </a:p>
        </p:txBody>
      </p:sp>
      <p:sp>
        <p:nvSpPr>
          <p:cNvPr id="162" name="Slide Number Placeholder 161"/>
          <p:cNvSpPr>
            <a:spLocks noGrp="1"/>
          </p:cNvSpPr>
          <p:nvPr>
            <p:ph type="sldNum" sz="quarter" idx="12"/>
          </p:nvPr>
        </p:nvSpPr>
        <p:spPr/>
        <p:txBody>
          <a:bodyPr/>
          <a:lstStyle/>
          <a:p>
            <a:pPr>
              <a:defRPr/>
            </a:pPr>
            <a:fld id="{EB115394-918B-45C8-91EC-37404D12F3AE}" type="slidenum">
              <a:rPr lang="en-US" smtClean="0"/>
              <a:pPr>
                <a:defRPr/>
              </a:pPr>
              <a:t>11</a:t>
            </a:fld>
            <a:endParaRPr lang="en-US"/>
          </a:p>
        </p:txBody>
      </p:sp>
    </p:spTree>
    <p:extLst>
      <p:ext uri="{BB962C8B-B14F-4D97-AF65-F5344CB8AC3E}">
        <p14:creationId xmlns:p14="http://schemas.microsoft.com/office/powerpoint/2010/main" val="229065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3866823" cy="1010668"/>
          </a:xfrm>
        </p:spPr>
        <p:txBody>
          <a:bodyPr/>
          <a:lstStyle/>
          <a:p>
            <a:r>
              <a:rPr lang="en-US" b="1" dirty="0">
                <a:latin typeface="+mn-lt"/>
              </a:rPr>
              <a:t>Reporting to EPA</a:t>
            </a:r>
          </a:p>
        </p:txBody>
      </p:sp>
      <p:sp>
        <p:nvSpPr>
          <p:cNvPr id="3" name="Content Placeholder 2"/>
          <p:cNvSpPr>
            <a:spLocks noGrp="1"/>
          </p:cNvSpPr>
          <p:nvPr>
            <p:ph idx="1"/>
          </p:nvPr>
        </p:nvSpPr>
        <p:spPr>
          <a:xfrm>
            <a:off x="495558" y="1676400"/>
            <a:ext cx="8118090" cy="4679950"/>
          </a:xfrm>
        </p:spPr>
        <p:txBody>
          <a:bodyPr vert="horz" lIns="91440" tIns="45720" rIns="91440" bIns="45720" rtlCol="0" anchor="t">
            <a:noAutofit/>
          </a:bodyPr>
          <a:lstStyle/>
          <a:p>
            <a:pPr>
              <a:buFont typeface="Wingdings" pitchFamily="2" charset="2"/>
              <a:buChar char="§"/>
            </a:pPr>
            <a:r>
              <a:rPr lang="en-US" sz="2400" dirty="0">
                <a:solidFill>
                  <a:srgbClr val="000000"/>
                </a:solidFill>
              </a:rPr>
              <a:t> Passed in 1974, Safe Drinking Water Act (SDWA) authorized EPA to set enforceable health standards for contaminants in drinking water </a:t>
            </a:r>
          </a:p>
          <a:p>
            <a:pPr lvl="1">
              <a:buFont typeface="Courier New" pitchFamily="49" charset="0"/>
              <a:buChar char="o"/>
            </a:pPr>
            <a:r>
              <a:rPr lang="en-US" sz="2400" dirty="0">
                <a:solidFill>
                  <a:srgbClr val="000000"/>
                </a:solidFill>
              </a:rPr>
              <a:t> National Primary Drinking Water Regulations (NPDWRs) </a:t>
            </a:r>
          </a:p>
          <a:p>
            <a:pPr>
              <a:buFont typeface="Wingdings" pitchFamily="2" charset="2"/>
              <a:buChar char="§"/>
            </a:pPr>
            <a:r>
              <a:rPr lang="en-US" sz="2400" dirty="0"/>
              <a:t> Reporting Requirements are specified in the Regulations for each Rule</a:t>
            </a:r>
          </a:p>
          <a:p>
            <a:pPr>
              <a:buFont typeface="Wingdings" pitchFamily="2" charset="2"/>
              <a:buChar char="§"/>
            </a:pPr>
            <a:r>
              <a:rPr lang="en-US" sz="2400" dirty="0"/>
              <a:t> Primacy Agencies Report Quarterly</a:t>
            </a:r>
          </a:p>
          <a:p>
            <a:pPr lvl="2">
              <a:buFont typeface="Courier New" pitchFamily="49" charset="0"/>
              <a:buChar char="o"/>
            </a:pPr>
            <a:r>
              <a:rPr lang="en-US" sz="2100" dirty="0"/>
              <a:t> April	(Quarter 1)</a:t>
            </a:r>
          </a:p>
          <a:p>
            <a:pPr lvl="2">
              <a:buFont typeface="Courier New" pitchFamily="49" charset="0"/>
              <a:buChar char="o"/>
            </a:pPr>
            <a:r>
              <a:rPr lang="en-US" sz="2100" dirty="0"/>
              <a:t> July 	(Quarter 2)</a:t>
            </a:r>
          </a:p>
          <a:p>
            <a:pPr lvl="2">
              <a:buFont typeface="Courier New" pitchFamily="49" charset="0"/>
              <a:buChar char="o"/>
            </a:pPr>
            <a:r>
              <a:rPr lang="en-US" sz="2100" dirty="0"/>
              <a:t> October(Quarter 3)</a:t>
            </a:r>
          </a:p>
          <a:p>
            <a:pPr lvl="2">
              <a:buFont typeface="Courier New" pitchFamily="49" charset="0"/>
              <a:buChar char="o"/>
            </a:pPr>
            <a:r>
              <a:rPr lang="en-US" sz="2100" dirty="0"/>
              <a:t> January (Quarter 4)</a:t>
            </a:r>
          </a:p>
          <a:p>
            <a:pPr>
              <a:buFont typeface="Wingdings" pitchFamily="2" charset="2"/>
              <a:buChar char="§"/>
            </a:pPr>
            <a:r>
              <a:rPr lang="en-US" sz="2400" dirty="0"/>
              <a:t> Annual Performance Measures are Reported in October</a:t>
            </a:r>
          </a:p>
        </p:txBody>
      </p:sp>
      <p:sp>
        <p:nvSpPr>
          <p:cNvPr id="4" name="Date Placeholder 3"/>
          <p:cNvSpPr>
            <a:spLocks noGrp="1"/>
          </p:cNvSpPr>
          <p:nvPr>
            <p:ph type="dt" sz="half" idx="10"/>
          </p:nvPr>
        </p:nvSpPr>
        <p:spPr/>
        <p:txBody>
          <a:bodyPr/>
          <a:lstStyle/>
          <a:p>
            <a:fld id="{58F37BFF-4B5C-4B4F-9A68-51B90E2BE1E0}" type="datetime1">
              <a:rPr lang="en-US" smtClean="0"/>
              <a:t>6/19/2018</a:t>
            </a:fld>
            <a:endParaRPr lang="en-US"/>
          </a:p>
        </p:txBody>
      </p:sp>
      <p:sp>
        <p:nvSpPr>
          <p:cNvPr id="6" name="Slide Number Placeholder 5"/>
          <p:cNvSpPr>
            <a:spLocks noGrp="1"/>
          </p:cNvSpPr>
          <p:nvPr>
            <p:ph type="sldNum" sz="quarter" idx="12"/>
          </p:nvPr>
        </p:nvSpPr>
        <p:spPr/>
        <p:txBody>
          <a:bodyPr/>
          <a:lstStyle/>
          <a:p>
            <a:pPr>
              <a:defRPr/>
            </a:pPr>
            <a:fld id="{A25AD446-B311-41A8-B2D1-5FB8A8279366}" type="slidenum">
              <a:rPr lang="en-US" smtClean="0"/>
              <a:pPr>
                <a:defRPr/>
              </a:pPr>
              <a:t>12</a:t>
            </a:fld>
            <a:endParaRPr lang="en-US"/>
          </a:p>
        </p:txBody>
      </p:sp>
    </p:spTree>
    <p:extLst>
      <p:ext uri="{BB962C8B-B14F-4D97-AF65-F5344CB8AC3E}">
        <p14:creationId xmlns:p14="http://schemas.microsoft.com/office/powerpoint/2010/main" val="247119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7772400" cy="2428875"/>
          </a:xfrm>
        </p:spPr>
        <p:txBody>
          <a:bodyPr>
            <a:normAutofit/>
          </a:bodyPr>
          <a:lstStyle/>
          <a:p>
            <a:r>
              <a:rPr lang="en-US" sz="4000" b="1" dirty="0">
                <a:latin typeface="+mn-lt"/>
              </a:rPr>
              <a:t>SDWIS STATE VERSION</a:t>
            </a:r>
            <a:br>
              <a:rPr lang="en-US" sz="4000" b="1" dirty="0">
                <a:latin typeface="+mn-lt"/>
              </a:rPr>
            </a:br>
            <a:r>
              <a:rPr lang="en-US" sz="4000" b="1" dirty="0">
                <a:latin typeface="+mn-lt"/>
              </a:rPr>
              <a:t>(SDWIS/State)</a:t>
            </a:r>
          </a:p>
        </p:txBody>
      </p:sp>
      <p:sp>
        <p:nvSpPr>
          <p:cNvPr id="3" name="Date Placeholder 2"/>
          <p:cNvSpPr>
            <a:spLocks noGrp="1"/>
          </p:cNvSpPr>
          <p:nvPr>
            <p:ph type="dt" sz="half" idx="10"/>
          </p:nvPr>
        </p:nvSpPr>
        <p:spPr/>
        <p:txBody>
          <a:bodyPr/>
          <a:lstStyle/>
          <a:p>
            <a:pPr>
              <a:defRPr/>
            </a:pPr>
            <a:fld id="{DFA2AA5E-C04B-441E-808D-183FB39D6CE4}" type="datetime1">
              <a:rPr lang="en-US" smtClean="0"/>
              <a:t>6/19/2018</a:t>
            </a:fld>
            <a:endParaRPr lang="en-US"/>
          </a:p>
        </p:txBody>
      </p:sp>
      <p:sp>
        <p:nvSpPr>
          <p:cNvPr id="4" name="Slide Number Placeholder 3"/>
          <p:cNvSpPr>
            <a:spLocks noGrp="1"/>
          </p:cNvSpPr>
          <p:nvPr>
            <p:ph type="sldNum" sz="quarter" idx="12"/>
          </p:nvPr>
        </p:nvSpPr>
        <p:spPr/>
        <p:txBody>
          <a:bodyPr/>
          <a:lstStyle/>
          <a:p>
            <a:pPr>
              <a:defRPr/>
            </a:pPr>
            <a:fld id="{80752B17-5ED3-4AAE-AB0D-826114C47742}" type="slidenum">
              <a:rPr lang="en-US" smtClean="0"/>
              <a:pPr>
                <a:defRPr/>
              </a:pPr>
              <a:t>13</a:t>
            </a:fld>
            <a:endParaRPr lang="en-US"/>
          </a:p>
        </p:txBody>
      </p:sp>
    </p:spTree>
    <p:extLst>
      <p:ext uri="{BB962C8B-B14F-4D97-AF65-F5344CB8AC3E}">
        <p14:creationId xmlns:p14="http://schemas.microsoft.com/office/powerpoint/2010/main" val="263658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81000" y="1981200"/>
            <a:ext cx="8229600" cy="4525963"/>
          </a:xfrm>
        </p:spPr>
        <p:txBody>
          <a:bodyPr>
            <a:normAutofit/>
          </a:bodyPr>
          <a:lstStyle/>
          <a:p>
            <a:pPr marL="0" indent="0" eaLnBrk="1" hangingPunct="1">
              <a:buNone/>
            </a:pPr>
            <a:r>
              <a:rPr lang="en-US" sz="3200" dirty="0"/>
              <a:t>Primacy Agencies need much more data than EPA requires</a:t>
            </a:r>
          </a:p>
          <a:p>
            <a:pPr lvl="1" eaLnBrk="1" hangingPunct="1">
              <a:buFont typeface="Wingdings" pitchFamily="2" charset="2"/>
              <a:buChar char="§"/>
            </a:pPr>
            <a:r>
              <a:rPr lang="en-US" sz="3200" dirty="0"/>
              <a:t> </a:t>
            </a:r>
            <a:r>
              <a:rPr lang="en-US" sz="2800" dirty="0"/>
              <a:t>Engineering Information</a:t>
            </a:r>
          </a:p>
          <a:p>
            <a:pPr lvl="1" eaLnBrk="1" hangingPunct="1">
              <a:buFont typeface="Wingdings" pitchFamily="2" charset="2"/>
              <a:buChar char="§"/>
            </a:pPr>
            <a:r>
              <a:rPr lang="en-US" sz="2800" dirty="0"/>
              <a:t> Sampling Results</a:t>
            </a:r>
          </a:p>
          <a:p>
            <a:pPr lvl="1" eaLnBrk="1" hangingPunct="1">
              <a:buFont typeface="Wingdings" pitchFamily="2" charset="2"/>
              <a:buChar char="§"/>
            </a:pPr>
            <a:r>
              <a:rPr lang="en-US" sz="2800" dirty="0"/>
              <a:t> Monitoring Schedules</a:t>
            </a:r>
          </a:p>
          <a:p>
            <a:pPr lvl="1" eaLnBrk="1" hangingPunct="1">
              <a:buFont typeface="Wingdings" pitchFamily="2" charset="2"/>
              <a:buChar char="§"/>
            </a:pPr>
            <a:r>
              <a:rPr lang="en-US" sz="2800" dirty="0"/>
              <a:t> Determine Rule Compliance</a:t>
            </a:r>
          </a:p>
          <a:p>
            <a:pPr lvl="1" eaLnBrk="1" hangingPunct="1">
              <a:buFont typeface="Wingdings" pitchFamily="2" charset="2"/>
              <a:buChar char="§"/>
            </a:pPr>
            <a:r>
              <a:rPr lang="en-US" sz="2800" dirty="0"/>
              <a:t> Track Site Visits</a:t>
            </a:r>
          </a:p>
          <a:p>
            <a:pPr lvl="1" eaLnBrk="1" hangingPunct="1">
              <a:buFont typeface="Wingdings" pitchFamily="2" charset="2"/>
              <a:buChar char="§"/>
            </a:pPr>
            <a:r>
              <a:rPr lang="en-US" sz="2800" dirty="0"/>
              <a:t> Primacy Activities</a:t>
            </a:r>
          </a:p>
        </p:txBody>
      </p:sp>
      <p:sp>
        <p:nvSpPr>
          <p:cNvPr id="6147" name="Rectangle 4"/>
          <p:cNvSpPr>
            <a:spLocks noGrp="1" noChangeArrowheads="1"/>
          </p:cNvSpPr>
          <p:nvPr>
            <p:ph type="title"/>
          </p:nvPr>
        </p:nvSpPr>
        <p:spPr>
          <a:xfrm>
            <a:off x="533400" y="541338"/>
            <a:ext cx="8229600" cy="982662"/>
          </a:xfrm>
          <a:noFill/>
        </p:spPr>
        <p:txBody>
          <a:bodyPr/>
          <a:lstStyle/>
          <a:p>
            <a:pPr eaLnBrk="1" hangingPunct="1"/>
            <a:r>
              <a:rPr lang="en-US" b="1" dirty="0">
                <a:latin typeface="+mn-lt"/>
              </a:rPr>
              <a:t>SDWIS State Data Needs</a:t>
            </a:r>
          </a:p>
        </p:txBody>
      </p:sp>
      <p:sp>
        <p:nvSpPr>
          <p:cNvPr id="4" name="Date Placeholder 3"/>
          <p:cNvSpPr>
            <a:spLocks noGrp="1"/>
          </p:cNvSpPr>
          <p:nvPr>
            <p:ph type="dt" sz="half" idx="10"/>
          </p:nvPr>
        </p:nvSpPr>
        <p:spPr/>
        <p:txBody>
          <a:bodyPr/>
          <a:lstStyle/>
          <a:p>
            <a:pPr>
              <a:defRPr/>
            </a:pPr>
            <a:fld id="{EFB0EB17-4056-43AA-9E44-77B1BFD32AD7}" type="datetime1">
              <a:rPr lang="en-US" smtClean="0"/>
              <a:t>6/19/2018</a:t>
            </a:fld>
            <a:endParaRPr lang="en-US"/>
          </a:p>
        </p:txBody>
      </p:sp>
      <p:sp>
        <p:nvSpPr>
          <p:cNvPr id="5" name="Slide Number Placeholder 4"/>
          <p:cNvSpPr>
            <a:spLocks noGrp="1"/>
          </p:cNvSpPr>
          <p:nvPr>
            <p:ph type="sldNum" sz="quarter" idx="12"/>
          </p:nvPr>
        </p:nvSpPr>
        <p:spPr/>
        <p:txBody>
          <a:bodyPr/>
          <a:lstStyle/>
          <a:p>
            <a:pPr>
              <a:defRPr/>
            </a:pPr>
            <a:fld id="{A25AD446-B311-41A8-B2D1-5FB8A8279366}" type="slidenum">
              <a:rPr lang="en-US" smtClean="0"/>
              <a:pPr>
                <a:defRPr/>
              </a:pPr>
              <a:t>14</a:t>
            </a:fld>
            <a:endParaRPr lang="en-US"/>
          </a:p>
        </p:txBody>
      </p:sp>
    </p:spTree>
    <p:extLst>
      <p:ext uri="{BB962C8B-B14F-4D97-AF65-F5344CB8AC3E}">
        <p14:creationId xmlns:p14="http://schemas.microsoft.com/office/powerpoint/2010/main" val="263809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66252"/>
          </a:xfrm>
        </p:spPr>
        <p:txBody>
          <a:bodyPr/>
          <a:lstStyle/>
          <a:p>
            <a:r>
              <a:rPr lang="en-US" b="1" dirty="0">
                <a:latin typeface="+mn-lt"/>
              </a:rPr>
              <a:t>SDWIS State Components</a:t>
            </a:r>
          </a:p>
        </p:txBody>
      </p:sp>
      <p:sp>
        <p:nvSpPr>
          <p:cNvPr id="4" name="Date Placeholder 3"/>
          <p:cNvSpPr>
            <a:spLocks noGrp="1"/>
          </p:cNvSpPr>
          <p:nvPr>
            <p:ph type="dt" sz="half" idx="10"/>
          </p:nvPr>
        </p:nvSpPr>
        <p:spPr/>
        <p:txBody>
          <a:bodyPr/>
          <a:lstStyle/>
          <a:p>
            <a:fld id="{50B7DC2D-F904-4D26-8052-FDF92FEAD94C}" type="datetime1">
              <a:rPr lang="en-US" smtClean="0"/>
              <a:t>6/19/2018</a:t>
            </a:fld>
            <a:endParaRPr lang="en-US"/>
          </a:p>
        </p:txBody>
      </p:sp>
      <p:sp>
        <p:nvSpPr>
          <p:cNvPr id="9" name="Content Placeholder 8">
            <a:extLst>
              <a:ext uri="{FF2B5EF4-FFF2-40B4-BE49-F238E27FC236}">
                <a16:creationId xmlns:a16="http://schemas.microsoft.com/office/drawing/2014/main" id="{51A3860B-414D-4A54-BF1A-2D9C2536A3B1}"/>
              </a:ext>
            </a:extLst>
          </p:cNvPr>
          <p:cNvSpPr>
            <a:spLocks noGrp="1"/>
          </p:cNvSpPr>
          <p:nvPr>
            <p:ph idx="1"/>
          </p:nvPr>
        </p:nvSpPr>
        <p:spPr>
          <a:xfrm>
            <a:off x="457200" y="1752600"/>
            <a:ext cx="8458200" cy="4419600"/>
          </a:xfrm>
        </p:spPr>
        <p:txBody>
          <a:bodyPr>
            <a:noAutofit/>
          </a:bodyPr>
          <a:lstStyle/>
          <a:p>
            <a:pPr lvl="0">
              <a:buFont typeface="Wingdings" pitchFamily="2" charset="2"/>
              <a:buChar char="§"/>
            </a:pPr>
            <a:r>
              <a:rPr lang="en-US" sz="2400" b="1" dirty="0"/>
              <a:t> </a:t>
            </a:r>
            <a:r>
              <a:rPr lang="en-US" sz="2600" b="1" dirty="0"/>
              <a:t>SDWIS State </a:t>
            </a:r>
            <a:r>
              <a:rPr lang="en-US" sz="2400" dirty="0"/>
              <a:t>– core, database application</a:t>
            </a:r>
          </a:p>
          <a:p>
            <a:pPr lvl="0">
              <a:buFont typeface="Wingdings" pitchFamily="2" charset="2"/>
              <a:buChar char="§"/>
            </a:pPr>
            <a:r>
              <a:rPr lang="en-US" sz="2400" b="1" dirty="0"/>
              <a:t> </a:t>
            </a:r>
            <a:r>
              <a:rPr lang="en-US" sz="2600" b="1" dirty="0"/>
              <a:t>SDWIS </a:t>
            </a:r>
            <a:r>
              <a:rPr lang="en-US" sz="2600" b="1" dirty="0" err="1"/>
              <a:t>FedRep</a:t>
            </a:r>
            <a:r>
              <a:rPr lang="en-US" sz="2600" b="1" dirty="0"/>
              <a:t> </a:t>
            </a:r>
            <a:r>
              <a:rPr lang="en-US" sz="2400" dirty="0"/>
              <a:t>-- EPA’s XML-based reporting tool that drinking water primacy agencies use to report required data to EPA.</a:t>
            </a:r>
          </a:p>
          <a:p>
            <a:pPr lvl="0">
              <a:buFont typeface="Wingdings" pitchFamily="2" charset="2"/>
              <a:buChar char="§"/>
            </a:pPr>
            <a:r>
              <a:rPr lang="en-US" sz="2400" b="1" dirty="0"/>
              <a:t> </a:t>
            </a:r>
            <a:r>
              <a:rPr lang="en-US" sz="2600" b="1" dirty="0"/>
              <a:t>Lab-to-State</a:t>
            </a:r>
            <a:r>
              <a:rPr lang="en-US" sz="2400" dirty="0"/>
              <a:t> –  EPA CROMERR compliant web portal where labs submit sample/results data using Electronic Drinking Water Reports (</a:t>
            </a:r>
            <a:r>
              <a:rPr lang="en-US" sz="2400" dirty="0" err="1"/>
              <a:t>eDWR</a:t>
            </a:r>
            <a:r>
              <a:rPr lang="en-US" sz="2400" dirty="0"/>
              <a:t>) Data Exchange Template to generate Extensible Markup Language (XML) files for </a:t>
            </a:r>
            <a:r>
              <a:rPr lang="en-US" sz="2400" b="1" i="1" dirty="0"/>
              <a:t>XML Sampling. </a:t>
            </a:r>
            <a:r>
              <a:rPr lang="en-US" sz="2400" b="1" dirty="0"/>
              <a:t>[</a:t>
            </a:r>
            <a:r>
              <a:rPr lang="en-US" sz="2400" dirty="0"/>
              <a:t>being replaced by CMDP]</a:t>
            </a:r>
          </a:p>
          <a:p>
            <a:pPr lvl="0">
              <a:buFont typeface="Wingdings" pitchFamily="2" charset="2"/>
              <a:buChar char="§"/>
            </a:pPr>
            <a:r>
              <a:rPr lang="en-US" sz="2400" b="1" dirty="0"/>
              <a:t> </a:t>
            </a:r>
            <a:r>
              <a:rPr lang="en-US" sz="2600" b="1" dirty="0"/>
              <a:t>XML Sampling </a:t>
            </a:r>
            <a:r>
              <a:rPr lang="en-US" sz="2400" dirty="0"/>
              <a:t>– “reads” an </a:t>
            </a:r>
            <a:r>
              <a:rPr lang="en-US" sz="2400" dirty="0" err="1"/>
              <a:t>eDWR</a:t>
            </a:r>
            <a:r>
              <a:rPr lang="en-US" sz="2400" dirty="0"/>
              <a:t> XML file and loads sample/results into SDWIS State database</a:t>
            </a:r>
          </a:p>
          <a:p>
            <a:pPr marL="400050" lvl="1" indent="0">
              <a:buFont typeface="Wingdings" pitchFamily="2" charset="2"/>
              <a:buChar char="§"/>
            </a:pPr>
            <a:r>
              <a:rPr lang="en-US" sz="2400" dirty="0"/>
              <a:t>[Used with CMDP and the Data Synchronization Engine (DSE)]</a:t>
            </a:r>
          </a:p>
        </p:txBody>
      </p:sp>
      <p:sp>
        <p:nvSpPr>
          <p:cNvPr id="6" name="Slide Number Placeholder 5"/>
          <p:cNvSpPr>
            <a:spLocks noGrp="1"/>
          </p:cNvSpPr>
          <p:nvPr>
            <p:ph type="sldNum" sz="quarter" idx="12"/>
          </p:nvPr>
        </p:nvSpPr>
        <p:spPr/>
        <p:txBody>
          <a:bodyPr/>
          <a:lstStyle/>
          <a:p>
            <a:pPr>
              <a:defRPr/>
            </a:pPr>
            <a:fld id="{A25AD446-B311-41A8-B2D1-5FB8A8279366}" type="slidenum">
              <a:rPr lang="en-US" smtClean="0"/>
              <a:pPr>
                <a:defRPr/>
              </a:pPr>
              <a:t>15</a:t>
            </a:fld>
            <a:endParaRPr lang="en-US"/>
          </a:p>
        </p:txBody>
      </p:sp>
    </p:spTree>
    <p:extLst>
      <p:ext uri="{BB962C8B-B14F-4D97-AF65-F5344CB8AC3E}">
        <p14:creationId xmlns:p14="http://schemas.microsoft.com/office/powerpoint/2010/main" val="2772749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0453F9-A9C6-40E5-8EBE-63D4F883AA06}"/>
              </a:ext>
            </a:extLst>
          </p:cNvPr>
          <p:cNvSpPr>
            <a:spLocks noGrp="1"/>
          </p:cNvSpPr>
          <p:nvPr>
            <p:ph type="title"/>
          </p:nvPr>
        </p:nvSpPr>
        <p:spPr>
          <a:xfrm>
            <a:off x="228600" y="761999"/>
            <a:ext cx="8138160" cy="762001"/>
          </a:xfrm>
        </p:spPr>
        <p:txBody>
          <a:bodyPr/>
          <a:lstStyle/>
          <a:p>
            <a:r>
              <a:rPr lang="en-US" b="1" dirty="0">
                <a:latin typeface="+mn-lt"/>
              </a:rPr>
              <a:t>SDWIS State Components (Cont’d)</a:t>
            </a:r>
          </a:p>
        </p:txBody>
      </p:sp>
      <p:sp>
        <p:nvSpPr>
          <p:cNvPr id="5" name="Content Placeholder 4">
            <a:extLst>
              <a:ext uri="{FF2B5EF4-FFF2-40B4-BE49-F238E27FC236}">
                <a16:creationId xmlns:a16="http://schemas.microsoft.com/office/drawing/2014/main" id="{78F5DE25-1434-4262-9216-914DEA3C804A}"/>
              </a:ext>
            </a:extLst>
          </p:cNvPr>
          <p:cNvSpPr>
            <a:spLocks noGrp="1"/>
          </p:cNvSpPr>
          <p:nvPr>
            <p:ph sz="half" idx="1"/>
          </p:nvPr>
        </p:nvSpPr>
        <p:spPr>
          <a:xfrm>
            <a:off x="228600" y="1828800"/>
            <a:ext cx="4038600" cy="4495800"/>
          </a:xfrm>
        </p:spPr>
        <p:txBody>
          <a:bodyPr/>
          <a:lstStyle/>
          <a:p>
            <a:pPr>
              <a:spcAft>
                <a:spcPts val="3600"/>
              </a:spcAft>
            </a:pPr>
            <a:r>
              <a:rPr lang="en-US" sz="2800" b="1" dirty="0"/>
              <a:t>Data Bridge </a:t>
            </a:r>
            <a:r>
              <a:rPr lang="en-US" sz="2800" dirty="0"/>
              <a:t>– generates XML sampling files for </a:t>
            </a:r>
            <a:r>
              <a:rPr lang="en-US" sz="2800" b="1" i="1" dirty="0"/>
              <a:t>Migration to State</a:t>
            </a:r>
          </a:p>
          <a:p>
            <a:pPr>
              <a:spcAft>
                <a:spcPts val="3600"/>
              </a:spcAft>
            </a:pPr>
            <a:r>
              <a:rPr lang="en-US" sz="2800" b="1" dirty="0"/>
              <a:t>Migration to State </a:t>
            </a:r>
            <a:r>
              <a:rPr lang="en-US" sz="2800" dirty="0"/>
              <a:t>– lets primacy agencies migrate legacy drinking water data into SDWIS State database</a:t>
            </a:r>
          </a:p>
          <a:p>
            <a:pPr>
              <a:spcAft>
                <a:spcPts val="3600"/>
              </a:spcAft>
            </a:pPr>
            <a:endParaRPr lang="en-US" b="1" i="1" dirty="0"/>
          </a:p>
          <a:p>
            <a:pPr>
              <a:spcAft>
                <a:spcPts val="3600"/>
              </a:spcAft>
            </a:pPr>
            <a:endParaRPr lang="en-US" b="1" i="1" dirty="0"/>
          </a:p>
        </p:txBody>
      </p:sp>
      <p:sp>
        <p:nvSpPr>
          <p:cNvPr id="9" name="Content Placeholder 8">
            <a:extLst>
              <a:ext uri="{FF2B5EF4-FFF2-40B4-BE49-F238E27FC236}">
                <a16:creationId xmlns:a16="http://schemas.microsoft.com/office/drawing/2014/main" id="{29AAC38F-19F7-493D-A07E-8FC05D3D36FA}"/>
              </a:ext>
            </a:extLst>
          </p:cNvPr>
          <p:cNvSpPr>
            <a:spLocks noGrp="1"/>
          </p:cNvSpPr>
          <p:nvPr>
            <p:ph sz="half" idx="2"/>
          </p:nvPr>
        </p:nvSpPr>
        <p:spPr>
          <a:xfrm>
            <a:off x="4419600" y="1828800"/>
            <a:ext cx="4572000" cy="4495800"/>
          </a:xfrm>
        </p:spPr>
        <p:txBody>
          <a:bodyPr/>
          <a:lstStyle/>
          <a:p>
            <a:r>
              <a:rPr lang="en-US" sz="2800" b="1" dirty="0"/>
              <a:t>Drinking Water Watch </a:t>
            </a:r>
            <a:r>
              <a:rPr lang="en-US" sz="2800" dirty="0"/>
              <a:t>–  displays SDWIS data on a web page </a:t>
            </a:r>
          </a:p>
          <a:p>
            <a:endParaRPr lang="en-US" dirty="0"/>
          </a:p>
          <a:p>
            <a:endParaRPr lang="en-US" dirty="0"/>
          </a:p>
          <a:p>
            <a:endParaRPr lang="en-US" dirty="0"/>
          </a:p>
          <a:p>
            <a:endParaRPr lang="en-US" dirty="0"/>
          </a:p>
        </p:txBody>
      </p:sp>
      <p:pic>
        <p:nvPicPr>
          <p:cNvPr id="12" name="Picture 11">
            <a:extLst>
              <a:ext uri="{FF2B5EF4-FFF2-40B4-BE49-F238E27FC236}">
                <a16:creationId xmlns:a16="http://schemas.microsoft.com/office/drawing/2014/main" id="{374FE616-506E-4B83-A16F-E74D0AE94290}"/>
              </a:ext>
            </a:extLst>
          </p:cNvPr>
          <p:cNvPicPr>
            <a:picLocks noChangeAspect="1"/>
          </p:cNvPicPr>
          <p:nvPr/>
        </p:nvPicPr>
        <p:blipFill rotWithShape="1">
          <a:blip r:embed="rId2" cstate="print"/>
          <a:srcRect l="71946" t="5833" r="4966" b="46667"/>
          <a:stretch/>
        </p:blipFill>
        <p:spPr>
          <a:xfrm>
            <a:off x="4495800" y="3048000"/>
            <a:ext cx="4191000" cy="2879725"/>
          </a:xfrm>
          <a:prstGeom prst="rect">
            <a:avLst/>
          </a:prstGeom>
          <a:ln>
            <a:solidFill>
              <a:schemeClr val="tx1"/>
            </a:solidFill>
          </a:ln>
        </p:spPr>
      </p:pic>
      <p:sp>
        <p:nvSpPr>
          <p:cNvPr id="13" name="TextBox 12">
            <a:extLst>
              <a:ext uri="{FF2B5EF4-FFF2-40B4-BE49-F238E27FC236}">
                <a16:creationId xmlns:a16="http://schemas.microsoft.com/office/drawing/2014/main" id="{45967F19-91FC-452A-9B5D-0BBB5C5CB4B5}"/>
              </a:ext>
            </a:extLst>
          </p:cNvPr>
          <p:cNvSpPr txBox="1"/>
          <p:nvPr/>
        </p:nvSpPr>
        <p:spPr>
          <a:xfrm>
            <a:off x="4648200" y="6019800"/>
            <a:ext cx="3657600" cy="307777"/>
          </a:xfrm>
          <a:prstGeom prst="rect">
            <a:avLst/>
          </a:prstGeom>
          <a:noFill/>
        </p:spPr>
        <p:txBody>
          <a:bodyPr wrap="square" rtlCol="0">
            <a:spAutoFit/>
          </a:bodyPr>
          <a:lstStyle/>
          <a:p>
            <a:r>
              <a:rPr lang="en-US" sz="1400" dirty="0"/>
              <a:t>Example </a:t>
            </a:r>
            <a:r>
              <a:rPr lang="en-US" sz="1400" i="1" dirty="0"/>
              <a:t>Drinking Water Watch </a:t>
            </a:r>
            <a:r>
              <a:rPr lang="en-US" sz="1400" dirty="0"/>
              <a:t>State Interface</a:t>
            </a:r>
          </a:p>
        </p:txBody>
      </p:sp>
      <p:sp>
        <p:nvSpPr>
          <p:cNvPr id="7" name="Date Placeholder 6"/>
          <p:cNvSpPr>
            <a:spLocks noGrp="1"/>
          </p:cNvSpPr>
          <p:nvPr>
            <p:ph type="dt" sz="half" idx="10"/>
          </p:nvPr>
        </p:nvSpPr>
        <p:spPr/>
        <p:txBody>
          <a:bodyPr/>
          <a:lstStyle/>
          <a:p>
            <a:pPr>
              <a:defRPr/>
            </a:pPr>
            <a:fld id="{7EB42654-45DC-47FA-BDB5-4AB75ECD2E1F}" type="datetime1">
              <a:rPr lang="en-US" smtClean="0"/>
              <a:t>6/19/2018</a:t>
            </a:fld>
            <a:endParaRPr lang="en-US"/>
          </a:p>
        </p:txBody>
      </p:sp>
      <p:sp>
        <p:nvSpPr>
          <p:cNvPr id="8" name="Slide Number Placeholder 7"/>
          <p:cNvSpPr>
            <a:spLocks noGrp="1"/>
          </p:cNvSpPr>
          <p:nvPr>
            <p:ph type="sldNum" sz="quarter" idx="12"/>
          </p:nvPr>
        </p:nvSpPr>
        <p:spPr/>
        <p:txBody>
          <a:bodyPr/>
          <a:lstStyle/>
          <a:p>
            <a:pPr>
              <a:defRPr/>
            </a:pPr>
            <a:fld id="{A0CE4C56-EA56-4802-A92E-9A0BD8CEB729}" type="slidenum">
              <a:rPr lang="en-US" smtClean="0"/>
              <a:pPr>
                <a:defRPr/>
              </a:pPr>
              <a:t>16</a:t>
            </a:fld>
            <a:endParaRPr lang="en-US"/>
          </a:p>
        </p:txBody>
      </p:sp>
    </p:spTree>
    <p:extLst>
      <p:ext uri="{BB962C8B-B14F-4D97-AF65-F5344CB8AC3E}">
        <p14:creationId xmlns:p14="http://schemas.microsoft.com/office/powerpoint/2010/main" val="348203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3291840" cy="1161196"/>
          </a:xfrm>
        </p:spPr>
        <p:txBody>
          <a:bodyPr/>
          <a:lstStyle/>
          <a:p>
            <a:r>
              <a:rPr lang="en-US" b="1" dirty="0">
                <a:latin typeface="+mn-lt"/>
              </a:rPr>
              <a:t>SDWIS State</a:t>
            </a:r>
          </a:p>
        </p:txBody>
      </p:sp>
      <p:sp>
        <p:nvSpPr>
          <p:cNvPr id="3" name="Content Placeholder 2"/>
          <p:cNvSpPr>
            <a:spLocks noGrp="1"/>
          </p:cNvSpPr>
          <p:nvPr>
            <p:ph idx="1"/>
          </p:nvPr>
        </p:nvSpPr>
        <p:spPr>
          <a:xfrm>
            <a:off x="457200" y="1828800"/>
            <a:ext cx="8356060" cy="4527550"/>
          </a:xfrm>
        </p:spPr>
        <p:txBody>
          <a:bodyPr>
            <a:noAutofit/>
          </a:bodyPr>
          <a:lstStyle/>
          <a:p>
            <a:pPr>
              <a:spcAft>
                <a:spcPts val="1200"/>
              </a:spcAft>
              <a:buFont typeface="Wingdings" pitchFamily="2" charset="2"/>
              <a:buChar char="§"/>
            </a:pPr>
            <a:r>
              <a:rPr lang="en-US" sz="2400" dirty="0"/>
              <a:t> Current version 3.33</a:t>
            </a:r>
          </a:p>
          <a:p>
            <a:pPr>
              <a:spcAft>
                <a:spcPts val="1200"/>
              </a:spcAft>
              <a:buFont typeface="Wingdings" pitchFamily="2" charset="2"/>
              <a:buChar char="§"/>
            </a:pPr>
            <a:r>
              <a:rPr lang="en-US" sz="2400" dirty="0"/>
              <a:t> Installed in and operated/maintained by the primacy agencies</a:t>
            </a:r>
          </a:p>
          <a:p>
            <a:pPr>
              <a:spcAft>
                <a:spcPts val="1200"/>
              </a:spcAft>
              <a:buFont typeface="Wingdings" pitchFamily="2" charset="2"/>
              <a:buChar char="§"/>
            </a:pPr>
            <a:r>
              <a:rPr lang="en-US" sz="2400" dirty="0"/>
              <a:t> Oracle or SQL Server database (most are Oracle)</a:t>
            </a:r>
          </a:p>
          <a:p>
            <a:pPr>
              <a:spcAft>
                <a:spcPts val="1200"/>
              </a:spcAft>
              <a:buFont typeface="Wingdings" pitchFamily="2" charset="2"/>
              <a:buChar char="§"/>
            </a:pPr>
            <a:r>
              <a:rPr lang="en-US" sz="2400" dirty="0"/>
              <a:t> Windows Server or Linux (most are Linux)</a:t>
            </a:r>
          </a:p>
          <a:p>
            <a:pPr>
              <a:spcAft>
                <a:spcPts val="1200"/>
              </a:spcAft>
              <a:buFont typeface="Wingdings" pitchFamily="2" charset="2"/>
              <a:buChar char="§"/>
            </a:pPr>
            <a:r>
              <a:rPr lang="en-US" sz="2400" dirty="0"/>
              <a:t> Java Enterprise Edition (EE) application developed by SAIC in the mid-2000’s using Computer Associate’s “Gen” development platform</a:t>
            </a:r>
          </a:p>
          <a:p>
            <a:pPr>
              <a:spcAft>
                <a:spcPts val="1200"/>
              </a:spcAft>
              <a:buFont typeface="Wingdings" pitchFamily="2" charset="2"/>
              <a:buChar char="§"/>
            </a:pPr>
            <a:r>
              <a:rPr lang="en-US" sz="2400" dirty="0"/>
              <a:t> Many primacy agency developed applications accessing SDWIS State data through Open Database Connectivity (ODBC)</a:t>
            </a:r>
          </a:p>
        </p:txBody>
      </p:sp>
      <p:sp>
        <p:nvSpPr>
          <p:cNvPr id="4" name="Date Placeholder 3"/>
          <p:cNvSpPr>
            <a:spLocks noGrp="1"/>
          </p:cNvSpPr>
          <p:nvPr>
            <p:ph type="dt" sz="half" idx="10"/>
          </p:nvPr>
        </p:nvSpPr>
        <p:spPr/>
        <p:txBody>
          <a:bodyPr/>
          <a:lstStyle/>
          <a:p>
            <a:fld id="{EC7E41D8-4C2D-4C58-8175-63E01A15BDF5}" type="datetime1">
              <a:rPr lang="en-US" smtClean="0"/>
              <a:t>6/19/2018</a:t>
            </a:fld>
            <a:endParaRPr lang="en-US"/>
          </a:p>
        </p:txBody>
      </p:sp>
      <p:sp>
        <p:nvSpPr>
          <p:cNvPr id="6" name="Slide Number Placeholder 5"/>
          <p:cNvSpPr>
            <a:spLocks noGrp="1"/>
          </p:cNvSpPr>
          <p:nvPr>
            <p:ph type="sldNum" sz="quarter" idx="12"/>
          </p:nvPr>
        </p:nvSpPr>
        <p:spPr/>
        <p:txBody>
          <a:bodyPr/>
          <a:lstStyle/>
          <a:p>
            <a:pPr>
              <a:defRPr/>
            </a:pPr>
            <a:fld id="{A25AD446-B311-41A8-B2D1-5FB8A8279366}" type="slidenum">
              <a:rPr lang="en-US" smtClean="0"/>
              <a:pPr>
                <a:defRPr/>
              </a:pPr>
              <a:t>17</a:t>
            </a:fld>
            <a:endParaRPr lang="en-US"/>
          </a:p>
        </p:txBody>
      </p:sp>
    </p:spTree>
    <p:extLst>
      <p:ext uri="{BB962C8B-B14F-4D97-AF65-F5344CB8AC3E}">
        <p14:creationId xmlns:p14="http://schemas.microsoft.com/office/powerpoint/2010/main" val="27248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772400" cy="1362075"/>
          </a:xfrm>
        </p:spPr>
        <p:txBody>
          <a:bodyPr>
            <a:normAutofit/>
          </a:bodyPr>
          <a:lstStyle/>
          <a:p>
            <a:r>
              <a:rPr lang="en-US" sz="4000" b="1" dirty="0">
                <a:latin typeface="+mn-lt"/>
              </a:rPr>
              <a:t>SDWIS FEDERAL VERSION (SDWIS/Fed)</a:t>
            </a:r>
          </a:p>
        </p:txBody>
      </p:sp>
      <p:sp>
        <p:nvSpPr>
          <p:cNvPr id="3" name="Date Placeholder 2"/>
          <p:cNvSpPr>
            <a:spLocks noGrp="1"/>
          </p:cNvSpPr>
          <p:nvPr>
            <p:ph type="dt" sz="half" idx="10"/>
          </p:nvPr>
        </p:nvSpPr>
        <p:spPr/>
        <p:txBody>
          <a:bodyPr/>
          <a:lstStyle/>
          <a:p>
            <a:pPr>
              <a:defRPr/>
            </a:pPr>
            <a:fld id="{8DC39896-22E4-48EA-BA54-E2C48B96319A}" type="datetime1">
              <a:rPr lang="en-US" smtClean="0"/>
              <a:t>6/19/2018</a:t>
            </a:fld>
            <a:endParaRPr lang="en-US"/>
          </a:p>
        </p:txBody>
      </p:sp>
      <p:sp>
        <p:nvSpPr>
          <p:cNvPr id="4" name="Slide Number Placeholder 3"/>
          <p:cNvSpPr>
            <a:spLocks noGrp="1"/>
          </p:cNvSpPr>
          <p:nvPr>
            <p:ph type="sldNum" sz="quarter" idx="12"/>
          </p:nvPr>
        </p:nvSpPr>
        <p:spPr/>
        <p:txBody>
          <a:bodyPr/>
          <a:lstStyle/>
          <a:p>
            <a:pPr>
              <a:defRPr/>
            </a:pPr>
            <a:fld id="{80752B17-5ED3-4AAE-AB0D-826114C47742}" type="slidenum">
              <a:rPr lang="en-US" smtClean="0"/>
              <a:pPr>
                <a:defRPr/>
              </a:pPr>
              <a:t>18</a:t>
            </a:fld>
            <a:endParaRPr lang="en-US"/>
          </a:p>
        </p:txBody>
      </p:sp>
    </p:spTree>
    <p:extLst>
      <p:ext uri="{BB962C8B-B14F-4D97-AF65-F5344CB8AC3E}">
        <p14:creationId xmlns:p14="http://schemas.microsoft.com/office/powerpoint/2010/main" val="1335874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lowchart: Magnetic Disk 123"/>
          <p:cNvSpPr/>
          <p:nvPr/>
        </p:nvSpPr>
        <p:spPr>
          <a:xfrm>
            <a:off x="6232250" y="2928339"/>
            <a:ext cx="867671" cy="1029768"/>
          </a:xfrm>
          <a:prstGeom prst="flowChartMagneticDisk">
            <a:avLst/>
          </a:prstGeom>
          <a:solidFill>
            <a:schemeClr val="accent1">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ODS</a:t>
            </a:r>
          </a:p>
          <a:p>
            <a:pPr algn="ctr"/>
            <a:r>
              <a:rPr lang="en-US" sz="1200" dirty="0"/>
              <a:t>(Prod and Test)</a:t>
            </a:r>
          </a:p>
        </p:txBody>
      </p:sp>
      <p:sp>
        <p:nvSpPr>
          <p:cNvPr id="145" name="Flowchart: Magnetic Disk 144"/>
          <p:cNvSpPr/>
          <p:nvPr/>
        </p:nvSpPr>
        <p:spPr>
          <a:xfrm>
            <a:off x="8061518" y="3152146"/>
            <a:ext cx="625283" cy="596744"/>
          </a:xfrm>
          <a:prstGeom prst="flowChartMagneticDisk">
            <a:avLst/>
          </a:prstGeom>
          <a:solidFill>
            <a:schemeClr val="accent1">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SFDW</a:t>
            </a:r>
          </a:p>
        </p:txBody>
      </p:sp>
      <p:sp>
        <p:nvSpPr>
          <p:cNvPr id="146" name="Flowchart: Magnetic Disk 145"/>
          <p:cNvSpPr/>
          <p:nvPr/>
        </p:nvSpPr>
        <p:spPr>
          <a:xfrm>
            <a:off x="513535" y="2245741"/>
            <a:ext cx="879993" cy="906404"/>
          </a:xfrm>
          <a:prstGeom prst="flowChartMagneticDisk">
            <a:avLst/>
          </a:prstGeom>
          <a:solidFill>
            <a:schemeClr val="accent1">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SDWIS State</a:t>
            </a:r>
          </a:p>
        </p:txBody>
      </p:sp>
      <p:sp>
        <p:nvSpPr>
          <p:cNvPr id="210" name="TextBox 209"/>
          <p:cNvSpPr txBox="1"/>
          <p:nvPr/>
        </p:nvSpPr>
        <p:spPr>
          <a:xfrm>
            <a:off x="5992052" y="4683323"/>
            <a:ext cx="1529593" cy="461665"/>
          </a:xfrm>
          <a:prstGeom prst="rect">
            <a:avLst/>
          </a:prstGeom>
          <a:noFill/>
        </p:spPr>
        <p:txBody>
          <a:bodyPr wrap="square" rtlCol="0">
            <a:spAutoFit/>
          </a:bodyPr>
          <a:lstStyle/>
          <a:p>
            <a:pPr algn="ctr"/>
            <a:r>
              <a:rPr lang="en-US" sz="1200" dirty="0"/>
              <a:t>Manage Federal Actions</a:t>
            </a:r>
          </a:p>
        </p:txBody>
      </p:sp>
      <p:sp>
        <p:nvSpPr>
          <p:cNvPr id="215" name="TextBox 214"/>
          <p:cNvSpPr txBox="1"/>
          <p:nvPr/>
        </p:nvSpPr>
        <p:spPr>
          <a:xfrm>
            <a:off x="3805010" y="5259068"/>
            <a:ext cx="964098" cy="461665"/>
          </a:xfrm>
          <a:prstGeom prst="rect">
            <a:avLst/>
          </a:prstGeom>
          <a:noFill/>
        </p:spPr>
        <p:txBody>
          <a:bodyPr wrap="square" rtlCol="0">
            <a:spAutoFit/>
          </a:bodyPr>
          <a:lstStyle/>
          <a:p>
            <a:pPr algn="ctr"/>
            <a:r>
              <a:rPr lang="en-US" sz="1200" dirty="0"/>
              <a:t>Error Reports</a:t>
            </a:r>
          </a:p>
        </p:txBody>
      </p:sp>
      <p:sp>
        <p:nvSpPr>
          <p:cNvPr id="220" name="TextBox 219"/>
          <p:cNvSpPr txBox="1"/>
          <p:nvPr/>
        </p:nvSpPr>
        <p:spPr>
          <a:xfrm>
            <a:off x="459515" y="3422145"/>
            <a:ext cx="964098" cy="1015663"/>
          </a:xfrm>
          <a:prstGeom prst="rect">
            <a:avLst/>
          </a:prstGeom>
          <a:noFill/>
        </p:spPr>
        <p:txBody>
          <a:bodyPr wrap="square" rtlCol="0">
            <a:spAutoFit/>
          </a:bodyPr>
          <a:lstStyle/>
          <a:p>
            <a:pPr algn="ctr"/>
            <a:r>
              <a:rPr lang="en-US" sz="1200" dirty="0"/>
              <a:t>Primacy Agency Compliance System </a:t>
            </a:r>
          </a:p>
          <a:p>
            <a:pPr algn="ctr"/>
            <a:r>
              <a:rPr lang="en-US" sz="1200" dirty="0"/>
              <a:t>(X 68)</a:t>
            </a:r>
          </a:p>
        </p:txBody>
      </p:sp>
      <p:sp>
        <p:nvSpPr>
          <p:cNvPr id="39" name="Rectangle 38"/>
          <p:cNvSpPr/>
          <p:nvPr/>
        </p:nvSpPr>
        <p:spPr>
          <a:xfrm>
            <a:off x="3788346" y="3092745"/>
            <a:ext cx="713755" cy="61387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CDX</a:t>
            </a:r>
          </a:p>
        </p:txBody>
      </p:sp>
      <p:sp>
        <p:nvSpPr>
          <p:cNvPr id="48" name="Rectangle 47"/>
          <p:cNvSpPr/>
          <p:nvPr/>
        </p:nvSpPr>
        <p:spPr>
          <a:xfrm>
            <a:off x="4917069" y="3035921"/>
            <a:ext cx="1022695" cy="77244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Production Control</a:t>
            </a:r>
          </a:p>
          <a:p>
            <a:pPr algn="ctr"/>
            <a:r>
              <a:rPr lang="en-US" sz="1200" dirty="0"/>
              <a:t>(Production and Test)</a:t>
            </a:r>
          </a:p>
        </p:txBody>
      </p:sp>
      <p:sp>
        <p:nvSpPr>
          <p:cNvPr id="57" name="Rectangle 56"/>
          <p:cNvSpPr/>
          <p:nvPr/>
        </p:nvSpPr>
        <p:spPr>
          <a:xfrm>
            <a:off x="6100242" y="4168913"/>
            <a:ext cx="1148778" cy="56042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Production Control Actions</a:t>
            </a:r>
          </a:p>
        </p:txBody>
      </p:sp>
      <p:sp>
        <p:nvSpPr>
          <p:cNvPr id="75" name="Flowchart: Magnetic Disk 74"/>
          <p:cNvSpPr/>
          <p:nvPr/>
        </p:nvSpPr>
        <p:spPr>
          <a:xfrm>
            <a:off x="541133" y="4598353"/>
            <a:ext cx="879993" cy="906404"/>
          </a:xfrm>
          <a:prstGeom prst="flowChartMagneticDisk">
            <a:avLst/>
          </a:prstGeom>
          <a:solidFill>
            <a:schemeClr val="accent1">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Non-SDWIS</a:t>
            </a:r>
          </a:p>
        </p:txBody>
      </p:sp>
      <p:sp>
        <p:nvSpPr>
          <p:cNvPr id="81" name="Rectangle 80"/>
          <p:cNvSpPr/>
          <p:nvPr/>
        </p:nvSpPr>
        <p:spPr>
          <a:xfrm rot="16200000">
            <a:off x="1539519" y="4864313"/>
            <a:ext cx="644560" cy="38077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Extract</a:t>
            </a:r>
          </a:p>
        </p:txBody>
      </p:sp>
      <p:grpSp>
        <p:nvGrpSpPr>
          <p:cNvPr id="2" name="Group 54"/>
          <p:cNvGrpSpPr/>
          <p:nvPr/>
        </p:nvGrpSpPr>
        <p:grpSpPr>
          <a:xfrm>
            <a:off x="1900801" y="4437958"/>
            <a:ext cx="902229" cy="888421"/>
            <a:chOff x="2495549" y="1235632"/>
            <a:chExt cx="902229" cy="888421"/>
          </a:xfrm>
        </p:grpSpPr>
        <p:sp>
          <p:nvSpPr>
            <p:cNvPr id="27" name="Folded Corner 26"/>
            <p:cNvSpPr/>
            <p:nvPr/>
          </p:nvSpPr>
          <p:spPr>
            <a:xfrm>
              <a:off x="2971058" y="1779248"/>
              <a:ext cx="304800" cy="344805"/>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28" name="Folded Corner 27"/>
            <p:cNvSpPr/>
            <p:nvPr/>
          </p:nvSpPr>
          <p:spPr>
            <a:xfrm>
              <a:off x="3092978" y="1606845"/>
              <a:ext cx="304800" cy="344805"/>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29" name="Folded Corner 28"/>
            <p:cNvSpPr/>
            <p:nvPr/>
          </p:nvSpPr>
          <p:spPr>
            <a:xfrm>
              <a:off x="2894858" y="1683046"/>
              <a:ext cx="304800" cy="344805"/>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31" name="TextBox 30"/>
            <p:cNvSpPr txBox="1"/>
            <p:nvPr/>
          </p:nvSpPr>
          <p:spPr>
            <a:xfrm>
              <a:off x="2495549" y="1235632"/>
              <a:ext cx="798617" cy="461665"/>
            </a:xfrm>
            <a:prstGeom prst="rect">
              <a:avLst/>
            </a:prstGeom>
            <a:noFill/>
          </p:spPr>
          <p:txBody>
            <a:bodyPr wrap="none" rtlCol="0">
              <a:spAutoFit/>
            </a:bodyPr>
            <a:lstStyle/>
            <a:p>
              <a:pPr algn="ctr"/>
              <a:r>
                <a:rPr lang="en-US" sz="1200" dirty="0"/>
                <a:t>SDWA 3.5</a:t>
              </a:r>
            </a:p>
            <a:p>
              <a:pPr algn="ctr"/>
              <a:r>
                <a:rPr lang="en-US" sz="1200" dirty="0"/>
                <a:t>XML</a:t>
              </a:r>
            </a:p>
          </p:txBody>
        </p:sp>
      </p:grpSp>
      <p:cxnSp>
        <p:nvCxnSpPr>
          <p:cNvPr id="33" name="Curved Connector 32"/>
          <p:cNvCxnSpPr>
            <a:stCxn id="79" idx="0"/>
            <a:endCxn id="28" idx="0"/>
          </p:cNvCxnSpPr>
          <p:nvPr/>
        </p:nvCxnSpPr>
        <p:spPr>
          <a:xfrm rot="16200000" flipV="1">
            <a:off x="3072923" y="4386879"/>
            <a:ext cx="28248" cy="872831"/>
          </a:xfrm>
          <a:prstGeom prst="curvedConnector3">
            <a:avLst>
              <a:gd name="adj1" fmla="val 1140470"/>
            </a:avLst>
          </a:prstGeom>
          <a:ln w="19050">
            <a:headEnd type="triangle" w="lg" len="med"/>
          </a:ln>
        </p:spPr>
        <p:style>
          <a:lnRef idx="2">
            <a:schemeClr val="dk1"/>
          </a:lnRef>
          <a:fillRef idx="1">
            <a:schemeClr val="lt1"/>
          </a:fillRef>
          <a:effectRef idx="0">
            <a:schemeClr val="dk1"/>
          </a:effectRef>
          <a:fontRef idx="minor">
            <a:schemeClr val="dk1"/>
          </a:fontRef>
        </p:style>
      </p:cxnSp>
      <p:sp>
        <p:nvSpPr>
          <p:cNvPr id="79" name="Rectangle 78"/>
          <p:cNvSpPr/>
          <p:nvPr/>
        </p:nvSpPr>
        <p:spPr>
          <a:xfrm>
            <a:off x="3201183" y="4837419"/>
            <a:ext cx="644560" cy="380777"/>
          </a:xfrm>
          <a:prstGeom prst="rect">
            <a:avLst/>
          </a:prstGeom>
          <a:solidFill>
            <a:schemeClr val="accent6">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FedRep</a:t>
            </a:r>
          </a:p>
        </p:txBody>
      </p:sp>
      <p:cxnSp>
        <p:nvCxnSpPr>
          <p:cNvPr id="85" name="Curved Connector 84"/>
          <p:cNvCxnSpPr>
            <a:stCxn id="27" idx="2"/>
            <a:endCxn id="79" idx="2"/>
          </p:cNvCxnSpPr>
          <p:nvPr/>
        </p:nvCxnSpPr>
        <p:spPr>
          <a:xfrm rot="5400000" flipH="1" flipV="1">
            <a:off x="2971994" y="4774912"/>
            <a:ext cx="108183" cy="994751"/>
          </a:xfrm>
          <a:prstGeom prst="curvedConnector3">
            <a:avLst>
              <a:gd name="adj1" fmla="val -272940"/>
            </a:avLst>
          </a:prstGeom>
          <a:ln w="19050">
            <a:headEnd type="triangle" w="lg" len="med"/>
          </a:ln>
        </p:spPr>
        <p:style>
          <a:lnRef idx="2">
            <a:schemeClr val="dk1"/>
          </a:lnRef>
          <a:fillRef idx="1">
            <a:schemeClr val="lt1"/>
          </a:fillRef>
          <a:effectRef idx="0">
            <a:schemeClr val="dk1"/>
          </a:effectRef>
          <a:fontRef idx="minor">
            <a:schemeClr val="dk1"/>
          </a:fontRef>
        </p:style>
      </p:cxnSp>
      <p:sp>
        <p:nvSpPr>
          <p:cNvPr id="88" name="TextBox 87"/>
          <p:cNvSpPr txBox="1"/>
          <p:nvPr/>
        </p:nvSpPr>
        <p:spPr>
          <a:xfrm>
            <a:off x="2659128" y="5191346"/>
            <a:ext cx="685958" cy="276999"/>
          </a:xfrm>
          <a:prstGeom prst="rect">
            <a:avLst/>
          </a:prstGeom>
          <a:noFill/>
        </p:spPr>
        <p:txBody>
          <a:bodyPr wrap="none" rtlCol="0">
            <a:spAutoFit/>
          </a:bodyPr>
          <a:lstStyle/>
          <a:p>
            <a:pPr algn="ctr"/>
            <a:r>
              <a:rPr lang="en-US" sz="1200" dirty="0"/>
              <a:t>Validate</a:t>
            </a:r>
          </a:p>
        </p:txBody>
      </p:sp>
      <p:cxnSp>
        <p:nvCxnSpPr>
          <p:cNvPr id="67" name="Straight Arrow Connector 66"/>
          <p:cNvCxnSpPr>
            <a:stCxn id="81" idx="0"/>
            <a:endCxn id="75" idx="4"/>
          </p:cNvCxnSpPr>
          <p:nvPr/>
        </p:nvCxnSpPr>
        <p:spPr>
          <a:xfrm flipH="1" flipV="1">
            <a:off x="1421127" y="5051556"/>
            <a:ext cx="250285" cy="3146"/>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cxnSp>
        <p:nvCxnSpPr>
          <p:cNvPr id="95" name="Straight Arrow Connector 94"/>
          <p:cNvCxnSpPr>
            <a:stCxn id="29" idx="1"/>
            <a:endCxn id="81" idx="2"/>
          </p:cNvCxnSpPr>
          <p:nvPr/>
        </p:nvCxnSpPr>
        <p:spPr>
          <a:xfrm flipH="1" flipV="1">
            <a:off x="2052188" y="5054702"/>
            <a:ext cx="247923" cy="3073"/>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sp>
        <p:nvSpPr>
          <p:cNvPr id="98" name="Folded Corner 97"/>
          <p:cNvSpPr/>
          <p:nvPr/>
        </p:nvSpPr>
        <p:spPr>
          <a:xfrm>
            <a:off x="4109810" y="4855153"/>
            <a:ext cx="304800" cy="344805"/>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cxnSp>
        <p:nvCxnSpPr>
          <p:cNvPr id="99" name="Straight Arrow Connector 98"/>
          <p:cNvCxnSpPr>
            <a:stCxn id="98" idx="1"/>
            <a:endCxn id="79" idx="3"/>
          </p:cNvCxnSpPr>
          <p:nvPr/>
        </p:nvCxnSpPr>
        <p:spPr>
          <a:xfrm flipH="1">
            <a:off x="3845743" y="5027555"/>
            <a:ext cx="264068" cy="252"/>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grpSp>
        <p:nvGrpSpPr>
          <p:cNvPr id="3" name="Group 102"/>
          <p:cNvGrpSpPr/>
          <p:nvPr/>
        </p:nvGrpSpPr>
        <p:grpSpPr>
          <a:xfrm>
            <a:off x="1998058" y="2075782"/>
            <a:ext cx="902229" cy="888421"/>
            <a:chOff x="2495549" y="1235632"/>
            <a:chExt cx="902229" cy="888421"/>
          </a:xfrm>
        </p:grpSpPr>
        <p:sp>
          <p:nvSpPr>
            <p:cNvPr id="108" name="Folded Corner 107"/>
            <p:cNvSpPr/>
            <p:nvPr/>
          </p:nvSpPr>
          <p:spPr>
            <a:xfrm>
              <a:off x="2971058" y="1779248"/>
              <a:ext cx="304800" cy="344805"/>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09" name="Folded Corner 108"/>
            <p:cNvSpPr/>
            <p:nvPr/>
          </p:nvSpPr>
          <p:spPr>
            <a:xfrm>
              <a:off x="3092978" y="1606845"/>
              <a:ext cx="304800" cy="344805"/>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10" name="Folded Corner 109"/>
            <p:cNvSpPr/>
            <p:nvPr/>
          </p:nvSpPr>
          <p:spPr>
            <a:xfrm>
              <a:off x="2894858" y="1683046"/>
              <a:ext cx="304800" cy="344805"/>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11" name="TextBox 110"/>
            <p:cNvSpPr txBox="1"/>
            <p:nvPr/>
          </p:nvSpPr>
          <p:spPr>
            <a:xfrm>
              <a:off x="2495549" y="1235632"/>
              <a:ext cx="798617" cy="461665"/>
            </a:xfrm>
            <a:prstGeom prst="rect">
              <a:avLst/>
            </a:prstGeom>
            <a:noFill/>
          </p:spPr>
          <p:txBody>
            <a:bodyPr wrap="none" rtlCol="0">
              <a:spAutoFit/>
            </a:bodyPr>
            <a:lstStyle/>
            <a:p>
              <a:pPr algn="ctr"/>
              <a:r>
                <a:rPr lang="en-US" sz="1200" dirty="0"/>
                <a:t>SDWA 3.5</a:t>
              </a:r>
            </a:p>
            <a:p>
              <a:pPr algn="ctr"/>
              <a:r>
                <a:rPr lang="en-US" sz="1200" dirty="0"/>
                <a:t>XML</a:t>
              </a:r>
            </a:p>
          </p:txBody>
        </p:sp>
      </p:grpSp>
      <p:cxnSp>
        <p:nvCxnSpPr>
          <p:cNvPr id="104" name="Curved Connector 103"/>
          <p:cNvCxnSpPr>
            <a:stCxn id="147" idx="0"/>
            <a:endCxn id="108" idx="2"/>
          </p:cNvCxnSpPr>
          <p:nvPr/>
        </p:nvCxnSpPr>
        <p:spPr>
          <a:xfrm rot="10800000">
            <a:off x="2625968" y="2964204"/>
            <a:ext cx="429019" cy="435479"/>
          </a:xfrm>
          <a:prstGeom prst="curvedConnector2">
            <a:avLst/>
          </a:prstGeom>
          <a:ln w="19050">
            <a:headEnd type="triangle" w="lg" len="med"/>
          </a:ln>
        </p:spPr>
        <p:style>
          <a:lnRef idx="2">
            <a:schemeClr val="dk1"/>
          </a:lnRef>
          <a:fillRef idx="1">
            <a:schemeClr val="lt1"/>
          </a:fillRef>
          <a:effectRef idx="0">
            <a:schemeClr val="dk1"/>
          </a:effectRef>
          <a:fontRef idx="minor">
            <a:schemeClr val="dk1"/>
          </a:fontRef>
        </p:style>
      </p:cxnSp>
      <p:sp>
        <p:nvSpPr>
          <p:cNvPr id="105" name="Rectangle 104"/>
          <p:cNvSpPr/>
          <p:nvPr/>
        </p:nvSpPr>
        <p:spPr>
          <a:xfrm>
            <a:off x="1561164" y="2511246"/>
            <a:ext cx="644560" cy="380777"/>
          </a:xfrm>
          <a:prstGeom prst="rect">
            <a:avLst/>
          </a:prstGeom>
          <a:solidFill>
            <a:schemeClr val="accent6">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FedRep</a:t>
            </a:r>
          </a:p>
        </p:txBody>
      </p:sp>
      <p:cxnSp>
        <p:nvCxnSpPr>
          <p:cNvPr id="114" name="Straight Arrow Connector 113"/>
          <p:cNvCxnSpPr>
            <a:stCxn id="105" idx="1"/>
            <a:endCxn id="146" idx="4"/>
          </p:cNvCxnSpPr>
          <p:nvPr/>
        </p:nvCxnSpPr>
        <p:spPr>
          <a:xfrm flipH="1" flipV="1">
            <a:off x="1393528" y="2698943"/>
            <a:ext cx="167637" cy="2691"/>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cxnSp>
        <p:nvCxnSpPr>
          <p:cNvPr id="118" name="Straight Arrow Connector 117"/>
          <p:cNvCxnSpPr>
            <a:stCxn id="110" idx="1"/>
            <a:endCxn id="105" idx="3"/>
          </p:cNvCxnSpPr>
          <p:nvPr/>
        </p:nvCxnSpPr>
        <p:spPr>
          <a:xfrm flipH="1">
            <a:off x="2205725" y="2695598"/>
            <a:ext cx="191643" cy="6036"/>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sp>
        <p:nvSpPr>
          <p:cNvPr id="123" name="Folded Corner 122"/>
          <p:cNvSpPr/>
          <p:nvPr/>
        </p:nvSpPr>
        <p:spPr>
          <a:xfrm>
            <a:off x="1731044" y="3257246"/>
            <a:ext cx="304800" cy="344805"/>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cxnSp>
        <p:nvCxnSpPr>
          <p:cNvPr id="125" name="Straight Arrow Connector 124"/>
          <p:cNvCxnSpPr>
            <a:stCxn id="123" idx="0"/>
            <a:endCxn id="105" idx="2"/>
          </p:cNvCxnSpPr>
          <p:nvPr/>
        </p:nvCxnSpPr>
        <p:spPr>
          <a:xfrm flipV="1">
            <a:off x="1883444" y="2892023"/>
            <a:ext cx="0" cy="365223"/>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sp>
        <p:nvSpPr>
          <p:cNvPr id="127" name="TextBox 126"/>
          <p:cNvSpPr txBox="1"/>
          <p:nvPr/>
        </p:nvSpPr>
        <p:spPr>
          <a:xfrm>
            <a:off x="2001946" y="3191314"/>
            <a:ext cx="964098" cy="461665"/>
          </a:xfrm>
          <a:prstGeom prst="rect">
            <a:avLst/>
          </a:prstGeom>
          <a:noFill/>
        </p:spPr>
        <p:txBody>
          <a:bodyPr wrap="square" rtlCol="0">
            <a:spAutoFit/>
          </a:bodyPr>
          <a:lstStyle/>
          <a:p>
            <a:r>
              <a:rPr lang="en-US" sz="1200" dirty="0"/>
              <a:t>Error Reports</a:t>
            </a:r>
          </a:p>
        </p:txBody>
      </p:sp>
      <p:cxnSp>
        <p:nvCxnSpPr>
          <p:cNvPr id="136" name="Curved Connector 135"/>
          <p:cNvCxnSpPr>
            <a:stCxn id="147" idx="1"/>
            <a:endCxn id="79" idx="0"/>
          </p:cNvCxnSpPr>
          <p:nvPr/>
        </p:nvCxnSpPr>
        <p:spPr>
          <a:xfrm rot="16200000" flipH="1">
            <a:off x="2899120" y="4213075"/>
            <a:ext cx="969301" cy="279385"/>
          </a:xfrm>
          <a:prstGeom prst="curvedConnector3">
            <a:avLst>
              <a:gd name="adj1" fmla="val 50000"/>
            </a:avLst>
          </a:prstGeom>
          <a:ln w="19050">
            <a:headEnd type="triangle" w="lg" len="med"/>
          </a:ln>
        </p:spPr>
        <p:style>
          <a:lnRef idx="2">
            <a:schemeClr val="dk1"/>
          </a:lnRef>
          <a:fillRef idx="1">
            <a:schemeClr val="lt1"/>
          </a:fillRef>
          <a:effectRef idx="0">
            <a:schemeClr val="dk1"/>
          </a:effectRef>
          <a:fontRef idx="minor">
            <a:schemeClr val="dk1"/>
          </a:fontRef>
        </p:style>
      </p:cxnSp>
      <p:sp>
        <p:nvSpPr>
          <p:cNvPr id="147" name="Rectangle 146"/>
          <p:cNvSpPr/>
          <p:nvPr/>
        </p:nvSpPr>
        <p:spPr>
          <a:xfrm rot="16200000">
            <a:off x="2775642" y="3210590"/>
            <a:ext cx="936871" cy="37818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Validated XML file</a:t>
            </a:r>
          </a:p>
        </p:txBody>
      </p:sp>
      <p:sp>
        <p:nvSpPr>
          <p:cNvPr id="153" name="TextBox 152"/>
          <p:cNvSpPr txBox="1"/>
          <p:nvPr/>
        </p:nvSpPr>
        <p:spPr>
          <a:xfrm>
            <a:off x="4480224" y="4441698"/>
            <a:ext cx="964098" cy="461665"/>
          </a:xfrm>
          <a:prstGeom prst="rect">
            <a:avLst/>
          </a:prstGeom>
          <a:noFill/>
        </p:spPr>
        <p:txBody>
          <a:bodyPr wrap="square" rtlCol="0">
            <a:spAutoFit/>
          </a:bodyPr>
          <a:lstStyle/>
          <a:p>
            <a:pPr algn="ctr"/>
            <a:r>
              <a:rPr lang="en-US" sz="1200" dirty="0"/>
              <a:t>Error Reports</a:t>
            </a:r>
          </a:p>
        </p:txBody>
      </p:sp>
      <p:sp>
        <p:nvSpPr>
          <p:cNvPr id="154" name="Folded Corner 153"/>
          <p:cNvSpPr/>
          <p:nvPr/>
        </p:nvSpPr>
        <p:spPr>
          <a:xfrm>
            <a:off x="4824190" y="4143026"/>
            <a:ext cx="304800" cy="344805"/>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55" name="Folded Corner 154"/>
          <p:cNvSpPr/>
          <p:nvPr/>
        </p:nvSpPr>
        <p:spPr>
          <a:xfrm>
            <a:off x="5539279" y="4120403"/>
            <a:ext cx="304800" cy="367428"/>
          </a:xfrm>
          <a:prstGeom prst="foldedCorner">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156" name="TextBox 155"/>
          <p:cNvSpPr txBox="1"/>
          <p:nvPr/>
        </p:nvSpPr>
        <p:spPr>
          <a:xfrm>
            <a:off x="5220893" y="4442959"/>
            <a:ext cx="964098" cy="461665"/>
          </a:xfrm>
          <a:prstGeom prst="rect">
            <a:avLst/>
          </a:prstGeom>
          <a:noFill/>
        </p:spPr>
        <p:txBody>
          <a:bodyPr wrap="square" rtlCol="0">
            <a:spAutoFit/>
          </a:bodyPr>
          <a:lstStyle/>
          <a:p>
            <a:pPr algn="ctr"/>
            <a:r>
              <a:rPr lang="en-US" sz="1200" dirty="0"/>
              <a:t>Summary Reports</a:t>
            </a:r>
          </a:p>
        </p:txBody>
      </p:sp>
      <p:sp>
        <p:nvSpPr>
          <p:cNvPr id="157" name="Rectangle 156"/>
          <p:cNvSpPr/>
          <p:nvPr/>
        </p:nvSpPr>
        <p:spPr>
          <a:xfrm rot="16200000">
            <a:off x="7208847" y="3199732"/>
            <a:ext cx="876585" cy="56367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Extract, Transform, Load</a:t>
            </a:r>
          </a:p>
        </p:txBody>
      </p:sp>
      <p:cxnSp>
        <p:nvCxnSpPr>
          <p:cNvPr id="158" name="Straight Arrow Connector 157"/>
          <p:cNvCxnSpPr>
            <a:stCxn id="39" idx="1"/>
            <a:endCxn id="147" idx="2"/>
          </p:cNvCxnSpPr>
          <p:nvPr/>
        </p:nvCxnSpPr>
        <p:spPr>
          <a:xfrm flipH="1">
            <a:off x="3433170" y="3399682"/>
            <a:ext cx="355176" cy="0"/>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cxnSp>
        <p:nvCxnSpPr>
          <p:cNvPr id="179" name="Straight Arrow Connector 178"/>
          <p:cNvCxnSpPr>
            <a:stCxn id="145" idx="2"/>
            <a:endCxn id="157" idx="2"/>
          </p:cNvCxnSpPr>
          <p:nvPr/>
        </p:nvCxnSpPr>
        <p:spPr>
          <a:xfrm flipH="1">
            <a:off x="7928976" y="3450518"/>
            <a:ext cx="132542" cy="31050"/>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cxnSp>
        <p:nvCxnSpPr>
          <p:cNvPr id="182" name="Straight Arrow Connector 181"/>
          <p:cNvCxnSpPr>
            <a:stCxn id="155" idx="0"/>
            <a:endCxn id="48" idx="2"/>
          </p:cNvCxnSpPr>
          <p:nvPr/>
        </p:nvCxnSpPr>
        <p:spPr>
          <a:xfrm flipH="1" flipV="1">
            <a:off x="5428417" y="3808368"/>
            <a:ext cx="263262" cy="312035"/>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cxnSp>
        <p:nvCxnSpPr>
          <p:cNvPr id="190" name="Straight Arrow Connector 189"/>
          <p:cNvCxnSpPr>
            <a:endCxn id="48" idx="2"/>
          </p:cNvCxnSpPr>
          <p:nvPr/>
        </p:nvCxnSpPr>
        <p:spPr>
          <a:xfrm flipV="1">
            <a:off x="5091999" y="3808368"/>
            <a:ext cx="336418" cy="317762"/>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sp>
        <p:nvSpPr>
          <p:cNvPr id="58" name="Title 1"/>
          <p:cNvSpPr txBox="1">
            <a:spLocks/>
          </p:cNvSpPr>
          <p:nvPr/>
        </p:nvSpPr>
        <p:spPr>
          <a:xfrm>
            <a:off x="609600" y="533400"/>
            <a:ext cx="7886700" cy="1010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Arial"/>
                <a:ea typeface="+mj-ea"/>
                <a:cs typeface="Arial"/>
              </a:defRPr>
            </a:lvl1pPr>
          </a:lstStyle>
          <a:p>
            <a:pPr algn="ctr"/>
            <a:r>
              <a:rPr lang="en-US" sz="3600" b="1" dirty="0"/>
              <a:t>SDWIS Fed Data Flow </a:t>
            </a:r>
          </a:p>
        </p:txBody>
      </p:sp>
      <p:sp>
        <p:nvSpPr>
          <p:cNvPr id="59" name="Rectangle 58"/>
          <p:cNvSpPr/>
          <p:nvPr/>
        </p:nvSpPr>
        <p:spPr>
          <a:xfrm>
            <a:off x="7953095" y="4107775"/>
            <a:ext cx="856092" cy="613874"/>
          </a:xfrm>
          <a:prstGeom prst="rect">
            <a:avLst/>
          </a:prstGeom>
          <a:solidFill>
            <a:schemeClr val="bg2">
              <a:lumMod val="9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Reporting Services</a:t>
            </a:r>
          </a:p>
        </p:txBody>
      </p:sp>
      <p:cxnSp>
        <p:nvCxnSpPr>
          <p:cNvPr id="60" name="Straight Arrow Connector 59"/>
          <p:cNvCxnSpPr/>
          <p:nvPr/>
        </p:nvCxnSpPr>
        <p:spPr>
          <a:xfrm flipV="1">
            <a:off x="8375451" y="3775258"/>
            <a:ext cx="5690" cy="332517"/>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sp>
        <p:nvSpPr>
          <p:cNvPr id="65" name="Rectangle 64"/>
          <p:cNvSpPr/>
          <p:nvPr/>
        </p:nvSpPr>
        <p:spPr>
          <a:xfrm>
            <a:off x="8017281" y="2321038"/>
            <a:ext cx="713755" cy="49214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OECA</a:t>
            </a:r>
          </a:p>
        </p:txBody>
      </p:sp>
      <p:cxnSp>
        <p:nvCxnSpPr>
          <p:cNvPr id="66" name="Straight Arrow Connector 65"/>
          <p:cNvCxnSpPr>
            <a:stCxn id="65" idx="2"/>
            <a:endCxn id="145" idx="1"/>
          </p:cNvCxnSpPr>
          <p:nvPr/>
        </p:nvCxnSpPr>
        <p:spPr>
          <a:xfrm>
            <a:off x="8374159" y="2813186"/>
            <a:ext cx="1" cy="338960"/>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sp>
        <p:nvSpPr>
          <p:cNvPr id="74" name="Rectangle 73"/>
          <p:cNvSpPr/>
          <p:nvPr/>
        </p:nvSpPr>
        <p:spPr>
          <a:xfrm rot="16200000">
            <a:off x="7107468" y="5274094"/>
            <a:ext cx="1003544" cy="48786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DW Reports</a:t>
            </a:r>
          </a:p>
        </p:txBody>
      </p:sp>
      <p:sp>
        <p:nvSpPr>
          <p:cNvPr id="76" name="Rectangle 75"/>
          <p:cNvSpPr/>
          <p:nvPr/>
        </p:nvSpPr>
        <p:spPr>
          <a:xfrm rot="16200000">
            <a:off x="7761531" y="5265980"/>
            <a:ext cx="1009571" cy="49806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DW Maps</a:t>
            </a:r>
          </a:p>
        </p:txBody>
      </p:sp>
      <p:sp>
        <p:nvSpPr>
          <p:cNvPr id="77" name="Rectangle 76"/>
          <p:cNvSpPr/>
          <p:nvPr/>
        </p:nvSpPr>
        <p:spPr>
          <a:xfrm rot="16200000">
            <a:off x="8341227" y="5293220"/>
            <a:ext cx="1028948" cy="42420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FOIA/Adhoc Requests</a:t>
            </a:r>
          </a:p>
        </p:txBody>
      </p:sp>
      <p:cxnSp>
        <p:nvCxnSpPr>
          <p:cNvPr id="92" name="Straight Connector 91"/>
          <p:cNvCxnSpPr/>
          <p:nvPr/>
        </p:nvCxnSpPr>
        <p:spPr>
          <a:xfrm flipH="1">
            <a:off x="8207672" y="4732421"/>
            <a:ext cx="173469" cy="277808"/>
          </a:xfrm>
          <a:prstGeom prst="line">
            <a:avLst/>
          </a:prstGeom>
          <a:ln w="19050"/>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a:off x="8711939" y="4738478"/>
            <a:ext cx="143760" cy="257130"/>
          </a:xfrm>
          <a:prstGeom prst="line">
            <a:avLst/>
          </a:prstGeom>
          <a:ln w="19050"/>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flipH="1">
            <a:off x="7682309" y="4732421"/>
            <a:ext cx="379209" cy="258430"/>
          </a:xfrm>
          <a:prstGeom prst="line">
            <a:avLst/>
          </a:prstGeom>
          <a:ln w="19050"/>
        </p:spPr>
        <p:style>
          <a:lnRef idx="2">
            <a:schemeClr val="dk1"/>
          </a:lnRef>
          <a:fillRef idx="0">
            <a:schemeClr val="dk1"/>
          </a:fillRef>
          <a:effectRef idx="1">
            <a:schemeClr val="dk1"/>
          </a:effectRef>
          <a:fontRef idx="minor">
            <a:schemeClr val="tx1"/>
          </a:fontRef>
        </p:style>
      </p:cxnSp>
      <p:cxnSp>
        <p:nvCxnSpPr>
          <p:cNvPr id="8" name="Straight Arrow Connector 7"/>
          <p:cNvCxnSpPr>
            <a:stCxn id="57" idx="0"/>
            <a:endCxn id="124" idx="3"/>
          </p:cNvCxnSpPr>
          <p:nvPr/>
        </p:nvCxnSpPr>
        <p:spPr>
          <a:xfrm flipH="1" flipV="1">
            <a:off x="6666086" y="3958107"/>
            <a:ext cx="8545" cy="21080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8" name="Date Placeholder 67"/>
          <p:cNvSpPr>
            <a:spLocks noGrp="1"/>
          </p:cNvSpPr>
          <p:nvPr>
            <p:ph type="dt" sz="half" idx="10"/>
          </p:nvPr>
        </p:nvSpPr>
        <p:spPr/>
        <p:txBody>
          <a:bodyPr/>
          <a:lstStyle/>
          <a:p>
            <a:pPr>
              <a:defRPr/>
            </a:pPr>
            <a:fld id="{00F03AE0-6DC0-426E-9E0D-1805AC85F80A}" type="datetime1">
              <a:rPr lang="en-US" smtClean="0"/>
              <a:t>6/19/2018</a:t>
            </a:fld>
            <a:endParaRPr lang="en-US"/>
          </a:p>
        </p:txBody>
      </p:sp>
      <p:sp>
        <p:nvSpPr>
          <p:cNvPr id="69" name="Slide Number Placeholder 68"/>
          <p:cNvSpPr>
            <a:spLocks noGrp="1"/>
          </p:cNvSpPr>
          <p:nvPr>
            <p:ph type="sldNum" sz="quarter" idx="12"/>
          </p:nvPr>
        </p:nvSpPr>
        <p:spPr/>
        <p:txBody>
          <a:bodyPr/>
          <a:lstStyle/>
          <a:p>
            <a:pPr>
              <a:defRPr/>
            </a:pPr>
            <a:fld id="{A25AD446-B311-41A8-B2D1-5FB8A8279366}" type="slidenum">
              <a:rPr lang="en-US" smtClean="0"/>
              <a:pPr>
                <a:defRPr/>
              </a:pPr>
              <a:t>19</a:t>
            </a:fld>
            <a:endParaRPr lang="en-US"/>
          </a:p>
        </p:txBody>
      </p:sp>
      <p:cxnSp>
        <p:nvCxnSpPr>
          <p:cNvPr id="72" name="Straight Arrow Connector 71"/>
          <p:cNvCxnSpPr/>
          <p:nvPr/>
        </p:nvCxnSpPr>
        <p:spPr>
          <a:xfrm flipH="1">
            <a:off x="4552950" y="3389835"/>
            <a:ext cx="355176" cy="0"/>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cxnSp>
        <p:nvCxnSpPr>
          <p:cNvPr id="73" name="Straight Arrow Connector 72"/>
          <p:cNvCxnSpPr/>
          <p:nvPr/>
        </p:nvCxnSpPr>
        <p:spPr>
          <a:xfrm flipH="1">
            <a:off x="5877074" y="3405924"/>
            <a:ext cx="355176" cy="0"/>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cxnSp>
        <p:nvCxnSpPr>
          <p:cNvPr id="78" name="Straight Arrow Connector 77"/>
          <p:cNvCxnSpPr>
            <a:endCxn id="124" idx="4"/>
          </p:cNvCxnSpPr>
          <p:nvPr/>
        </p:nvCxnSpPr>
        <p:spPr>
          <a:xfrm flipH="1" flipV="1">
            <a:off x="7099921" y="3443223"/>
            <a:ext cx="265382" cy="7295"/>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303743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Topics</a:t>
            </a:r>
          </a:p>
        </p:txBody>
      </p:sp>
      <p:sp>
        <p:nvSpPr>
          <p:cNvPr id="3" name="Content Placeholder 2"/>
          <p:cNvSpPr>
            <a:spLocks noGrp="1"/>
          </p:cNvSpPr>
          <p:nvPr>
            <p:ph idx="1"/>
          </p:nvPr>
        </p:nvSpPr>
        <p:spPr>
          <a:xfrm>
            <a:off x="990600" y="2057400"/>
            <a:ext cx="7376160" cy="3811694"/>
          </a:xfrm>
        </p:spPr>
        <p:txBody>
          <a:bodyPr>
            <a:normAutofit/>
          </a:bodyPr>
          <a:lstStyle/>
          <a:p>
            <a:pPr marL="742950" indent="-742950">
              <a:buFont typeface="Wingdings" pitchFamily="2" charset="2"/>
              <a:buChar char="§"/>
            </a:pPr>
            <a:r>
              <a:rPr lang="en-US" sz="3600" dirty="0"/>
              <a:t>SDWIS Background</a:t>
            </a:r>
          </a:p>
          <a:p>
            <a:pPr marL="742950" indent="-742950">
              <a:buFont typeface="Wingdings" pitchFamily="2" charset="2"/>
              <a:buChar char="§"/>
            </a:pPr>
            <a:r>
              <a:rPr lang="en-US" sz="3600" dirty="0"/>
              <a:t>SDWIS State</a:t>
            </a:r>
          </a:p>
          <a:p>
            <a:pPr marL="742950" indent="-742950">
              <a:buFont typeface="Wingdings" pitchFamily="2" charset="2"/>
              <a:buChar char="§"/>
            </a:pPr>
            <a:r>
              <a:rPr lang="en-US" sz="3600" dirty="0"/>
              <a:t>SDWIS Fed</a:t>
            </a:r>
          </a:p>
        </p:txBody>
      </p:sp>
      <p:sp>
        <p:nvSpPr>
          <p:cNvPr id="4" name="Date Placeholder 3"/>
          <p:cNvSpPr>
            <a:spLocks noGrp="1"/>
          </p:cNvSpPr>
          <p:nvPr>
            <p:ph type="dt" sz="half" idx="10"/>
          </p:nvPr>
        </p:nvSpPr>
        <p:spPr/>
        <p:txBody>
          <a:bodyPr/>
          <a:lstStyle/>
          <a:p>
            <a:pPr>
              <a:defRPr/>
            </a:pPr>
            <a:fld id="{3FE29D77-8B9C-41C9-AB5B-63A7DD977855}" type="datetime1">
              <a:rPr lang="en-US" smtClean="0"/>
              <a:t>6/19/2018</a:t>
            </a:fld>
            <a:endParaRPr lang="en-US"/>
          </a:p>
        </p:txBody>
      </p:sp>
      <p:sp>
        <p:nvSpPr>
          <p:cNvPr id="5" name="Slide Number Placeholder 4"/>
          <p:cNvSpPr>
            <a:spLocks noGrp="1"/>
          </p:cNvSpPr>
          <p:nvPr>
            <p:ph type="sldNum" sz="quarter" idx="12"/>
          </p:nvPr>
        </p:nvSpPr>
        <p:spPr/>
        <p:txBody>
          <a:bodyPr/>
          <a:lstStyle/>
          <a:p>
            <a:pPr>
              <a:defRPr/>
            </a:pPr>
            <a:fld id="{A25AD446-B311-41A8-B2D1-5FB8A8279366}" type="slidenum">
              <a:rPr lang="en-US" smtClean="0"/>
              <a:pPr>
                <a:defRPr/>
              </a:pPr>
              <a:t>2</a:t>
            </a:fld>
            <a:endParaRPr lang="en-US"/>
          </a:p>
        </p:txBody>
      </p:sp>
    </p:spTree>
    <p:extLst>
      <p:ext uri="{BB962C8B-B14F-4D97-AF65-F5344CB8AC3E}">
        <p14:creationId xmlns:p14="http://schemas.microsoft.com/office/powerpoint/2010/main" val="20969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1828800"/>
            <a:ext cx="8458200" cy="4419600"/>
          </a:xfrm>
        </p:spPr>
        <p:txBody>
          <a:bodyPr>
            <a:normAutofit fontScale="92500" lnSpcReduction="20000"/>
          </a:bodyPr>
          <a:lstStyle/>
          <a:p>
            <a:r>
              <a:rPr lang="en-US" sz="2600" b="1" dirty="0"/>
              <a:t>Data Flow-in</a:t>
            </a:r>
            <a:r>
              <a:rPr lang="en-US" sz="2600" dirty="0"/>
              <a:t>: </a:t>
            </a:r>
          </a:p>
          <a:p>
            <a:pPr lvl="1">
              <a:buFont typeface="Wingdings" pitchFamily="2" charset="2"/>
              <a:buChar char="§"/>
            </a:pPr>
            <a:r>
              <a:rPr lang="en-US" sz="2600" dirty="0"/>
              <a:t> SDWIS/</a:t>
            </a:r>
            <a:r>
              <a:rPr lang="en-US" sz="2600" dirty="0" err="1"/>
              <a:t>FedRep</a:t>
            </a:r>
            <a:r>
              <a:rPr lang="en-US" sz="2600" dirty="0"/>
              <a:t> (current v3.51):  </a:t>
            </a:r>
          </a:p>
          <a:p>
            <a:pPr lvl="3">
              <a:buFont typeface="Courier New" pitchFamily="49" charset="0"/>
              <a:buChar char="o"/>
            </a:pPr>
            <a:r>
              <a:rPr lang="en-US" sz="2600" dirty="0"/>
              <a:t> A software primacy agencies use to validate and submit federally required DW data to EPA</a:t>
            </a:r>
          </a:p>
          <a:p>
            <a:pPr lvl="1">
              <a:buFont typeface="Wingdings" pitchFamily="2" charset="2"/>
              <a:buChar char="§"/>
            </a:pPr>
            <a:r>
              <a:rPr lang="en-US" sz="2600" dirty="0"/>
              <a:t> SDWA XML Schema (current v3.6):  </a:t>
            </a:r>
          </a:p>
          <a:p>
            <a:pPr lvl="2">
              <a:buFont typeface="Courier New" pitchFamily="49" charset="0"/>
              <a:buChar char="o"/>
            </a:pPr>
            <a:r>
              <a:rPr lang="en-US" sz="2600" dirty="0"/>
              <a:t> XML document: a template housing reporting data for Federal submission</a:t>
            </a:r>
          </a:p>
          <a:p>
            <a:pPr lvl="2">
              <a:buFont typeface="Courier New" pitchFamily="49" charset="0"/>
              <a:buChar char="o"/>
            </a:pPr>
            <a:r>
              <a:rPr lang="en-US" sz="2600" dirty="0"/>
              <a:t> 3 reporting XML templates: Inventory, Action, Sample</a:t>
            </a:r>
          </a:p>
          <a:p>
            <a:pPr lvl="1">
              <a:buFont typeface="Wingdings" pitchFamily="2" charset="2"/>
              <a:buChar char="§"/>
            </a:pPr>
            <a:r>
              <a:rPr lang="en-US" sz="2600" dirty="0"/>
              <a:t> Operational Data Store (ODS):</a:t>
            </a:r>
          </a:p>
          <a:p>
            <a:pPr lvl="2">
              <a:buFont typeface="Courier New" pitchFamily="49" charset="0"/>
              <a:buChar char="o"/>
            </a:pPr>
            <a:r>
              <a:rPr lang="en-US" sz="2600" dirty="0"/>
              <a:t> Repository Only – stores raw data submission from primacy agencies.</a:t>
            </a:r>
          </a:p>
          <a:p>
            <a:pPr eaLnBrk="1" hangingPunct="1"/>
            <a:r>
              <a:rPr lang="en-US" sz="2600" b="1" dirty="0"/>
              <a:t>Data Flow-out</a:t>
            </a:r>
            <a:r>
              <a:rPr lang="en-US" sz="2600" dirty="0"/>
              <a:t>:</a:t>
            </a:r>
          </a:p>
          <a:p>
            <a:pPr lvl="1" eaLnBrk="1" hangingPunct="1">
              <a:buFont typeface="Wingdings" pitchFamily="2" charset="2"/>
              <a:buChar char="§"/>
            </a:pPr>
            <a:r>
              <a:rPr lang="en-US" sz="2600" dirty="0"/>
              <a:t> Data Warehouse: database of record</a:t>
            </a:r>
          </a:p>
          <a:p>
            <a:pPr lvl="1" eaLnBrk="1" hangingPunct="1">
              <a:buFont typeface="Wingdings" pitchFamily="2" charset="2"/>
              <a:buChar char="§"/>
            </a:pPr>
            <a:r>
              <a:rPr lang="en-US" sz="2600" dirty="0"/>
              <a:t> Reporting Services: all uses of SDWIS data</a:t>
            </a:r>
          </a:p>
          <a:p>
            <a:pPr lvl="1" eaLnBrk="1" hangingPunct="1"/>
            <a:endParaRPr lang="en-US" sz="2400" dirty="0"/>
          </a:p>
        </p:txBody>
      </p:sp>
      <p:sp>
        <p:nvSpPr>
          <p:cNvPr id="5124" name="Rectangle 8"/>
          <p:cNvSpPr>
            <a:spLocks noGrp="1" noChangeArrowheads="1"/>
          </p:cNvSpPr>
          <p:nvPr>
            <p:ph type="title"/>
          </p:nvPr>
        </p:nvSpPr>
        <p:spPr>
          <a:xfrm>
            <a:off x="381000" y="533400"/>
            <a:ext cx="8077200" cy="990600"/>
          </a:xfrm>
          <a:noFill/>
        </p:spPr>
        <p:txBody>
          <a:bodyPr/>
          <a:lstStyle/>
          <a:p>
            <a:r>
              <a:rPr lang="en-US" b="1" dirty="0">
                <a:latin typeface="+mn-lt"/>
              </a:rPr>
              <a:t>SDWIS Fed Components</a:t>
            </a:r>
          </a:p>
        </p:txBody>
      </p:sp>
      <p:sp>
        <p:nvSpPr>
          <p:cNvPr id="4" name="Date Placeholder 3"/>
          <p:cNvSpPr>
            <a:spLocks noGrp="1"/>
          </p:cNvSpPr>
          <p:nvPr>
            <p:ph type="dt" sz="half" idx="10"/>
          </p:nvPr>
        </p:nvSpPr>
        <p:spPr/>
        <p:txBody>
          <a:bodyPr/>
          <a:lstStyle/>
          <a:p>
            <a:pPr>
              <a:defRPr/>
            </a:pPr>
            <a:fld id="{AB35C07D-60E2-4C1E-960B-2C4E7D8BFBCD}" type="datetime1">
              <a:rPr lang="en-US" smtClean="0"/>
              <a:t>6/19/2018</a:t>
            </a:fld>
            <a:endParaRPr lang="en-US"/>
          </a:p>
        </p:txBody>
      </p:sp>
      <p:sp>
        <p:nvSpPr>
          <p:cNvPr id="5" name="Slide Number Placeholder 4"/>
          <p:cNvSpPr>
            <a:spLocks noGrp="1"/>
          </p:cNvSpPr>
          <p:nvPr>
            <p:ph type="sldNum" sz="quarter" idx="12"/>
          </p:nvPr>
        </p:nvSpPr>
        <p:spPr/>
        <p:txBody>
          <a:bodyPr/>
          <a:lstStyle/>
          <a:p>
            <a:pPr>
              <a:defRPr/>
            </a:pPr>
            <a:fld id="{A25AD446-B311-41A8-B2D1-5FB8A8279366}" type="slidenum">
              <a:rPr lang="en-US" smtClean="0"/>
              <a:pPr>
                <a:defRPr/>
              </a:pPr>
              <a:t>20</a:t>
            </a:fld>
            <a:endParaRPr lang="en-US"/>
          </a:p>
        </p:txBody>
      </p:sp>
    </p:spTree>
    <p:extLst>
      <p:ext uri="{BB962C8B-B14F-4D97-AF65-F5344CB8AC3E}">
        <p14:creationId xmlns:p14="http://schemas.microsoft.com/office/powerpoint/2010/main" val="2211377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7543800" cy="1143000"/>
          </a:xfrm>
        </p:spPr>
        <p:txBody>
          <a:bodyPr/>
          <a:lstStyle/>
          <a:p>
            <a:r>
              <a:rPr lang="en-US" b="1" dirty="0" err="1">
                <a:latin typeface="+mn-lt"/>
              </a:rPr>
              <a:t>FedRep</a:t>
            </a:r>
            <a:endParaRPr lang="en-US" b="1" dirty="0">
              <a:latin typeface="+mn-lt"/>
            </a:endParaRPr>
          </a:p>
        </p:txBody>
      </p:sp>
      <p:sp>
        <p:nvSpPr>
          <p:cNvPr id="3" name="Content Placeholder 2"/>
          <p:cNvSpPr>
            <a:spLocks noGrp="1"/>
          </p:cNvSpPr>
          <p:nvPr>
            <p:ph idx="1"/>
          </p:nvPr>
        </p:nvSpPr>
        <p:spPr>
          <a:xfrm>
            <a:off x="685800" y="1845734"/>
            <a:ext cx="7680960" cy="4326466"/>
          </a:xfrm>
        </p:spPr>
        <p:txBody>
          <a:bodyPr>
            <a:normAutofit fontScale="92500" lnSpcReduction="10000"/>
          </a:bodyPr>
          <a:lstStyle/>
          <a:p>
            <a:pPr marL="0" indent="0">
              <a:spcAft>
                <a:spcPts val="600"/>
              </a:spcAft>
              <a:buNone/>
            </a:pPr>
            <a:r>
              <a:rPr lang="en-US" sz="2400" dirty="0"/>
              <a:t>-- Used by primacy agencies to prepare their quarterly reports to EPA</a:t>
            </a:r>
          </a:p>
          <a:p>
            <a:pPr lvl="1">
              <a:spcAft>
                <a:spcPts val="600"/>
              </a:spcAft>
              <a:buFont typeface="Arial" panose="020B0604020202020204" pitchFamily="34" charset="0"/>
              <a:buChar char="•"/>
            </a:pPr>
            <a:r>
              <a:rPr lang="en-US" sz="2400" dirty="0"/>
              <a:t>Extracts federally reported data from SDWIS State database and writes to SDWA 3.5 compliant XML files</a:t>
            </a:r>
          </a:p>
          <a:p>
            <a:pPr lvl="1">
              <a:spcAft>
                <a:spcPts val="600"/>
              </a:spcAft>
              <a:buFont typeface="Arial" panose="020B0604020202020204" pitchFamily="34" charset="0"/>
              <a:buChar char="•"/>
            </a:pPr>
            <a:r>
              <a:rPr lang="en-US" sz="2400" dirty="0"/>
              <a:t>Detects and records data inconsistencies in the XML files (SDWIS state and non-SDWIS systems) </a:t>
            </a:r>
          </a:p>
          <a:p>
            <a:pPr lvl="2">
              <a:spcAft>
                <a:spcPts val="600"/>
              </a:spcAft>
              <a:buFont typeface="Courier New" panose="02070309020205020404" pitchFamily="49" charset="0"/>
              <a:buChar char="o"/>
            </a:pPr>
            <a:r>
              <a:rPr lang="en-US" sz="2400" dirty="0"/>
              <a:t>Specifies objects, elements, and drinking water business rules for data reporting requirements to SDWIS Fed</a:t>
            </a:r>
          </a:p>
          <a:p>
            <a:pPr lvl="1">
              <a:spcAft>
                <a:spcPts val="600"/>
              </a:spcAft>
              <a:buFont typeface="Arial" panose="020B0604020202020204" pitchFamily="34" charset="0"/>
              <a:buChar char="•"/>
            </a:pPr>
            <a:r>
              <a:rPr lang="en-US" sz="2400" dirty="0"/>
              <a:t>Divides reporting into three domains: Inventory, Actions and Samples (lead and copper)</a:t>
            </a:r>
          </a:p>
          <a:p>
            <a:pPr marL="0" indent="0">
              <a:spcAft>
                <a:spcPts val="600"/>
              </a:spcAft>
              <a:buNone/>
            </a:pPr>
            <a:r>
              <a:rPr lang="en-US" sz="2400" dirty="0"/>
              <a:t>-- Installed at the primacy agency and at EPA NCC environment for Fed production control process </a:t>
            </a:r>
          </a:p>
          <a:p>
            <a:pPr>
              <a:spcAft>
                <a:spcPts val="600"/>
              </a:spcAft>
            </a:pPr>
            <a:endParaRPr lang="en-US" dirty="0"/>
          </a:p>
        </p:txBody>
      </p:sp>
      <p:sp>
        <p:nvSpPr>
          <p:cNvPr id="4" name="Date Placeholder 3"/>
          <p:cNvSpPr>
            <a:spLocks noGrp="1"/>
          </p:cNvSpPr>
          <p:nvPr>
            <p:ph type="dt" sz="half" idx="10"/>
          </p:nvPr>
        </p:nvSpPr>
        <p:spPr/>
        <p:txBody>
          <a:bodyPr/>
          <a:lstStyle/>
          <a:p>
            <a:fld id="{2B1AB7C3-CD91-41B9-A825-68134E26BCCA}" type="datetime1">
              <a:rPr lang="en-US" smtClean="0"/>
              <a:t>6/19/2018</a:t>
            </a:fld>
            <a:endParaRPr lang="en-US"/>
          </a:p>
        </p:txBody>
      </p:sp>
      <p:sp>
        <p:nvSpPr>
          <p:cNvPr id="6" name="Slide Number Placeholder 5"/>
          <p:cNvSpPr>
            <a:spLocks noGrp="1"/>
          </p:cNvSpPr>
          <p:nvPr>
            <p:ph type="sldNum" sz="quarter" idx="12"/>
          </p:nvPr>
        </p:nvSpPr>
        <p:spPr/>
        <p:txBody>
          <a:bodyPr/>
          <a:lstStyle/>
          <a:p>
            <a:pPr>
              <a:defRPr/>
            </a:pPr>
            <a:fld id="{A25AD446-B311-41A8-B2D1-5FB8A8279366}" type="slidenum">
              <a:rPr lang="en-US" smtClean="0"/>
              <a:pPr>
                <a:defRPr/>
              </a:pPr>
              <a:t>21</a:t>
            </a:fld>
            <a:endParaRPr lang="en-US"/>
          </a:p>
        </p:txBody>
      </p:sp>
    </p:spTree>
    <p:extLst>
      <p:ext uri="{BB962C8B-B14F-4D97-AF65-F5344CB8AC3E}">
        <p14:creationId xmlns:p14="http://schemas.microsoft.com/office/powerpoint/2010/main" val="107238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a:xfrm>
            <a:off x="304800" y="381000"/>
            <a:ext cx="7070724" cy="1020763"/>
          </a:xfrm>
        </p:spPr>
        <p:txBody>
          <a:bodyPr/>
          <a:lstStyle/>
          <a:p>
            <a:pPr eaLnBrk="1" hangingPunct="1">
              <a:defRPr/>
            </a:pPr>
            <a:r>
              <a:rPr lang="en-US" b="1" dirty="0">
                <a:latin typeface="+mn-lt"/>
              </a:rPr>
              <a:t>File Submission Steps</a:t>
            </a:r>
          </a:p>
        </p:txBody>
      </p:sp>
      <p:sp>
        <p:nvSpPr>
          <p:cNvPr id="955395" name="Rectangle 3"/>
          <p:cNvSpPr>
            <a:spLocks noGrp="1" noChangeArrowheads="1"/>
          </p:cNvSpPr>
          <p:nvPr>
            <p:ph idx="1"/>
          </p:nvPr>
        </p:nvSpPr>
        <p:spPr>
          <a:xfrm>
            <a:off x="304800" y="1828800"/>
            <a:ext cx="8686800" cy="4419600"/>
          </a:xfrm>
        </p:spPr>
        <p:txBody>
          <a:bodyPr>
            <a:normAutofit fontScale="70000" lnSpcReduction="20000"/>
          </a:bodyPr>
          <a:lstStyle/>
          <a:p>
            <a:pPr marL="533400" indent="-533400" eaLnBrk="1" hangingPunct="1">
              <a:buFont typeface="+mj-lt"/>
              <a:buAutoNum type="arabicPeriod"/>
              <a:defRPr/>
            </a:pPr>
            <a:r>
              <a:rPr lang="en-US" sz="2900" dirty="0"/>
              <a:t>Prepare XML file</a:t>
            </a:r>
          </a:p>
          <a:p>
            <a:pPr marL="533400" indent="-533400" eaLnBrk="1" hangingPunct="1">
              <a:buFont typeface="+mj-lt"/>
              <a:buAutoNum type="arabicPeriod"/>
              <a:defRPr/>
            </a:pPr>
            <a:r>
              <a:rPr lang="en-US" sz="2900" dirty="0"/>
              <a:t>Validate the XML file using SDWIS </a:t>
            </a:r>
            <a:r>
              <a:rPr lang="en-US" sz="2900" dirty="0" err="1"/>
              <a:t>FedRep</a:t>
            </a:r>
            <a:endParaRPr lang="en-US" sz="2900" dirty="0"/>
          </a:p>
          <a:p>
            <a:pPr marL="976313" lvl="1" indent="-457200">
              <a:buFont typeface="Wingdings" pitchFamily="2" charset="2"/>
              <a:buChar char="§"/>
              <a:defRPr/>
            </a:pPr>
            <a:r>
              <a:rPr lang="en-US" sz="2300" dirty="0"/>
              <a:t>Performs field-level and cross-field validations based on EPA-defined business rules</a:t>
            </a:r>
          </a:p>
          <a:p>
            <a:pPr marL="976313" lvl="1" indent="-457200">
              <a:buFont typeface="Wingdings" pitchFamily="2" charset="2"/>
              <a:buChar char="§"/>
              <a:defRPr/>
            </a:pPr>
            <a:r>
              <a:rPr lang="en-US" sz="2300" dirty="0"/>
              <a:t>Identifies data errors before submission to EPA</a:t>
            </a:r>
          </a:p>
          <a:p>
            <a:pPr marL="976313" lvl="1" indent="-457200">
              <a:buFont typeface="Wingdings" pitchFamily="2" charset="2"/>
              <a:buChar char="§"/>
              <a:defRPr/>
            </a:pPr>
            <a:r>
              <a:rPr lang="en-US" sz="2300" dirty="0"/>
              <a:t>SDWIS </a:t>
            </a:r>
            <a:r>
              <a:rPr lang="en-US" sz="2300" dirty="0" err="1"/>
              <a:t>FedRep</a:t>
            </a:r>
            <a:r>
              <a:rPr lang="en-US" sz="2300" dirty="0"/>
              <a:t> validates XML documents for both SDWIS STATE and non-SDWIS STATE agencies</a:t>
            </a:r>
          </a:p>
          <a:p>
            <a:pPr marL="533400" indent="-533400">
              <a:buFont typeface="+mj-lt"/>
              <a:buAutoNum type="arabicPeriod"/>
              <a:defRPr/>
            </a:pPr>
            <a:r>
              <a:rPr lang="en-US" sz="2900" dirty="0"/>
              <a:t>Certify the validated XML file using SDWIS </a:t>
            </a:r>
            <a:r>
              <a:rPr lang="en-US" sz="2900" dirty="0" err="1"/>
              <a:t>FedRep</a:t>
            </a:r>
            <a:endParaRPr lang="en-US" sz="2900" dirty="0"/>
          </a:p>
          <a:p>
            <a:pPr marL="976313" lvl="1" indent="-457200">
              <a:buFont typeface="Wingdings" pitchFamily="2" charset="2"/>
              <a:buChar char="§"/>
              <a:defRPr/>
            </a:pPr>
            <a:r>
              <a:rPr lang="en-US" sz="2300" dirty="0"/>
              <a:t>Allows the primacy agency to attest the accepted business objects in the XML document completely and accurately represent the data in its drinking water database of record</a:t>
            </a:r>
          </a:p>
          <a:p>
            <a:pPr marL="976313" lvl="1" indent="-457200">
              <a:buFont typeface="Wingdings" pitchFamily="2" charset="2"/>
              <a:buChar char="§"/>
              <a:defRPr/>
            </a:pPr>
            <a:r>
              <a:rPr lang="en-US" sz="2300" dirty="0"/>
              <a:t>Captures when the XML document was certified and by whom</a:t>
            </a:r>
          </a:p>
          <a:p>
            <a:pPr marL="533400" indent="-533400">
              <a:buFont typeface="+mj-lt"/>
              <a:buAutoNum type="arabicPeriod"/>
              <a:defRPr/>
            </a:pPr>
            <a:r>
              <a:rPr lang="en-US" sz="2900" dirty="0"/>
              <a:t>Data Submission</a:t>
            </a:r>
          </a:p>
          <a:p>
            <a:pPr marL="976313" indent="-457200">
              <a:buNone/>
              <a:defRPr/>
            </a:pPr>
            <a:r>
              <a:rPr lang="en-US" sz="2300" dirty="0"/>
              <a:t>Transfer the certified XML document from the primacy agency to EPA HQ for processing using the Production Control Tool</a:t>
            </a:r>
          </a:p>
          <a:p>
            <a:pPr marL="976313" lvl="1" indent="-457200">
              <a:buFont typeface="Wingdings" pitchFamily="2" charset="2"/>
              <a:buChar char="§"/>
              <a:defRPr/>
            </a:pPr>
            <a:r>
              <a:rPr lang="en-US" sz="2300" dirty="0"/>
              <a:t>Primacy agency user may “push” the XML document in a .zip format to EPA by logging into CDX and requesting a file upload; or</a:t>
            </a:r>
          </a:p>
          <a:p>
            <a:pPr marL="976313" lvl="1" indent="-457200">
              <a:buFont typeface="Wingdings" pitchFamily="2" charset="2"/>
              <a:buChar char="§"/>
              <a:defRPr/>
            </a:pPr>
            <a:r>
              <a:rPr lang="en-US" sz="2300" dirty="0"/>
              <a:t>Primacy agency user may send the XML document in a .zip format to their state node from where CDX “pulls” it in to the Production Control Tool</a:t>
            </a:r>
          </a:p>
          <a:p>
            <a:pPr marL="533400" indent="-533400">
              <a:buFont typeface="+mj-lt"/>
              <a:buAutoNum type="arabicPeriod"/>
              <a:defRPr/>
            </a:pPr>
            <a:endParaRPr lang="en-US" dirty="0"/>
          </a:p>
          <a:p>
            <a:pPr marL="533400" indent="-533400">
              <a:buFont typeface="+mj-lt"/>
              <a:buAutoNum type="arabicPeriod"/>
              <a:defRPr/>
            </a:pPr>
            <a:endParaRPr lang="en-US" dirty="0"/>
          </a:p>
          <a:p>
            <a:pPr marL="533400" indent="-533400">
              <a:buFont typeface="+mj-lt"/>
              <a:buAutoNum type="arabicPeriod"/>
              <a:defRPr/>
            </a:pPr>
            <a:endParaRPr lang="en-US" dirty="0"/>
          </a:p>
          <a:p>
            <a:pPr marL="633413" indent="-457200">
              <a:buFont typeface="+mj-lt"/>
              <a:buAutoNum type="arabicPeriod"/>
              <a:defRPr/>
            </a:pPr>
            <a:endParaRPr lang="en-US" dirty="0"/>
          </a:p>
        </p:txBody>
      </p:sp>
      <p:sp>
        <p:nvSpPr>
          <p:cNvPr id="6" name="Date Placeholder 3"/>
          <p:cNvSpPr>
            <a:spLocks noGrp="1"/>
          </p:cNvSpPr>
          <p:nvPr>
            <p:ph type="dt" sz="half" idx="4294967295"/>
          </p:nvPr>
        </p:nvSpPr>
        <p:spPr>
          <a:xfrm>
            <a:off x="555624" y="6248401"/>
            <a:ext cx="2130426" cy="473076"/>
          </a:xfrm>
        </p:spPr>
        <p:txBody>
          <a:bodyPr/>
          <a:lstStyle/>
          <a:p>
            <a:pPr>
              <a:defRPr/>
            </a:pPr>
            <a:fld id="{FA9054A1-2C91-4BBF-809A-1554A108E90F}" type="datetime1">
              <a:rPr lang="en-US" smtClean="0"/>
              <a:t>6/19/2018</a:t>
            </a:fld>
            <a:endParaRPr lang="en-US" dirty="0"/>
          </a:p>
        </p:txBody>
      </p:sp>
      <p:sp>
        <p:nvSpPr>
          <p:cNvPr id="7" name="Slide Number Placeholder 6"/>
          <p:cNvSpPr>
            <a:spLocks noGrp="1"/>
          </p:cNvSpPr>
          <p:nvPr>
            <p:ph type="sldNum" sz="quarter" idx="12"/>
          </p:nvPr>
        </p:nvSpPr>
        <p:spPr/>
        <p:txBody>
          <a:bodyPr/>
          <a:lstStyle/>
          <a:p>
            <a:pPr>
              <a:defRPr/>
            </a:pPr>
            <a:fld id="{A25AD446-B311-41A8-B2D1-5FB8A8279366}" type="slidenum">
              <a:rPr lang="en-US" smtClean="0"/>
              <a:pPr>
                <a:defRPr/>
              </a:pPr>
              <a:t>22</a:t>
            </a:fld>
            <a:endParaRPr lang="en-US"/>
          </a:p>
        </p:txBody>
      </p:sp>
    </p:spTree>
    <p:extLst>
      <p:ext uri="{BB962C8B-B14F-4D97-AF65-F5344CB8AC3E}">
        <p14:creationId xmlns:p14="http://schemas.microsoft.com/office/powerpoint/2010/main" val="969479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65D2-229D-45EE-8052-82D01FE5B844}"/>
              </a:ext>
            </a:extLst>
          </p:cNvPr>
          <p:cNvSpPr>
            <a:spLocks noGrp="1"/>
          </p:cNvSpPr>
          <p:nvPr>
            <p:ph type="title"/>
          </p:nvPr>
        </p:nvSpPr>
        <p:spPr>
          <a:xfrm>
            <a:off x="228600" y="228600"/>
            <a:ext cx="7886700" cy="1023226"/>
          </a:xfrm>
        </p:spPr>
        <p:txBody>
          <a:bodyPr/>
          <a:lstStyle/>
          <a:p>
            <a:r>
              <a:rPr lang="en-US" b="1" dirty="0">
                <a:latin typeface="+mn-lt"/>
              </a:rPr>
              <a:t>CDX Log in</a:t>
            </a:r>
            <a:br>
              <a:rPr lang="en-US" b="1" dirty="0">
                <a:latin typeface="+mn-lt"/>
              </a:rPr>
            </a:br>
            <a:r>
              <a:rPr lang="en-US" sz="2800" dirty="0"/>
              <a:t>https://cdx.epa.gov</a:t>
            </a:r>
          </a:p>
        </p:txBody>
      </p:sp>
      <p:sp>
        <p:nvSpPr>
          <p:cNvPr id="7" name="Date Placeholder 1">
            <a:extLst/>
          </p:cNvPr>
          <p:cNvSpPr txBox="1">
            <a:spLocks/>
          </p:cNvSpPr>
          <p:nvPr/>
        </p:nvSpPr>
        <p:spPr>
          <a:xfrm>
            <a:off x="45720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6/19/2018</a:t>
            </a:r>
          </a:p>
        </p:txBody>
      </p:sp>
      <p:pic>
        <p:nvPicPr>
          <p:cNvPr id="6" name="Content Placeholder 5"/>
          <p:cNvPicPr>
            <a:picLocks noGrp="1" noChangeAspect="1"/>
          </p:cNvPicPr>
          <p:nvPr>
            <p:ph idx="1"/>
          </p:nvPr>
        </p:nvPicPr>
        <p:blipFill>
          <a:blip r:embed="rId2" cstate="print"/>
          <a:stretch>
            <a:fillRect/>
          </a:stretch>
        </p:blipFill>
        <p:spPr>
          <a:xfrm>
            <a:off x="381000" y="1251826"/>
            <a:ext cx="8534400" cy="5175632"/>
          </a:xfrm>
          <a:prstGeom prst="rect">
            <a:avLst/>
          </a:prstGeom>
        </p:spPr>
      </p:pic>
      <p:sp>
        <p:nvSpPr>
          <p:cNvPr id="8" name="Date Placeholder 7"/>
          <p:cNvSpPr>
            <a:spLocks noGrp="1"/>
          </p:cNvSpPr>
          <p:nvPr>
            <p:ph type="dt" sz="half" idx="10"/>
          </p:nvPr>
        </p:nvSpPr>
        <p:spPr/>
        <p:txBody>
          <a:bodyPr/>
          <a:lstStyle/>
          <a:p>
            <a:pPr>
              <a:defRPr/>
            </a:pPr>
            <a:fld id="{BC5AC89B-ABE0-4CA1-B77A-F322CA92376A}" type="datetime1">
              <a:rPr lang="en-US" smtClean="0"/>
              <a:t>6/19/2018</a:t>
            </a:fld>
            <a:endParaRPr lang="en-US"/>
          </a:p>
        </p:txBody>
      </p:sp>
      <p:sp>
        <p:nvSpPr>
          <p:cNvPr id="9" name="Slide Number Placeholder 8"/>
          <p:cNvSpPr>
            <a:spLocks noGrp="1"/>
          </p:cNvSpPr>
          <p:nvPr>
            <p:ph type="sldNum" sz="quarter" idx="12"/>
          </p:nvPr>
        </p:nvSpPr>
        <p:spPr/>
        <p:txBody>
          <a:bodyPr/>
          <a:lstStyle/>
          <a:p>
            <a:pPr>
              <a:defRPr/>
            </a:pPr>
            <a:fld id="{A25AD446-B311-41A8-B2D1-5FB8A8279366}" type="slidenum">
              <a:rPr lang="en-US" smtClean="0"/>
              <a:pPr>
                <a:defRPr/>
              </a:pPr>
              <a:t>23</a:t>
            </a:fld>
            <a:endParaRPr lang="en-US"/>
          </a:p>
        </p:txBody>
      </p:sp>
    </p:spTree>
    <p:extLst>
      <p:ext uri="{BB962C8B-B14F-4D97-AF65-F5344CB8AC3E}">
        <p14:creationId xmlns:p14="http://schemas.microsoft.com/office/powerpoint/2010/main" val="224103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EEE7-5D35-40CA-8E9C-8195FE48089C}"/>
              </a:ext>
            </a:extLst>
          </p:cNvPr>
          <p:cNvSpPr>
            <a:spLocks noGrp="1"/>
          </p:cNvSpPr>
          <p:nvPr>
            <p:ph type="title"/>
          </p:nvPr>
        </p:nvSpPr>
        <p:spPr>
          <a:xfrm>
            <a:off x="533400" y="609600"/>
            <a:ext cx="7981950" cy="914400"/>
          </a:xfrm>
        </p:spPr>
        <p:txBody>
          <a:bodyPr>
            <a:normAutofit fontScale="90000"/>
          </a:bodyPr>
          <a:lstStyle/>
          <a:p>
            <a:pPr algn="ctr"/>
            <a:r>
              <a:rPr lang="en-US" b="1" dirty="0">
                <a:latin typeface="+mn-lt"/>
              </a:rPr>
              <a:t>Primacy Agency New CDX Roles for Production Control</a:t>
            </a:r>
          </a:p>
        </p:txBody>
      </p:sp>
      <p:sp>
        <p:nvSpPr>
          <p:cNvPr id="3" name="Content Placeholder 2">
            <a:extLst>
              <a:ext uri="{FF2B5EF4-FFF2-40B4-BE49-F238E27FC236}">
                <a16:creationId xmlns:a16="http://schemas.microsoft.com/office/drawing/2014/main" id="{6DFA72A9-FA02-49D4-BD7F-C8AE9C4E700B}"/>
              </a:ext>
            </a:extLst>
          </p:cNvPr>
          <p:cNvSpPr>
            <a:spLocks noGrp="1"/>
          </p:cNvSpPr>
          <p:nvPr>
            <p:ph idx="1"/>
          </p:nvPr>
        </p:nvSpPr>
        <p:spPr>
          <a:xfrm>
            <a:off x="457200" y="1752600"/>
            <a:ext cx="8382000" cy="4145972"/>
          </a:xfrm>
        </p:spPr>
        <p:txBody>
          <a:bodyPr>
            <a:normAutofit/>
          </a:bodyPr>
          <a:lstStyle/>
          <a:p>
            <a:pPr marL="0" indent="0">
              <a:buNone/>
            </a:pPr>
            <a:endParaRPr lang="en-US" dirty="0">
              <a:effectLst/>
            </a:endParaRPr>
          </a:p>
          <a:p>
            <a:pPr marL="0" indent="0">
              <a:buNone/>
            </a:pPr>
            <a:r>
              <a:rPr lang="en-US" sz="2800" dirty="0">
                <a:effectLst/>
              </a:rPr>
              <a:t>Primacy Agency Submitter</a:t>
            </a:r>
            <a:r>
              <a:rPr lang="en-US" sz="3000" dirty="0">
                <a:effectLst/>
              </a:rPr>
              <a:t> </a:t>
            </a:r>
            <a:r>
              <a:rPr lang="en-US" dirty="0">
                <a:effectLst/>
              </a:rPr>
              <a:t>	</a:t>
            </a:r>
            <a:r>
              <a:rPr lang="en-US" sz="1800" dirty="0">
                <a:solidFill>
                  <a:schemeClr val="tx1"/>
                </a:solidFill>
                <a:effectLst/>
              </a:rPr>
              <a:t>-- S</a:t>
            </a:r>
            <a:r>
              <a:rPr lang="en-US" sz="2600" dirty="0">
                <a:effectLst/>
              </a:rPr>
              <a:t>ubmit File Upload</a:t>
            </a:r>
          </a:p>
          <a:p>
            <a:pPr marL="685800" indent="-509588">
              <a:buFont typeface="Wingdings" panose="05000000000000000000" pitchFamily="2" charset="2"/>
              <a:buChar char="§"/>
            </a:pPr>
            <a:r>
              <a:rPr lang="en-US" sz="2200" dirty="0">
                <a:effectLst/>
              </a:rPr>
              <a:t>View Submissions History, Regional Approval Status (NEW!)</a:t>
            </a:r>
            <a:endParaRPr lang="en-US" sz="2200" dirty="0"/>
          </a:p>
          <a:p>
            <a:pPr marL="0" indent="0">
              <a:buNone/>
            </a:pPr>
            <a:endParaRPr lang="en-US" sz="2600" dirty="0">
              <a:effectLst/>
            </a:endParaRPr>
          </a:p>
          <a:p>
            <a:pPr marL="0" indent="0">
              <a:buNone/>
            </a:pPr>
            <a:r>
              <a:rPr lang="en-US" sz="2800" dirty="0">
                <a:effectLst/>
              </a:rPr>
              <a:t>Primacy Agency Requestor </a:t>
            </a:r>
            <a:r>
              <a:rPr lang="en-US" sz="2600" dirty="0">
                <a:effectLst/>
              </a:rPr>
              <a:t>	-- </a:t>
            </a:r>
            <a:r>
              <a:rPr lang="en-US" sz="2400" dirty="0">
                <a:effectLst/>
              </a:rPr>
              <a:t>SDWIS ODS File Request (QA Extract)</a:t>
            </a:r>
          </a:p>
          <a:p>
            <a:pPr marL="633413" indent="-457200">
              <a:buFont typeface="Wingdings" panose="05000000000000000000" pitchFamily="2" charset="2"/>
              <a:buChar char="§"/>
            </a:pPr>
            <a:r>
              <a:rPr lang="en-US" sz="2200" dirty="0">
                <a:effectLst/>
              </a:rPr>
              <a:t>View Submissions History, Regional Approval Status (NEW!)</a:t>
            </a:r>
          </a:p>
          <a:p>
            <a:pPr marL="0" indent="0">
              <a:buNone/>
            </a:pPr>
            <a:r>
              <a:rPr lang="en-US" sz="2200" dirty="0"/>
              <a:t> </a:t>
            </a:r>
          </a:p>
        </p:txBody>
      </p:sp>
      <p:sp>
        <p:nvSpPr>
          <p:cNvPr id="6"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sp>
        <p:nvSpPr>
          <p:cNvPr id="7" name="Date Placeholder 6"/>
          <p:cNvSpPr>
            <a:spLocks noGrp="1"/>
          </p:cNvSpPr>
          <p:nvPr>
            <p:ph type="dt" sz="half" idx="10"/>
          </p:nvPr>
        </p:nvSpPr>
        <p:spPr/>
        <p:txBody>
          <a:bodyPr/>
          <a:lstStyle/>
          <a:p>
            <a:pPr>
              <a:defRPr/>
            </a:pPr>
            <a:fld id="{23340F58-AFD6-481E-BFBF-9A87D0ABB847}" type="datetime1">
              <a:rPr lang="en-US" smtClean="0"/>
              <a:t>6/19/2018</a:t>
            </a:fld>
            <a:endParaRPr lang="en-US"/>
          </a:p>
        </p:txBody>
      </p:sp>
      <p:sp>
        <p:nvSpPr>
          <p:cNvPr id="8" name="Slide Number Placeholder 7"/>
          <p:cNvSpPr>
            <a:spLocks noGrp="1"/>
          </p:cNvSpPr>
          <p:nvPr>
            <p:ph type="sldNum" sz="quarter" idx="12"/>
          </p:nvPr>
        </p:nvSpPr>
        <p:spPr/>
        <p:txBody>
          <a:bodyPr/>
          <a:lstStyle/>
          <a:p>
            <a:pPr>
              <a:defRPr/>
            </a:pPr>
            <a:fld id="{A25AD446-B311-41A8-B2D1-5FB8A8279366}" type="slidenum">
              <a:rPr lang="en-US" smtClean="0"/>
              <a:pPr>
                <a:defRPr/>
              </a:pPr>
              <a:t>24</a:t>
            </a:fld>
            <a:endParaRPr lang="en-US"/>
          </a:p>
        </p:txBody>
      </p:sp>
    </p:spTree>
    <p:extLst>
      <p:ext uri="{BB962C8B-B14F-4D97-AF65-F5344CB8AC3E}">
        <p14:creationId xmlns:p14="http://schemas.microsoft.com/office/powerpoint/2010/main" val="2156336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C1EC-F056-4217-84B7-51FF169A313D}"/>
              </a:ext>
            </a:extLst>
          </p:cNvPr>
          <p:cNvSpPr>
            <a:spLocks noGrp="1"/>
          </p:cNvSpPr>
          <p:nvPr>
            <p:ph type="title"/>
          </p:nvPr>
        </p:nvSpPr>
        <p:spPr>
          <a:xfrm>
            <a:off x="304800" y="609600"/>
            <a:ext cx="7086600" cy="914400"/>
          </a:xfrm>
        </p:spPr>
        <p:txBody>
          <a:bodyPr>
            <a:normAutofit fontScale="90000"/>
          </a:bodyPr>
          <a:lstStyle/>
          <a:p>
            <a:pPr algn="ctr"/>
            <a:r>
              <a:rPr lang="en-US" b="1" dirty="0">
                <a:latin typeface="+mn-lt"/>
              </a:rPr>
              <a:t>Regional Staff New CDX Roles for Production Control</a:t>
            </a:r>
          </a:p>
        </p:txBody>
      </p:sp>
      <p:sp>
        <p:nvSpPr>
          <p:cNvPr id="3" name="Content Placeholder 2">
            <a:extLst>
              <a:ext uri="{FF2B5EF4-FFF2-40B4-BE49-F238E27FC236}">
                <a16:creationId xmlns:a16="http://schemas.microsoft.com/office/drawing/2014/main" id="{EE21F286-3307-4B8B-9AFA-7E52F71A2947}"/>
              </a:ext>
            </a:extLst>
          </p:cNvPr>
          <p:cNvSpPr>
            <a:spLocks noGrp="1"/>
          </p:cNvSpPr>
          <p:nvPr>
            <p:ph idx="1"/>
          </p:nvPr>
        </p:nvSpPr>
        <p:spPr>
          <a:xfrm>
            <a:off x="787401" y="1795218"/>
            <a:ext cx="8001000" cy="4419600"/>
          </a:xfrm>
        </p:spPr>
        <p:txBody>
          <a:bodyPr>
            <a:normAutofit fontScale="40000" lnSpcReduction="20000"/>
          </a:bodyPr>
          <a:lstStyle/>
          <a:p>
            <a:pPr marL="0" indent="0">
              <a:buNone/>
            </a:pPr>
            <a:endParaRPr lang="en-US" sz="1500" dirty="0"/>
          </a:p>
          <a:p>
            <a:pPr marL="0" indent="0">
              <a:buNone/>
            </a:pPr>
            <a:r>
              <a:rPr lang="en-US" sz="4200" dirty="0"/>
              <a:t>Regional Submitter	 - Submit File Upload</a:t>
            </a:r>
          </a:p>
          <a:p>
            <a:pPr marL="685800" indent="-457200">
              <a:buFont typeface="Wingdings" panose="05000000000000000000" pitchFamily="2" charset="2"/>
              <a:buChar char="§"/>
            </a:pPr>
            <a:r>
              <a:rPr lang="en-US" sz="4200" dirty="0"/>
              <a:t>View Submissions History, Regional Approval Status (NEW!)</a:t>
            </a:r>
          </a:p>
          <a:p>
            <a:pPr marL="0" indent="0">
              <a:buNone/>
            </a:pPr>
            <a:endParaRPr lang="en-US" sz="4200" dirty="0"/>
          </a:p>
          <a:p>
            <a:pPr marL="0" indent="0">
              <a:buNone/>
            </a:pPr>
            <a:r>
              <a:rPr lang="en-US" sz="4200" dirty="0">
                <a:effectLst/>
              </a:rPr>
              <a:t>Regional Requestor 	- SDWIS ODS File Request (QA Extract)</a:t>
            </a:r>
          </a:p>
          <a:p>
            <a:pPr marL="685800" indent="-457200">
              <a:buFont typeface="Wingdings" panose="05000000000000000000" pitchFamily="2" charset="2"/>
              <a:buChar char="§"/>
            </a:pPr>
            <a:r>
              <a:rPr lang="en-US" sz="4200" dirty="0">
                <a:effectLst/>
              </a:rPr>
              <a:t>View Submissions History, Regional Approval Status (NEW!)</a:t>
            </a:r>
          </a:p>
          <a:p>
            <a:pPr marL="0" indent="0">
              <a:buNone/>
            </a:pPr>
            <a:endParaRPr lang="en-US" sz="4200" dirty="0">
              <a:effectLst/>
            </a:endParaRPr>
          </a:p>
          <a:p>
            <a:pPr marL="0" indent="0">
              <a:buNone/>
            </a:pPr>
            <a:r>
              <a:rPr lang="en-US" sz="4200" dirty="0">
                <a:effectLst/>
              </a:rPr>
              <a:t>Regional Approver	- Approve or Reject File and submit file for processing</a:t>
            </a:r>
          </a:p>
          <a:p>
            <a:pPr marL="685800" indent="-457200">
              <a:buFont typeface="Wingdings" panose="05000000000000000000" pitchFamily="2" charset="2"/>
              <a:buChar char="§"/>
            </a:pPr>
            <a:r>
              <a:rPr lang="en-US" sz="4200" dirty="0">
                <a:effectLst/>
              </a:rPr>
              <a:t>View Submissions History, Regional Approval Status (NEW!)</a:t>
            </a:r>
          </a:p>
          <a:p>
            <a:pPr marL="0" indent="0">
              <a:buNone/>
            </a:pPr>
            <a:endParaRPr lang="en-US" sz="4200" dirty="0">
              <a:effectLst/>
            </a:endParaRPr>
          </a:p>
          <a:p>
            <a:pPr marL="0" indent="0">
              <a:buNone/>
            </a:pPr>
            <a:r>
              <a:rPr lang="en-US" sz="4200" dirty="0">
                <a:effectLst/>
              </a:rPr>
              <a:t>Regional Actions	- Report violations and Enforcement actions </a:t>
            </a:r>
          </a:p>
          <a:p>
            <a:pPr marL="685800" indent="-457200">
              <a:buFont typeface="Wingdings" panose="05000000000000000000" pitchFamily="2" charset="2"/>
              <a:buChar char="§"/>
            </a:pPr>
            <a:r>
              <a:rPr lang="en-US" sz="4200" dirty="0">
                <a:effectLst/>
              </a:rPr>
              <a:t>View Submissions History, Regional Approval Status (NEW!)</a:t>
            </a:r>
          </a:p>
          <a:p>
            <a:pPr marL="0" indent="0">
              <a:buNone/>
            </a:pPr>
            <a:endParaRPr lang="en-US" sz="4200" dirty="0"/>
          </a:p>
          <a:p>
            <a:pPr marL="0" indent="0">
              <a:buNone/>
            </a:pPr>
            <a:r>
              <a:rPr lang="en-US" sz="4200" dirty="0"/>
              <a:t>Regional Administrator  - All the above plus Primacy Agency Affiliation</a:t>
            </a:r>
            <a:r>
              <a:rPr lang="en-US" sz="2400" dirty="0"/>
              <a:t>	</a:t>
            </a:r>
          </a:p>
          <a:p>
            <a:pPr marL="0" indent="0">
              <a:buNone/>
            </a:pPr>
            <a:endParaRPr lang="en-US" dirty="0"/>
          </a:p>
        </p:txBody>
      </p:sp>
      <p:sp>
        <p:nvSpPr>
          <p:cNvPr id="6"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sp>
        <p:nvSpPr>
          <p:cNvPr id="7" name="Date Placeholder 6"/>
          <p:cNvSpPr>
            <a:spLocks noGrp="1"/>
          </p:cNvSpPr>
          <p:nvPr>
            <p:ph type="dt" sz="half" idx="10"/>
          </p:nvPr>
        </p:nvSpPr>
        <p:spPr/>
        <p:txBody>
          <a:bodyPr/>
          <a:lstStyle/>
          <a:p>
            <a:pPr>
              <a:defRPr/>
            </a:pPr>
            <a:fld id="{7CA82263-6CB9-447A-8678-03BCF100EFAA}" type="datetime1">
              <a:rPr lang="en-US" smtClean="0"/>
              <a:t>6/19/2018</a:t>
            </a:fld>
            <a:endParaRPr lang="en-US"/>
          </a:p>
        </p:txBody>
      </p:sp>
      <p:sp>
        <p:nvSpPr>
          <p:cNvPr id="8" name="Slide Number Placeholder 7"/>
          <p:cNvSpPr>
            <a:spLocks noGrp="1"/>
          </p:cNvSpPr>
          <p:nvPr>
            <p:ph type="sldNum" sz="quarter" idx="12"/>
          </p:nvPr>
        </p:nvSpPr>
        <p:spPr/>
        <p:txBody>
          <a:bodyPr/>
          <a:lstStyle/>
          <a:p>
            <a:pPr>
              <a:defRPr/>
            </a:pPr>
            <a:fld id="{A25AD446-B311-41A8-B2D1-5FB8A8279366}" type="slidenum">
              <a:rPr lang="en-US" smtClean="0"/>
              <a:pPr>
                <a:defRPr/>
              </a:pPr>
              <a:t>25</a:t>
            </a:fld>
            <a:endParaRPr lang="en-US"/>
          </a:p>
        </p:txBody>
      </p:sp>
    </p:spTree>
    <p:extLst>
      <p:ext uri="{BB962C8B-B14F-4D97-AF65-F5344CB8AC3E}">
        <p14:creationId xmlns:p14="http://schemas.microsoft.com/office/powerpoint/2010/main" val="1616670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BC2465-8096-4AED-BA04-AFAB00B6FAFF}"/>
              </a:ext>
            </a:extLst>
          </p:cNvPr>
          <p:cNvSpPr txBox="1">
            <a:spLocks/>
          </p:cNvSpPr>
          <p:nvPr/>
        </p:nvSpPr>
        <p:spPr>
          <a:xfrm>
            <a:off x="228600" y="-228599"/>
            <a:ext cx="8496300" cy="1371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p>
          <a:p>
            <a:pPr algn="ctr"/>
            <a:r>
              <a:rPr lang="en-US" b="1" dirty="0">
                <a:latin typeface="+mn-lt"/>
              </a:rPr>
              <a:t>File Upload – Use Primacy Agency Submitter Role</a:t>
            </a:r>
          </a:p>
        </p:txBody>
      </p:sp>
      <p:sp>
        <p:nvSpPr>
          <p:cNvPr id="7"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pic>
        <p:nvPicPr>
          <p:cNvPr id="9" name="Content Placeholder 4"/>
          <p:cNvPicPr>
            <a:picLocks noChangeAspect="1"/>
          </p:cNvPicPr>
          <p:nvPr/>
        </p:nvPicPr>
        <p:blipFill>
          <a:blip r:embed="rId2" cstate="print"/>
          <a:stretch>
            <a:fillRect/>
          </a:stretch>
        </p:blipFill>
        <p:spPr>
          <a:xfrm>
            <a:off x="304800" y="1295400"/>
            <a:ext cx="8553594" cy="4953000"/>
          </a:xfrm>
          <a:prstGeom prst="rect">
            <a:avLst/>
          </a:prstGeom>
        </p:spPr>
      </p:pic>
      <p:cxnSp>
        <p:nvCxnSpPr>
          <p:cNvPr id="8" name="Straight Arrow Connector 7"/>
          <p:cNvCxnSpPr/>
          <p:nvPr/>
        </p:nvCxnSpPr>
        <p:spPr>
          <a:xfrm flipH="1">
            <a:off x="1524000" y="3352800"/>
            <a:ext cx="11430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43200" y="3200400"/>
            <a:ext cx="3714750" cy="461665"/>
          </a:xfrm>
          <a:prstGeom prst="rect">
            <a:avLst/>
          </a:prstGeom>
          <a:noFill/>
        </p:spPr>
        <p:txBody>
          <a:bodyPr wrap="square" rtlCol="0">
            <a:spAutoFit/>
          </a:bodyPr>
          <a:lstStyle/>
          <a:p>
            <a:pPr algn="ctr"/>
            <a:r>
              <a:rPr lang="en-US" sz="1200" b="1" dirty="0"/>
              <a:t>Submission Year and Quarter files were submitted for (latest one listed first)</a:t>
            </a:r>
          </a:p>
        </p:txBody>
      </p:sp>
      <p:sp>
        <p:nvSpPr>
          <p:cNvPr id="11" name="Date Placeholder 10"/>
          <p:cNvSpPr>
            <a:spLocks noGrp="1"/>
          </p:cNvSpPr>
          <p:nvPr>
            <p:ph type="dt" sz="half" idx="10"/>
          </p:nvPr>
        </p:nvSpPr>
        <p:spPr/>
        <p:txBody>
          <a:bodyPr/>
          <a:lstStyle/>
          <a:p>
            <a:pPr>
              <a:defRPr/>
            </a:pPr>
            <a:fld id="{B21E7D61-9265-4F39-9616-079E1A306851}" type="datetime1">
              <a:rPr lang="en-US" smtClean="0"/>
              <a:t>6/19/2018</a:t>
            </a:fld>
            <a:endParaRPr lang="en-US"/>
          </a:p>
        </p:txBody>
      </p:sp>
      <p:sp>
        <p:nvSpPr>
          <p:cNvPr id="12" name="Slide Number Placeholder 11"/>
          <p:cNvSpPr>
            <a:spLocks noGrp="1"/>
          </p:cNvSpPr>
          <p:nvPr>
            <p:ph type="sldNum" sz="quarter" idx="12"/>
          </p:nvPr>
        </p:nvSpPr>
        <p:spPr/>
        <p:txBody>
          <a:bodyPr/>
          <a:lstStyle/>
          <a:p>
            <a:pPr>
              <a:defRPr/>
            </a:pPr>
            <a:fld id="{D6CFBED9-E9D2-4009-9107-FFAA46A06685}" type="slidenum">
              <a:rPr lang="en-US" smtClean="0"/>
              <a:pPr>
                <a:defRPr/>
              </a:pPr>
              <a:t>26</a:t>
            </a:fld>
            <a:endParaRPr lang="en-US"/>
          </a:p>
        </p:txBody>
      </p:sp>
    </p:spTree>
    <p:extLst>
      <p:ext uri="{BB962C8B-B14F-4D97-AF65-F5344CB8AC3E}">
        <p14:creationId xmlns:p14="http://schemas.microsoft.com/office/powerpoint/2010/main" val="215261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431E60-C3F2-407F-B6A3-A896D55472D4}"/>
              </a:ext>
            </a:extLst>
          </p:cNvPr>
          <p:cNvPicPr>
            <a:picLocks noChangeAspect="1"/>
          </p:cNvPicPr>
          <p:nvPr/>
        </p:nvPicPr>
        <p:blipFill>
          <a:blip r:embed="rId2" cstate="print"/>
          <a:stretch>
            <a:fillRect/>
          </a:stretch>
        </p:blipFill>
        <p:spPr>
          <a:xfrm>
            <a:off x="228600" y="1066800"/>
            <a:ext cx="8637006" cy="4963886"/>
          </a:xfrm>
          <a:prstGeom prst="rect">
            <a:avLst/>
          </a:prstGeom>
        </p:spPr>
      </p:pic>
      <p:sp>
        <p:nvSpPr>
          <p:cNvPr id="5" name="Title 1">
            <a:extLst>
              <a:ext uri="{FF2B5EF4-FFF2-40B4-BE49-F238E27FC236}">
                <a16:creationId xmlns:a16="http://schemas.microsoft.com/office/drawing/2014/main" id="{0540386B-F7C9-45B5-BA99-FCB0A2594301}"/>
              </a:ext>
            </a:extLst>
          </p:cNvPr>
          <p:cNvSpPr txBox="1">
            <a:spLocks/>
          </p:cNvSpPr>
          <p:nvPr/>
        </p:nvSpPr>
        <p:spPr>
          <a:xfrm>
            <a:off x="495300" y="207735"/>
            <a:ext cx="8229600" cy="93526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User</a:t>
            </a:r>
            <a:r>
              <a:rPr lang="en-US" b="1" dirty="0"/>
              <a:t> </a:t>
            </a:r>
            <a:r>
              <a:rPr lang="en-US" b="1" dirty="0">
                <a:latin typeface="+mn-lt"/>
              </a:rPr>
              <a:t>Access</a:t>
            </a:r>
          </a:p>
        </p:txBody>
      </p:sp>
      <p:sp>
        <p:nvSpPr>
          <p:cNvPr id="6"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cxnSp>
        <p:nvCxnSpPr>
          <p:cNvPr id="9" name="Straight Arrow Connector 8"/>
          <p:cNvCxnSpPr/>
          <p:nvPr/>
        </p:nvCxnSpPr>
        <p:spPr>
          <a:xfrm>
            <a:off x="7620000" y="408668"/>
            <a:ext cx="685800" cy="533400"/>
          </a:xfrm>
          <a:prstGeom prst="straightConnector1">
            <a:avLst/>
          </a:prstGeom>
          <a:ln>
            <a:solidFill>
              <a:srgbClr val="FF0000"/>
            </a:solidFill>
            <a:headEnd w="sm" len="med"/>
            <a:tailEnd type="triangle"/>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pPr>
              <a:defRPr/>
            </a:pPr>
            <a:fld id="{F93D5903-D63B-44A9-AB81-A2666762E606}" type="datetime1">
              <a:rPr lang="en-US" smtClean="0"/>
              <a:t>6/19/2018</a:t>
            </a:fld>
            <a:endParaRPr lang="en-US"/>
          </a:p>
        </p:txBody>
      </p:sp>
      <p:sp>
        <p:nvSpPr>
          <p:cNvPr id="8" name="Slide Number Placeholder 7"/>
          <p:cNvSpPr>
            <a:spLocks noGrp="1"/>
          </p:cNvSpPr>
          <p:nvPr>
            <p:ph type="sldNum" sz="quarter" idx="12"/>
          </p:nvPr>
        </p:nvSpPr>
        <p:spPr/>
        <p:txBody>
          <a:bodyPr/>
          <a:lstStyle/>
          <a:p>
            <a:pPr>
              <a:defRPr/>
            </a:pPr>
            <a:fld id="{D6CFBED9-E9D2-4009-9107-FFAA46A06685}" type="slidenum">
              <a:rPr lang="en-US" smtClean="0"/>
              <a:pPr>
                <a:defRPr/>
              </a:pPr>
              <a:t>27</a:t>
            </a:fld>
            <a:endParaRPr lang="en-US"/>
          </a:p>
        </p:txBody>
      </p:sp>
    </p:spTree>
    <p:extLst>
      <p:ext uri="{BB962C8B-B14F-4D97-AF65-F5344CB8AC3E}">
        <p14:creationId xmlns:p14="http://schemas.microsoft.com/office/powerpoint/2010/main" val="470264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E7CE3F-4866-436C-A1C0-02A3DF8F968D}"/>
              </a:ext>
            </a:extLst>
          </p:cNvPr>
          <p:cNvPicPr>
            <a:picLocks noChangeAspect="1"/>
          </p:cNvPicPr>
          <p:nvPr/>
        </p:nvPicPr>
        <p:blipFill>
          <a:blip r:embed="rId2" cstate="print"/>
          <a:stretch>
            <a:fillRect/>
          </a:stretch>
        </p:blipFill>
        <p:spPr>
          <a:xfrm>
            <a:off x="228600" y="990599"/>
            <a:ext cx="8763000" cy="5257801"/>
          </a:xfrm>
          <a:prstGeom prst="rect">
            <a:avLst/>
          </a:prstGeom>
        </p:spPr>
      </p:pic>
      <p:sp>
        <p:nvSpPr>
          <p:cNvPr id="5" name="Title 1">
            <a:extLst>
              <a:ext uri="{FF2B5EF4-FFF2-40B4-BE49-F238E27FC236}">
                <a16:creationId xmlns:a16="http://schemas.microsoft.com/office/drawing/2014/main" id="{535DDBFF-F085-4109-894B-1A5B3951F0E6}"/>
              </a:ext>
            </a:extLst>
          </p:cNvPr>
          <p:cNvSpPr txBox="1">
            <a:spLocks/>
          </p:cNvSpPr>
          <p:nvPr/>
        </p:nvSpPr>
        <p:spPr>
          <a:xfrm>
            <a:off x="495300" y="-228599"/>
            <a:ext cx="8229600" cy="1371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p>
          <a:p>
            <a:pPr algn="ctr"/>
            <a:r>
              <a:rPr lang="en-US" b="1" dirty="0">
                <a:latin typeface="+mn-lt"/>
              </a:rPr>
              <a:t>File Upload</a:t>
            </a:r>
          </a:p>
        </p:txBody>
      </p:sp>
      <p:sp>
        <p:nvSpPr>
          <p:cNvPr id="6"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cxnSp>
        <p:nvCxnSpPr>
          <p:cNvPr id="7" name="Straight Arrow Connector 6"/>
          <p:cNvCxnSpPr/>
          <p:nvPr/>
        </p:nvCxnSpPr>
        <p:spPr>
          <a:xfrm>
            <a:off x="7315200" y="457200"/>
            <a:ext cx="1066800" cy="1143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pPr>
              <a:defRPr/>
            </a:pPr>
            <a:fld id="{6AEABE62-E634-4498-976D-AD39E2A9C697}" type="datetime1">
              <a:rPr lang="en-US" smtClean="0"/>
              <a:t>6/19/2018</a:t>
            </a:fld>
            <a:endParaRPr lang="en-US"/>
          </a:p>
        </p:txBody>
      </p:sp>
      <p:sp>
        <p:nvSpPr>
          <p:cNvPr id="9" name="Slide Number Placeholder 8"/>
          <p:cNvSpPr>
            <a:spLocks noGrp="1"/>
          </p:cNvSpPr>
          <p:nvPr>
            <p:ph type="sldNum" sz="quarter" idx="12"/>
          </p:nvPr>
        </p:nvSpPr>
        <p:spPr/>
        <p:txBody>
          <a:bodyPr/>
          <a:lstStyle/>
          <a:p>
            <a:pPr>
              <a:defRPr/>
            </a:pPr>
            <a:fld id="{D6CFBED9-E9D2-4009-9107-FFAA46A06685}" type="slidenum">
              <a:rPr lang="en-US" smtClean="0"/>
              <a:pPr>
                <a:defRPr/>
              </a:pPr>
              <a:t>28</a:t>
            </a:fld>
            <a:endParaRPr lang="en-US"/>
          </a:p>
        </p:txBody>
      </p:sp>
    </p:spTree>
    <p:extLst>
      <p:ext uri="{BB962C8B-B14F-4D97-AF65-F5344CB8AC3E}">
        <p14:creationId xmlns:p14="http://schemas.microsoft.com/office/powerpoint/2010/main" val="297825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3F7BB5-7E43-468E-9F5C-79D072E01512}"/>
              </a:ext>
            </a:extLst>
          </p:cNvPr>
          <p:cNvPicPr>
            <a:picLocks noChangeAspect="1"/>
          </p:cNvPicPr>
          <p:nvPr/>
        </p:nvPicPr>
        <p:blipFill>
          <a:blip r:embed="rId2" cstate="print"/>
          <a:stretch>
            <a:fillRect/>
          </a:stretch>
        </p:blipFill>
        <p:spPr>
          <a:xfrm>
            <a:off x="262552" y="1066800"/>
            <a:ext cx="8729048" cy="5110841"/>
          </a:xfrm>
          <a:prstGeom prst="rect">
            <a:avLst/>
          </a:prstGeom>
        </p:spPr>
      </p:pic>
      <p:sp>
        <p:nvSpPr>
          <p:cNvPr id="5" name="Title 1">
            <a:extLst>
              <a:ext uri="{FF2B5EF4-FFF2-40B4-BE49-F238E27FC236}">
                <a16:creationId xmlns:a16="http://schemas.microsoft.com/office/drawing/2014/main" id="{D53B6679-4E8E-490C-BBFC-C096B2C35011}"/>
              </a:ext>
            </a:extLst>
          </p:cNvPr>
          <p:cNvSpPr txBox="1">
            <a:spLocks/>
          </p:cNvSpPr>
          <p:nvPr/>
        </p:nvSpPr>
        <p:spPr>
          <a:xfrm>
            <a:off x="495300" y="-228599"/>
            <a:ext cx="8229600" cy="1371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p>
          <a:p>
            <a:pPr algn="ctr"/>
            <a:r>
              <a:rPr lang="en-US" b="1" dirty="0">
                <a:latin typeface="+mn-lt"/>
              </a:rPr>
              <a:t>File Upload</a:t>
            </a:r>
          </a:p>
        </p:txBody>
      </p:sp>
      <p:sp>
        <p:nvSpPr>
          <p:cNvPr id="6"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cxnSp>
        <p:nvCxnSpPr>
          <p:cNvPr id="7" name="Straight Arrow Connector 6"/>
          <p:cNvCxnSpPr/>
          <p:nvPr/>
        </p:nvCxnSpPr>
        <p:spPr>
          <a:xfrm flipV="1">
            <a:off x="6629400" y="6019801"/>
            <a:ext cx="533400" cy="5687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6535104"/>
            <a:ext cx="4516749" cy="307777"/>
          </a:xfrm>
          <a:prstGeom prst="rect">
            <a:avLst/>
          </a:prstGeom>
          <a:noFill/>
        </p:spPr>
        <p:txBody>
          <a:bodyPr wrap="none" rtlCol="0">
            <a:spAutoFit/>
          </a:bodyPr>
          <a:lstStyle/>
          <a:p>
            <a:r>
              <a:rPr lang="en-US" sz="1400" dirty="0"/>
              <a:t>Email received by file submitter and Regional Administrator</a:t>
            </a:r>
          </a:p>
        </p:txBody>
      </p:sp>
      <p:sp>
        <p:nvSpPr>
          <p:cNvPr id="9" name="Date Placeholder 8"/>
          <p:cNvSpPr>
            <a:spLocks noGrp="1"/>
          </p:cNvSpPr>
          <p:nvPr>
            <p:ph type="dt" sz="half" idx="10"/>
          </p:nvPr>
        </p:nvSpPr>
        <p:spPr/>
        <p:txBody>
          <a:bodyPr/>
          <a:lstStyle/>
          <a:p>
            <a:pPr>
              <a:defRPr/>
            </a:pPr>
            <a:fld id="{ABA04A8A-4B7B-4106-8ED7-1DF49E463C9A}" type="datetime1">
              <a:rPr lang="en-US" smtClean="0"/>
              <a:t>6/19/2018</a:t>
            </a:fld>
            <a:endParaRPr lang="en-US"/>
          </a:p>
        </p:txBody>
      </p:sp>
      <p:sp>
        <p:nvSpPr>
          <p:cNvPr id="10" name="Slide Number Placeholder 9"/>
          <p:cNvSpPr>
            <a:spLocks noGrp="1"/>
          </p:cNvSpPr>
          <p:nvPr>
            <p:ph type="sldNum" sz="quarter" idx="12"/>
          </p:nvPr>
        </p:nvSpPr>
        <p:spPr/>
        <p:txBody>
          <a:bodyPr/>
          <a:lstStyle/>
          <a:p>
            <a:pPr>
              <a:defRPr/>
            </a:pPr>
            <a:fld id="{D6CFBED9-E9D2-4009-9107-FFAA46A06685}" type="slidenum">
              <a:rPr lang="en-US" smtClean="0"/>
              <a:pPr>
                <a:defRPr/>
              </a:pPr>
              <a:t>29</a:t>
            </a:fld>
            <a:endParaRPr lang="en-US"/>
          </a:p>
        </p:txBody>
      </p:sp>
    </p:spTree>
    <p:extLst>
      <p:ext uri="{BB962C8B-B14F-4D97-AF65-F5344CB8AC3E}">
        <p14:creationId xmlns:p14="http://schemas.microsoft.com/office/powerpoint/2010/main" val="43679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Objective</a:t>
            </a:r>
          </a:p>
        </p:txBody>
      </p:sp>
      <p:sp>
        <p:nvSpPr>
          <p:cNvPr id="3" name="Content Placeholder 2"/>
          <p:cNvSpPr>
            <a:spLocks noGrp="1"/>
          </p:cNvSpPr>
          <p:nvPr>
            <p:ph idx="1"/>
          </p:nvPr>
        </p:nvSpPr>
        <p:spPr>
          <a:xfrm>
            <a:off x="822960" y="2209800"/>
            <a:ext cx="7543800" cy="3659294"/>
          </a:xfrm>
        </p:spPr>
        <p:txBody>
          <a:bodyPr>
            <a:normAutofit/>
          </a:bodyPr>
          <a:lstStyle/>
          <a:p>
            <a:pPr marL="0" indent="0">
              <a:buNone/>
            </a:pPr>
            <a:r>
              <a:rPr lang="en-US" sz="3600" dirty="0"/>
              <a:t>To refresh current SDWIS operation knowledge , especially Federal reporting process with new production control. </a:t>
            </a:r>
          </a:p>
        </p:txBody>
      </p:sp>
      <p:sp>
        <p:nvSpPr>
          <p:cNvPr id="4" name="Date Placeholder 3"/>
          <p:cNvSpPr>
            <a:spLocks noGrp="1"/>
          </p:cNvSpPr>
          <p:nvPr>
            <p:ph type="dt" sz="half" idx="10"/>
          </p:nvPr>
        </p:nvSpPr>
        <p:spPr/>
        <p:txBody>
          <a:bodyPr/>
          <a:lstStyle/>
          <a:p>
            <a:pPr>
              <a:defRPr/>
            </a:pPr>
            <a:fld id="{D5FF1D8D-1478-4FC4-A489-D81C4006F58A}" type="datetime1">
              <a:rPr lang="en-US" smtClean="0"/>
              <a:t>6/19/2018</a:t>
            </a:fld>
            <a:endParaRPr lang="en-US"/>
          </a:p>
        </p:txBody>
      </p:sp>
      <p:sp>
        <p:nvSpPr>
          <p:cNvPr id="5" name="Slide Number Placeholder 4"/>
          <p:cNvSpPr>
            <a:spLocks noGrp="1"/>
          </p:cNvSpPr>
          <p:nvPr>
            <p:ph type="sldNum" sz="quarter" idx="12"/>
          </p:nvPr>
        </p:nvSpPr>
        <p:spPr/>
        <p:txBody>
          <a:bodyPr/>
          <a:lstStyle/>
          <a:p>
            <a:pPr>
              <a:defRPr/>
            </a:pPr>
            <a:fld id="{A25AD446-B311-41A8-B2D1-5FB8A8279366}" type="slidenum">
              <a:rPr lang="en-US" smtClean="0"/>
              <a:pPr>
                <a:defRPr/>
              </a:pPr>
              <a:t>3</a:t>
            </a:fld>
            <a:endParaRPr lang="en-US"/>
          </a:p>
        </p:txBody>
      </p:sp>
    </p:spTree>
    <p:extLst>
      <p:ext uri="{BB962C8B-B14F-4D97-AF65-F5344CB8AC3E}">
        <p14:creationId xmlns:p14="http://schemas.microsoft.com/office/powerpoint/2010/main" val="1999461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3F2A07-4F06-4CBA-9A87-AAB55E4EB5B0}"/>
              </a:ext>
            </a:extLst>
          </p:cNvPr>
          <p:cNvSpPr txBox="1">
            <a:spLocks/>
          </p:cNvSpPr>
          <p:nvPr/>
        </p:nvSpPr>
        <p:spPr>
          <a:xfrm>
            <a:off x="495300" y="-228599"/>
            <a:ext cx="8229600" cy="1371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dirty="0"/>
          </a:p>
          <a:p>
            <a:pPr algn="ctr"/>
            <a:r>
              <a:rPr lang="en-US" b="1" dirty="0">
                <a:latin typeface="+mn-lt"/>
              </a:rPr>
              <a:t>File Reports</a:t>
            </a:r>
          </a:p>
        </p:txBody>
      </p:sp>
      <p:sp>
        <p:nvSpPr>
          <p:cNvPr id="6"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pic>
        <p:nvPicPr>
          <p:cNvPr id="9" name="Picture 8"/>
          <p:cNvPicPr>
            <a:picLocks noChangeAspect="1"/>
          </p:cNvPicPr>
          <p:nvPr/>
        </p:nvPicPr>
        <p:blipFill>
          <a:blip r:embed="rId2" cstate="print"/>
          <a:stretch>
            <a:fillRect/>
          </a:stretch>
        </p:blipFill>
        <p:spPr>
          <a:xfrm>
            <a:off x="24064" y="820272"/>
            <a:ext cx="9119936" cy="5428128"/>
          </a:xfrm>
          <a:prstGeom prst="rect">
            <a:avLst/>
          </a:prstGeom>
        </p:spPr>
      </p:pic>
      <p:sp>
        <p:nvSpPr>
          <p:cNvPr id="7" name="Date Placeholder 6"/>
          <p:cNvSpPr>
            <a:spLocks noGrp="1"/>
          </p:cNvSpPr>
          <p:nvPr>
            <p:ph type="dt" sz="half" idx="10"/>
          </p:nvPr>
        </p:nvSpPr>
        <p:spPr/>
        <p:txBody>
          <a:bodyPr/>
          <a:lstStyle/>
          <a:p>
            <a:pPr>
              <a:defRPr/>
            </a:pPr>
            <a:fld id="{7AA5F29B-B9E7-4ADA-A7D7-792F3CBCB30A}" type="datetime1">
              <a:rPr lang="en-US" smtClean="0"/>
              <a:t>6/19/2018</a:t>
            </a:fld>
            <a:endParaRPr lang="en-US"/>
          </a:p>
        </p:txBody>
      </p:sp>
      <p:sp>
        <p:nvSpPr>
          <p:cNvPr id="8" name="Slide Number Placeholder 7"/>
          <p:cNvSpPr>
            <a:spLocks noGrp="1"/>
          </p:cNvSpPr>
          <p:nvPr>
            <p:ph type="sldNum" sz="quarter" idx="12"/>
          </p:nvPr>
        </p:nvSpPr>
        <p:spPr/>
        <p:txBody>
          <a:bodyPr/>
          <a:lstStyle/>
          <a:p>
            <a:pPr>
              <a:defRPr/>
            </a:pPr>
            <a:fld id="{D6CFBED9-E9D2-4009-9107-FFAA46A06685}" type="slidenum">
              <a:rPr lang="en-US" smtClean="0"/>
              <a:pPr>
                <a:defRPr/>
              </a:pPr>
              <a:t>30</a:t>
            </a:fld>
            <a:endParaRPr lang="en-US"/>
          </a:p>
        </p:txBody>
      </p:sp>
    </p:spTree>
    <p:extLst>
      <p:ext uri="{BB962C8B-B14F-4D97-AF65-F5344CB8AC3E}">
        <p14:creationId xmlns:p14="http://schemas.microsoft.com/office/powerpoint/2010/main" val="404822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44451"/>
            <a:ext cx="7886700" cy="806451"/>
          </a:xfrm>
        </p:spPr>
        <p:txBody>
          <a:bodyPr/>
          <a:lstStyle/>
          <a:p>
            <a:pPr algn="ctr"/>
            <a:r>
              <a:rPr lang="en-US" b="1" dirty="0" err="1">
                <a:latin typeface="+mn-lt"/>
              </a:rPr>
              <a:t>FedRep</a:t>
            </a:r>
            <a:r>
              <a:rPr lang="en-US" b="1" dirty="0">
                <a:latin typeface="+mn-lt"/>
              </a:rPr>
              <a:t> Report</a:t>
            </a:r>
          </a:p>
        </p:txBody>
      </p:sp>
      <p:pic>
        <p:nvPicPr>
          <p:cNvPr id="6" name="Content Placeholder 5"/>
          <p:cNvPicPr>
            <a:picLocks noGrp="1" noChangeAspect="1"/>
          </p:cNvPicPr>
          <p:nvPr>
            <p:ph idx="1"/>
          </p:nvPr>
        </p:nvPicPr>
        <p:blipFill>
          <a:blip r:embed="rId3" cstate="print"/>
          <a:stretch>
            <a:fillRect/>
          </a:stretch>
        </p:blipFill>
        <p:spPr>
          <a:xfrm>
            <a:off x="228600" y="990600"/>
            <a:ext cx="8722514" cy="5257800"/>
          </a:xfrm>
          <a:prstGeom prst="rect">
            <a:avLst/>
          </a:prstGeom>
        </p:spPr>
      </p:pic>
      <p:sp>
        <p:nvSpPr>
          <p:cNvPr id="5" name="Date Placeholder 4"/>
          <p:cNvSpPr>
            <a:spLocks noGrp="1"/>
          </p:cNvSpPr>
          <p:nvPr>
            <p:ph type="dt" sz="half" idx="10"/>
          </p:nvPr>
        </p:nvSpPr>
        <p:spPr/>
        <p:txBody>
          <a:bodyPr/>
          <a:lstStyle/>
          <a:p>
            <a:pPr>
              <a:defRPr/>
            </a:pPr>
            <a:fld id="{56AEC6BF-687B-4FDA-9DE1-7501840EEBA0}" type="datetime1">
              <a:rPr lang="en-US" smtClean="0"/>
              <a:t>6/19/2018</a:t>
            </a:fld>
            <a:endParaRPr lang="en-US"/>
          </a:p>
        </p:txBody>
      </p:sp>
      <p:sp>
        <p:nvSpPr>
          <p:cNvPr id="7" name="Slide Number Placeholder 6"/>
          <p:cNvSpPr>
            <a:spLocks noGrp="1"/>
          </p:cNvSpPr>
          <p:nvPr>
            <p:ph type="sldNum" sz="quarter" idx="12"/>
          </p:nvPr>
        </p:nvSpPr>
        <p:spPr/>
        <p:txBody>
          <a:bodyPr/>
          <a:lstStyle/>
          <a:p>
            <a:pPr>
              <a:defRPr/>
            </a:pPr>
            <a:fld id="{A25AD446-B311-41A8-B2D1-5FB8A8279366}" type="slidenum">
              <a:rPr lang="en-US" smtClean="0"/>
              <a:pPr>
                <a:defRPr/>
              </a:pPr>
              <a:t>31</a:t>
            </a:fld>
            <a:endParaRPr lang="en-US"/>
          </a:p>
        </p:txBody>
      </p:sp>
    </p:spTree>
    <p:extLst>
      <p:ext uri="{BB962C8B-B14F-4D97-AF65-F5344CB8AC3E}">
        <p14:creationId xmlns:p14="http://schemas.microsoft.com/office/powerpoint/2010/main" val="359538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F09315-EE1C-41D9-BA52-B6B207754C39}"/>
              </a:ext>
            </a:extLst>
          </p:cNvPr>
          <p:cNvPicPr>
            <a:picLocks noChangeAspect="1"/>
          </p:cNvPicPr>
          <p:nvPr/>
        </p:nvPicPr>
        <p:blipFill>
          <a:blip r:embed="rId2" cstate="print"/>
          <a:stretch>
            <a:fillRect/>
          </a:stretch>
        </p:blipFill>
        <p:spPr>
          <a:xfrm>
            <a:off x="228600" y="990600"/>
            <a:ext cx="8610600" cy="5257800"/>
          </a:xfrm>
          <a:prstGeom prst="rect">
            <a:avLst/>
          </a:prstGeom>
        </p:spPr>
      </p:pic>
      <p:sp>
        <p:nvSpPr>
          <p:cNvPr id="5" name="Title 1">
            <a:extLst>
              <a:ext uri="{FF2B5EF4-FFF2-40B4-BE49-F238E27FC236}">
                <a16:creationId xmlns:a16="http://schemas.microsoft.com/office/drawing/2014/main" id="{59984F40-5A39-402C-8562-0B78FFCFB444}"/>
              </a:ext>
            </a:extLst>
          </p:cNvPr>
          <p:cNvSpPr txBox="1">
            <a:spLocks/>
          </p:cNvSpPr>
          <p:nvPr/>
        </p:nvSpPr>
        <p:spPr>
          <a:xfrm>
            <a:off x="495300" y="-228599"/>
            <a:ext cx="8229600" cy="1371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p>
          <a:p>
            <a:pPr algn="ctr"/>
            <a:r>
              <a:rPr lang="en-US" b="1" dirty="0">
                <a:latin typeface="+mn-lt"/>
              </a:rPr>
              <a:t>File Request</a:t>
            </a:r>
          </a:p>
        </p:txBody>
      </p:sp>
      <p:sp>
        <p:nvSpPr>
          <p:cNvPr id="6"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sp>
        <p:nvSpPr>
          <p:cNvPr id="7" name="Date Placeholder 6"/>
          <p:cNvSpPr>
            <a:spLocks noGrp="1"/>
          </p:cNvSpPr>
          <p:nvPr>
            <p:ph type="dt" sz="half" idx="10"/>
          </p:nvPr>
        </p:nvSpPr>
        <p:spPr/>
        <p:txBody>
          <a:bodyPr/>
          <a:lstStyle/>
          <a:p>
            <a:pPr>
              <a:defRPr/>
            </a:pPr>
            <a:fld id="{C42B1373-54CB-4D29-8A29-780941CDEDC5}" type="datetime1">
              <a:rPr lang="en-US" smtClean="0"/>
              <a:t>6/19/2018</a:t>
            </a:fld>
            <a:endParaRPr lang="en-US"/>
          </a:p>
        </p:txBody>
      </p:sp>
      <p:sp>
        <p:nvSpPr>
          <p:cNvPr id="8" name="Slide Number Placeholder 7"/>
          <p:cNvSpPr>
            <a:spLocks noGrp="1"/>
          </p:cNvSpPr>
          <p:nvPr>
            <p:ph type="sldNum" sz="quarter" idx="12"/>
          </p:nvPr>
        </p:nvSpPr>
        <p:spPr/>
        <p:txBody>
          <a:bodyPr/>
          <a:lstStyle/>
          <a:p>
            <a:pPr>
              <a:defRPr/>
            </a:pPr>
            <a:fld id="{D6CFBED9-E9D2-4009-9107-FFAA46A06685}" type="slidenum">
              <a:rPr lang="en-US" smtClean="0"/>
              <a:pPr>
                <a:defRPr/>
              </a:pPr>
              <a:t>32</a:t>
            </a:fld>
            <a:endParaRPr lang="en-US"/>
          </a:p>
        </p:txBody>
      </p:sp>
    </p:spTree>
    <p:extLst>
      <p:ext uri="{BB962C8B-B14F-4D97-AF65-F5344CB8AC3E}">
        <p14:creationId xmlns:p14="http://schemas.microsoft.com/office/powerpoint/2010/main" val="2534661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49A142-AF9E-43A2-92A1-8695C410097E}"/>
              </a:ext>
            </a:extLst>
          </p:cNvPr>
          <p:cNvPicPr>
            <a:picLocks noChangeAspect="1"/>
          </p:cNvPicPr>
          <p:nvPr/>
        </p:nvPicPr>
        <p:blipFill>
          <a:blip r:embed="rId2" cstate="print"/>
          <a:stretch>
            <a:fillRect/>
          </a:stretch>
        </p:blipFill>
        <p:spPr>
          <a:xfrm>
            <a:off x="152400" y="1066800"/>
            <a:ext cx="8839200" cy="5187043"/>
          </a:xfrm>
          <a:prstGeom prst="rect">
            <a:avLst/>
          </a:prstGeom>
        </p:spPr>
      </p:pic>
      <p:sp>
        <p:nvSpPr>
          <p:cNvPr id="5" name="Title 1">
            <a:extLst>
              <a:ext uri="{FF2B5EF4-FFF2-40B4-BE49-F238E27FC236}">
                <a16:creationId xmlns:a16="http://schemas.microsoft.com/office/drawing/2014/main" id="{ED0420B3-3269-4A22-B421-4DFFD23B4DDB}"/>
              </a:ext>
            </a:extLst>
          </p:cNvPr>
          <p:cNvSpPr txBox="1">
            <a:spLocks/>
          </p:cNvSpPr>
          <p:nvPr/>
        </p:nvSpPr>
        <p:spPr>
          <a:xfrm>
            <a:off x="495300" y="-228599"/>
            <a:ext cx="8229600" cy="1371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p>
          <a:p>
            <a:pPr algn="ctr"/>
            <a:r>
              <a:rPr lang="en-US" b="1" dirty="0">
                <a:latin typeface="+mn-lt"/>
              </a:rPr>
              <a:t>File Request</a:t>
            </a:r>
          </a:p>
        </p:txBody>
      </p:sp>
      <p:sp>
        <p:nvSpPr>
          <p:cNvPr id="6"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sp>
        <p:nvSpPr>
          <p:cNvPr id="7" name="Date Placeholder 6"/>
          <p:cNvSpPr>
            <a:spLocks noGrp="1"/>
          </p:cNvSpPr>
          <p:nvPr>
            <p:ph type="dt" sz="half" idx="10"/>
          </p:nvPr>
        </p:nvSpPr>
        <p:spPr/>
        <p:txBody>
          <a:bodyPr/>
          <a:lstStyle/>
          <a:p>
            <a:pPr>
              <a:defRPr/>
            </a:pPr>
            <a:fld id="{A0CF722A-C8ED-40C9-B70E-856B4A4710C0}" type="datetime1">
              <a:rPr lang="en-US" smtClean="0"/>
              <a:t>6/19/2018</a:t>
            </a:fld>
            <a:endParaRPr lang="en-US"/>
          </a:p>
        </p:txBody>
      </p:sp>
      <p:sp>
        <p:nvSpPr>
          <p:cNvPr id="8" name="Slide Number Placeholder 7"/>
          <p:cNvSpPr>
            <a:spLocks noGrp="1"/>
          </p:cNvSpPr>
          <p:nvPr>
            <p:ph type="sldNum" sz="quarter" idx="12"/>
          </p:nvPr>
        </p:nvSpPr>
        <p:spPr/>
        <p:txBody>
          <a:bodyPr/>
          <a:lstStyle/>
          <a:p>
            <a:pPr>
              <a:defRPr/>
            </a:pPr>
            <a:fld id="{D6CFBED9-E9D2-4009-9107-FFAA46A06685}" type="slidenum">
              <a:rPr lang="en-US" smtClean="0"/>
              <a:pPr>
                <a:defRPr/>
              </a:pPr>
              <a:t>33</a:t>
            </a:fld>
            <a:endParaRPr lang="en-US"/>
          </a:p>
        </p:txBody>
      </p:sp>
    </p:spTree>
    <p:extLst>
      <p:ext uri="{BB962C8B-B14F-4D97-AF65-F5344CB8AC3E}">
        <p14:creationId xmlns:p14="http://schemas.microsoft.com/office/powerpoint/2010/main" val="3536423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9EE0B8-6D13-43F8-9B7B-91881D9CE9D7}"/>
              </a:ext>
            </a:extLst>
          </p:cNvPr>
          <p:cNvPicPr>
            <a:picLocks noChangeAspect="1"/>
          </p:cNvPicPr>
          <p:nvPr/>
        </p:nvPicPr>
        <p:blipFill>
          <a:blip r:embed="rId2" cstate="print"/>
          <a:stretch>
            <a:fillRect/>
          </a:stretch>
        </p:blipFill>
        <p:spPr>
          <a:xfrm>
            <a:off x="134331" y="1143000"/>
            <a:ext cx="8875340" cy="5034642"/>
          </a:xfrm>
          <a:prstGeom prst="rect">
            <a:avLst/>
          </a:prstGeom>
        </p:spPr>
      </p:pic>
      <p:sp>
        <p:nvSpPr>
          <p:cNvPr id="5" name="Title 1">
            <a:extLst>
              <a:ext uri="{FF2B5EF4-FFF2-40B4-BE49-F238E27FC236}">
                <a16:creationId xmlns:a16="http://schemas.microsoft.com/office/drawing/2014/main" id="{5B3DC763-89DA-4B89-83A6-BCB262049164}"/>
              </a:ext>
            </a:extLst>
          </p:cNvPr>
          <p:cNvSpPr txBox="1">
            <a:spLocks/>
          </p:cNvSpPr>
          <p:nvPr/>
        </p:nvSpPr>
        <p:spPr>
          <a:xfrm>
            <a:off x="495300" y="-228599"/>
            <a:ext cx="8229600" cy="1371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dirty="0"/>
          </a:p>
          <a:p>
            <a:pPr algn="ctr"/>
            <a:r>
              <a:rPr lang="en-US" b="1" dirty="0">
                <a:latin typeface="+mn-lt"/>
              </a:rPr>
              <a:t>File</a:t>
            </a:r>
            <a:r>
              <a:rPr lang="en-US" dirty="0">
                <a:latin typeface="+mn-lt"/>
              </a:rPr>
              <a:t> </a:t>
            </a:r>
            <a:r>
              <a:rPr lang="en-US" b="1" dirty="0">
                <a:latin typeface="+mn-lt"/>
              </a:rPr>
              <a:t>Request</a:t>
            </a:r>
          </a:p>
        </p:txBody>
      </p:sp>
      <p:sp>
        <p:nvSpPr>
          <p:cNvPr id="6"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sp>
        <p:nvSpPr>
          <p:cNvPr id="7" name="Date Placeholder 6"/>
          <p:cNvSpPr>
            <a:spLocks noGrp="1"/>
          </p:cNvSpPr>
          <p:nvPr>
            <p:ph type="dt" sz="half" idx="10"/>
          </p:nvPr>
        </p:nvSpPr>
        <p:spPr/>
        <p:txBody>
          <a:bodyPr/>
          <a:lstStyle/>
          <a:p>
            <a:pPr>
              <a:defRPr/>
            </a:pPr>
            <a:fld id="{B96E4C5C-30A8-41A0-B210-0C280C680B8C}" type="datetime1">
              <a:rPr lang="en-US" smtClean="0"/>
              <a:t>6/19/2018</a:t>
            </a:fld>
            <a:endParaRPr lang="en-US"/>
          </a:p>
        </p:txBody>
      </p:sp>
      <p:sp>
        <p:nvSpPr>
          <p:cNvPr id="8" name="Slide Number Placeholder 7"/>
          <p:cNvSpPr>
            <a:spLocks noGrp="1"/>
          </p:cNvSpPr>
          <p:nvPr>
            <p:ph type="sldNum" sz="quarter" idx="12"/>
          </p:nvPr>
        </p:nvSpPr>
        <p:spPr/>
        <p:txBody>
          <a:bodyPr/>
          <a:lstStyle/>
          <a:p>
            <a:pPr>
              <a:defRPr/>
            </a:pPr>
            <a:fld id="{D6CFBED9-E9D2-4009-9107-FFAA46A06685}" type="slidenum">
              <a:rPr lang="en-US" smtClean="0"/>
              <a:pPr>
                <a:defRPr/>
              </a:pPr>
              <a:t>34</a:t>
            </a:fld>
            <a:endParaRPr lang="en-US"/>
          </a:p>
        </p:txBody>
      </p:sp>
    </p:spTree>
    <p:extLst>
      <p:ext uri="{BB962C8B-B14F-4D97-AF65-F5344CB8AC3E}">
        <p14:creationId xmlns:p14="http://schemas.microsoft.com/office/powerpoint/2010/main" val="4261377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5CEB24-E379-4910-A0BD-30A9EF643A4F}"/>
              </a:ext>
            </a:extLst>
          </p:cNvPr>
          <p:cNvPicPr>
            <a:picLocks noChangeAspect="1"/>
          </p:cNvPicPr>
          <p:nvPr/>
        </p:nvPicPr>
        <p:blipFill>
          <a:blip r:embed="rId2" cstate="print"/>
          <a:stretch>
            <a:fillRect/>
          </a:stretch>
        </p:blipFill>
        <p:spPr>
          <a:xfrm>
            <a:off x="304800" y="1143000"/>
            <a:ext cx="8610600" cy="5176611"/>
          </a:xfrm>
          <a:prstGeom prst="rect">
            <a:avLst/>
          </a:prstGeom>
        </p:spPr>
      </p:pic>
      <p:sp>
        <p:nvSpPr>
          <p:cNvPr id="5" name="Title 1">
            <a:extLst>
              <a:ext uri="{FF2B5EF4-FFF2-40B4-BE49-F238E27FC236}">
                <a16:creationId xmlns:a16="http://schemas.microsoft.com/office/drawing/2014/main" id="{2D35BD67-8E0F-4FF4-80F3-DB75FF95586C}"/>
              </a:ext>
            </a:extLst>
          </p:cNvPr>
          <p:cNvSpPr txBox="1">
            <a:spLocks/>
          </p:cNvSpPr>
          <p:nvPr/>
        </p:nvSpPr>
        <p:spPr>
          <a:xfrm>
            <a:off x="495300" y="-228599"/>
            <a:ext cx="8229600" cy="1371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dirty="0"/>
          </a:p>
          <a:p>
            <a:pPr algn="ctr"/>
            <a:r>
              <a:rPr lang="en-US" b="1" dirty="0">
                <a:latin typeface="+mn-lt"/>
              </a:rPr>
              <a:t>File Review</a:t>
            </a:r>
          </a:p>
        </p:txBody>
      </p:sp>
      <p:sp>
        <p:nvSpPr>
          <p:cNvPr id="6"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sp>
        <p:nvSpPr>
          <p:cNvPr id="7" name="Date Placeholder 6"/>
          <p:cNvSpPr>
            <a:spLocks noGrp="1"/>
          </p:cNvSpPr>
          <p:nvPr>
            <p:ph type="dt" sz="half" idx="10"/>
          </p:nvPr>
        </p:nvSpPr>
        <p:spPr/>
        <p:txBody>
          <a:bodyPr/>
          <a:lstStyle/>
          <a:p>
            <a:pPr>
              <a:defRPr/>
            </a:pPr>
            <a:fld id="{12490376-C430-41E1-9F0E-FB26BDB463B1}" type="datetime1">
              <a:rPr lang="en-US" smtClean="0"/>
              <a:t>6/19/2018</a:t>
            </a:fld>
            <a:endParaRPr lang="en-US"/>
          </a:p>
        </p:txBody>
      </p:sp>
      <p:sp>
        <p:nvSpPr>
          <p:cNvPr id="8" name="Slide Number Placeholder 7"/>
          <p:cNvSpPr>
            <a:spLocks noGrp="1"/>
          </p:cNvSpPr>
          <p:nvPr>
            <p:ph type="sldNum" sz="quarter" idx="12"/>
          </p:nvPr>
        </p:nvSpPr>
        <p:spPr/>
        <p:txBody>
          <a:bodyPr/>
          <a:lstStyle/>
          <a:p>
            <a:pPr>
              <a:defRPr/>
            </a:pPr>
            <a:fld id="{D6CFBED9-E9D2-4009-9107-FFAA46A06685}" type="slidenum">
              <a:rPr lang="en-US" smtClean="0"/>
              <a:pPr>
                <a:defRPr/>
              </a:pPr>
              <a:t>35</a:t>
            </a:fld>
            <a:endParaRPr lang="en-US"/>
          </a:p>
        </p:txBody>
      </p:sp>
    </p:spTree>
    <p:extLst>
      <p:ext uri="{BB962C8B-B14F-4D97-AF65-F5344CB8AC3E}">
        <p14:creationId xmlns:p14="http://schemas.microsoft.com/office/powerpoint/2010/main" val="1303876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1" name="Rectangle 3"/>
          <p:cNvSpPr>
            <a:spLocks noGrp="1" noChangeArrowheads="1"/>
          </p:cNvSpPr>
          <p:nvPr>
            <p:ph type="title"/>
          </p:nvPr>
        </p:nvSpPr>
        <p:spPr>
          <a:xfrm>
            <a:off x="762000" y="762000"/>
            <a:ext cx="6832600" cy="824706"/>
          </a:xfrm>
        </p:spPr>
        <p:txBody>
          <a:bodyPr/>
          <a:lstStyle/>
          <a:p>
            <a:pPr eaLnBrk="1" hangingPunct="1">
              <a:defRPr/>
            </a:pPr>
            <a:r>
              <a:rPr lang="en-US" b="1" dirty="0">
                <a:latin typeface="+mn-lt"/>
              </a:rPr>
              <a:t>ODS Extract</a:t>
            </a:r>
          </a:p>
        </p:txBody>
      </p:sp>
      <p:sp>
        <p:nvSpPr>
          <p:cNvPr id="1343490" name="Rectangle 2"/>
          <p:cNvSpPr>
            <a:spLocks noGrp="1" noChangeArrowheads="1"/>
          </p:cNvSpPr>
          <p:nvPr>
            <p:ph idx="1"/>
          </p:nvPr>
        </p:nvSpPr>
        <p:spPr>
          <a:xfrm>
            <a:off x="838200" y="1828800"/>
            <a:ext cx="7677150" cy="4348163"/>
          </a:xfrm>
        </p:spPr>
        <p:txBody>
          <a:bodyPr/>
          <a:lstStyle/>
          <a:p>
            <a:pPr marL="457200" lvl="1" indent="-404813" eaLnBrk="1" hangingPunct="1">
              <a:lnSpc>
                <a:spcPct val="90000"/>
              </a:lnSpc>
              <a:buFont typeface="+mj-lt"/>
              <a:buAutoNum type="arabicPeriod"/>
              <a:defRPr/>
            </a:pPr>
            <a:r>
              <a:rPr lang="en-US" sz="2400" dirty="0"/>
              <a:t>Open the ODS Extract on the Production Control Tool </a:t>
            </a:r>
          </a:p>
          <a:p>
            <a:pPr marL="457200" lvl="1" indent="-395288" eaLnBrk="1" hangingPunct="1">
              <a:lnSpc>
                <a:spcPct val="90000"/>
              </a:lnSpc>
              <a:buFont typeface="+mj-lt"/>
              <a:buAutoNum type="arabicPeriod"/>
              <a:defRPr/>
            </a:pPr>
            <a:r>
              <a:rPr lang="en-US" sz="2400" dirty="0"/>
              <a:t>Download the zip file with the error report folder</a:t>
            </a:r>
          </a:p>
          <a:p>
            <a:pPr marL="914400" lvl="1" indent="-452438" eaLnBrk="1" hangingPunct="1">
              <a:lnSpc>
                <a:spcPct val="90000"/>
              </a:lnSpc>
              <a:buFont typeface="Wingdings" pitchFamily="2" charset="2"/>
              <a:buChar char="§"/>
              <a:defRPr/>
            </a:pPr>
            <a:r>
              <a:rPr lang="en-US" sz="2200" dirty="0"/>
              <a:t>Import data set into SDWIS/ODS QA Import Utility 3.32 </a:t>
            </a:r>
          </a:p>
          <a:p>
            <a:pPr marL="914400" lvl="1" indent="-457200" eaLnBrk="1" hangingPunct="1">
              <a:lnSpc>
                <a:spcPct val="90000"/>
              </a:lnSpc>
              <a:buFont typeface="Wingdings" pitchFamily="2" charset="2"/>
              <a:buChar char="§"/>
              <a:defRPr/>
            </a:pPr>
            <a:r>
              <a:rPr lang="en-US" sz="2200" dirty="0"/>
              <a:t>Microsoft Access database allows you to view your primacy agency’s data and perform ad-hoc queries and reporting on data from your most recent submission</a:t>
            </a:r>
          </a:p>
          <a:p>
            <a:pPr marL="914400" lvl="1" indent="-457200" eaLnBrk="1" hangingPunct="1">
              <a:lnSpc>
                <a:spcPct val="90000"/>
              </a:lnSpc>
              <a:buFont typeface="Wingdings" pitchFamily="2" charset="2"/>
              <a:buChar char="§"/>
              <a:defRPr/>
            </a:pPr>
            <a:r>
              <a:rPr lang="en-US" sz="2200" dirty="0"/>
              <a:t>Use Version 3.32 (dated 2/28/2012 and posted on SDWIS SharePoint site) regardless of SDWIS/</a:t>
            </a:r>
            <a:r>
              <a:rPr lang="en-US" sz="2200" dirty="0" err="1"/>
              <a:t>FedRep</a:t>
            </a:r>
            <a:r>
              <a:rPr lang="en-US" sz="2200" dirty="0"/>
              <a:t> version your agency uses</a:t>
            </a:r>
          </a:p>
          <a:p>
            <a:pPr marL="914400" lvl="1" indent="-457200" eaLnBrk="1" hangingPunct="1">
              <a:lnSpc>
                <a:spcPct val="90000"/>
              </a:lnSpc>
              <a:buFont typeface="Wingdings" pitchFamily="2" charset="2"/>
              <a:buChar char="§"/>
              <a:defRPr/>
            </a:pPr>
            <a:r>
              <a:rPr lang="en-US" sz="2200" dirty="0"/>
              <a:t>Use SDWIS/ODS Quality Assurance Utility 3.3 Installation and User Guide (5/18/2011) for assistance (also on SDWIS SharePoint)</a:t>
            </a:r>
          </a:p>
        </p:txBody>
      </p:sp>
      <p:sp>
        <p:nvSpPr>
          <p:cNvPr id="7" name="Date Placeholder 1">
            <a:extLst/>
          </p:cNvPr>
          <p:cNvSpPr txBox="1">
            <a:spLocks/>
          </p:cNvSpPr>
          <p:nvPr/>
        </p:nvSpPr>
        <p:spPr>
          <a:xfrm>
            <a:off x="685800" y="635254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4/26/2018</a:t>
            </a:r>
          </a:p>
        </p:txBody>
      </p:sp>
      <p:sp>
        <p:nvSpPr>
          <p:cNvPr id="8" name="Date Placeholder 7"/>
          <p:cNvSpPr>
            <a:spLocks noGrp="1"/>
          </p:cNvSpPr>
          <p:nvPr>
            <p:ph type="dt" sz="half" idx="10"/>
          </p:nvPr>
        </p:nvSpPr>
        <p:spPr/>
        <p:txBody>
          <a:bodyPr/>
          <a:lstStyle/>
          <a:p>
            <a:pPr>
              <a:defRPr/>
            </a:pPr>
            <a:fld id="{E235C8A0-DA62-475A-B7B8-E99A8E01C68D}" type="datetime1">
              <a:rPr lang="en-US" smtClean="0"/>
              <a:t>6/19/2018</a:t>
            </a:fld>
            <a:endParaRPr lang="en-US"/>
          </a:p>
        </p:txBody>
      </p:sp>
      <p:sp>
        <p:nvSpPr>
          <p:cNvPr id="9" name="Slide Number Placeholder 8"/>
          <p:cNvSpPr>
            <a:spLocks noGrp="1"/>
          </p:cNvSpPr>
          <p:nvPr>
            <p:ph type="sldNum" sz="quarter" idx="12"/>
          </p:nvPr>
        </p:nvSpPr>
        <p:spPr/>
        <p:txBody>
          <a:bodyPr/>
          <a:lstStyle/>
          <a:p>
            <a:pPr>
              <a:defRPr/>
            </a:pPr>
            <a:fld id="{A25AD446-B311-41A8-B2D1-5FB8A8279366}" type="slidenum">
              <a:rPr lang="en-US" smtClean="0"/>
              <a:pPr>
                <a:defRPr/>
              </a:pPr>
              <a:t>36</a:t>
            </a:fld>
            <a:endParaRPr lang="en-US"/>
          </a:p>
        </p:txBody>
      </p:sp>
    </p:spTree>
    <p:extLst>
      <p:ext uri="{BB962C8B-B14F-4D97-AF65-F5344CB8AC3E}">
        <p14:creationId xmlns:p14="http://schemas.microsoft.com/office/powerpoint/2010/main" val="3180610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1752600"/>
            <a:ext cx="8229600" cy="4343400"/>
          </a:xfrm>
        </p:spPr>
        <p:txBody>
          <a:bodyPr>
            <a:normAutofit lnSpcReduction="10000"/>
          </a:bodyPr>
          <a:lstStyle/>
          <a:p>
            <a:pPr lvl="1">
              <a:buFont typeface="Wingdings" pitchFamily="2" charset="2"/>
              <a:buChar char="§"/>
            </a:pPr>
            <a:r>
              <a:rPr lang="en-US" sz="2800" dirty="0"/>
              <a:t> Data source for all uses or services of DW data reporting</a:t>
            </a:r>
          </a:p>
          <a:p>
            <a:pPr lvl="1">
              <a:buFont typeface="Wingdings" pitchFamily="2" charset="2"/>
              <a:buChar char="§"/>
            </a:pPr>
            <a:r>
              <a:rPr lang="en-US" sz="2800" dirty="0"/>
              <a:t> Updated quarterly based on data submitted to ODS Production</a:t>
            </a:r>
          </a:p>
          <a:p>
            <a:pPr lvl="1">
              <a:buFont typeface="Wingdings" pitchFamily="2" charset="2"/>
              <a:buChar char="§"/>
            </a:pPr>
            <a:r>
              <a:rPr lang="en-US" sz="2800" dirty="0"/>
              <a:t> Data is extracted from ODS Production</a:t>
            </a:r>
          </a:p>
          <a:p>
            <a:pPr lvl="1">
              <a:buFont typeface="Wingdings" pitchFamily="2" charset="2"/>
              <a:buChar char="§"/>
            </a:pPr>
            <a:r>
              <a:rPr lang="en-US" sz="2800" dirty="0"/>
              <a:t> Transformed data is loaded into appropriate SDWIS Fed Data Warehouse tables and views</a:t>
            </a:r>
          </a:p>
          <a:p>
            <a:pPr lvl="1">
              <a:buFont typeface="Wingdings" pitchFamily="2" charset="2"/>
              <a:buChar char="§"/>
            </a:pPr>
            <a:r>
              <a:rPr lang="en-US" sz="2800" dirty="0"/>
              <a:t> Added a number of calculated field to help with data analyses (i.e. Compliance Status Code)</a:t>
            </a:r>
          </a:p>
          <a:p>
            <a:pPr lvl="1">
              <a:buFont typeface="Wingdings" pitchFamily="2" charset="2"/>
              <a:buChar char="§"/>
            </a:pPr>
            <a:r>
              <a:rPr lang="en-US" sz="2800" dirty="0"/>
              <a:t> SDWIS Fed Data Warehouse is the source for all reporting and including for ECHO and </a:t>
            </a:r>
            <a:r>
              <a:rPr lang="en-US" sz="2800" dirty="0" err="1"/>
              <a:t>envirofacts</a:t>
            </a:r>
            <a:endParaRPr lang="en-US" sz="2800" dirty="0"/>
          </a:p>
          <a:p>
            <a:pPr lvl="1"/>
            <a:endParaRPr lang="en-US" sz="2400" dirty="0"/>
          </a:p>
        </p:txBody>
      </p:sp>
      <p:sp>
        <p:nvSpPr>
          <p:cNvPr id="5124" name="Rectangle 8"/>
          <p:cNvSpPr>
            <a:spLocks noGrp="1" noChangeArrowheads="1"/>
          </p:cNvSpPr>
          <p:nvPr>
            <p:ph type="title"/>
          </p:nvPr>
        </p:nvSpPr>
        <p:spPr>
          <a:xfrm>
            <a:off x="457200" y="533400"/>
            <a:ext cx="3774707" cy="914400"/>
          </a:xfrm>
          <a:noFill/>
        </p:spPr>
        <p:txBody>
          <a:bodyPr/>
          <a:lstStyle/>
          <a:p>
            <a:r>
              <a:rPr lang="en-US" b="1" dirty="0">
                <a:latin typeface="+mn-lt"/>
              </a:rPr>
              <a:t>Data Warehouse</a:t>
            </a:r>
          </a:p>
        </p:txBody>
      </p:sp>
      <p:sp>
        <p:nvSpPr>
          <p:cNvPr id="4" name="Date Placeholder 3"/>
          <p:cNvSpPr>
            <a:spLocks noGrp="1"/>
          </p:cNvSpPr>
          <p:nvPr>
            <p:ph type="dt" sz="half" idx="10"/>
          </p:nvPr>
        </p:nvSpPr>
        <p:spPr/>
        <p:txBody>
          <a:bodyPr/>
          <a:lstStyle/>
          <a:p>
            <a:pPr>
              <a:defRPr/>
            </a:pPr>
            <a:fld id="{F54671C2-7EDB-4FD6-A6DD-5A72C45208DE}" type="datetime1">
              <a:rPr lang="en-US" smtClean="0"/>
              <a:t>6/19/2018</a:t>
            </a:fld>
            <a:endParaRPr lang="en-US"/>
          </a:p>
        </p:txBody>
      </p:sp>
      <p:sp>
        <p:nvSpPr>
          <p:cNvPr id="5" name="Slide Number Placeholder 4"/>
          <p:cNvSpPr>
            <a:spLocks noGrp="1"/>
          </p:cNvSpPr>
          <p:nvPr>
            <p:ph type="sldNum" sz="quarter" idx="12"/>
          </p:nvPr>
        </p:nvSpPr>
        <p:spPr/>
        <p:txBody>
          <a:bodyPr/>
          <a:lstStyle/>
          <a:p>
            <a:pPr>
              <a:defRPr/>
            </a:pPr>
            <a:fld id="{A25AD446-B311-41A8-B2D1-5FB8A8279366}" type="slidenum">
              <a:rPr lang="en-US" smtClean="0"/>
              <a:pPr>
                <a:defRPr/>
              </a:pPr>
              <a:t>37</a:t>
            </a:fld>
            <a:endParaRPr lang="en-US"/>
          </a:p>
        </p:txBody>
      </p:sp>
    </p:spTree>
    <p:extLst>
      <p:ext uri="{BB962C8B-B14F-4D97-AF65-F5344CB8AC3E}">
        <p14:creationId xmlns:p14="http://schemas.microsoft.com/office/powerpoint/2010/main" val="3312571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477000" cy="838200"/>
          </a:xfrm>
        </p:spPr>
        <p:txBody>
          <a:bodyPr>
            <a:normAutofit/>
          </a:bodyPr>
          <a:lstStyle/>
          <a:p>
            <a:r>
              <a:rPr lang="en-US" sz="3450" b="1" dirty="0">
                <a:latin typeface="+mn-lt"/>
              </a:rPr>
              <a:t>SDWIS Fed Data Tools</a:t>
            </a:r>
          </a:p>
        </p:txBody>
      </p:sp>
      <p:sp>
        <p:nvSpPr>
          <p:cNvPr id="4" name="Content Placeholder 2"/>
          <p:cNvSpPr txBox="1">
            <a:spLocks/>
          </p:cNvSpPr>
          <p:nvPr/>
        </p:nvSpPr>
        <p:spPr>
          <a:xfrm>
            <a:off x="445326" y="2450648"/>
            <a:ext cx="8622474" cy="289718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t>Tools:</a:t>
            </a:r>
          </a:p>
          <a:p>
            <a:r>
              <a:rPr lang="en-US" sz="2100" dirty="0">
                <a:hlinkClick r:id="rId2"/>
              </a:rPr>
              <a:t>Reporting Services (Public)</a:t>
            </a:r>
            <a:endParaRPr lang="en-US" sz="2100" dirty="0"/>
          </a:p>
          <a:p>
            <a:r>
              <a:rPr lang="en-US" sz="2100" dirty="0"/>
              <a:t>Reporting Services (Secure CDX) </a:t>
            </a:r>
          </a:p>
          <a:p>
            <a:r>
              <a:rPr lang="en-US" sz="2100" dirty="0">
                <a:hlinkClick r:id="rId3"/>
              </a:rPr>
              <a:t>Public GPRA Tool</a:t>
            </a:r>
            <a:endParaRPr lang="en-US" sz="2100" dirty="0"/>
          </a:p>
          <a:p>
            <a:r>
              <a:rPr lang="en-US" sz="2100" dirty="0">
                <a:hlinkClick r:id="rId4"/>
              </a:rPr>
              <a:t>Drinking Water Mapping Application to Protect Source Waters (DWMAPS)</a:t>
            </a:r>
            <a:endParaRPr lang="en-US" sz="2100" dirty="0"/>
          </a:p>
        </p:txBody>
      </p:sp>
      <p:sp>
        <p:nvSpPr>
          <p:cNvPr id="5" name="Date Placeholder 4"/>
          <p:cNvSpPr>
            <a:spLocks noGrp="1"/>
          </p:cNvSpPr>
          <p:nvPr>
            <p:ph type="dt" sz="half" idx="10"/>
          </p:nvPr>
        </p:nvSpPr>
        <p:spPr/>
        <p:txBody>
          <a:bodyPr/>
          <a:lstStyle/>
          <a:p>
            <a:pPr>
              <a:defRPr/>
            </a:pPr>
            <a:fld id="{06DD06A9-6CD7-401C-B487-5FD8DFD68F89}" type="datetime1">
              <a:rPr lang="en-US" smtClean="0"/>
              <a:t>6/19/2018</a:t>
            </a:fld>
            <a:endParaRPr lang="en-US"/>
          </a:p>
        </p:txBody>
      </p:sp>
      <p:sp>
        <p:nvSpPr>
          <p:cNvPr id="6" name="Slide Number Placeholder 5"/>
          <p:cNvSpPr>
            <a:spLocks noGrp="1"/>
          </p:cNvSpPr>
          <p:nvPr>
            <p:ph type="sldNum" sz="quarter" idx="12"/>
          </p:nvPr>
        </p:nvSpPr>
        <p:spPr/>
        <p:txBody>
          <a:bodyPr/>
          <a:lstStyle/>
          <a:p>
            <a:pPr>
              <a:defRPr/>
            </a:pPr>
            <a:fld id="{A25AD446-B311-41A8-B2D1-5FB8A8279366}" type="slidenum">
              <a:rPr lang="en-US" smtClean="0"/>
              <a:pPr>
                <a:defRPr/>
              </a:pPr>
              <a:t>38</a:t>
            </a:fld>
            <a:endParaRPr lang="en-US"/>
          </a:p>
        </p:txBody>
      </p:sp>
    </p:spTree>
    <p:extLst>
      <p:ext uri="{BB962C8B-B14F-4D97-AF65-F5344CB8AC3E}">
        <p14:creationId xmlns:p14="http://schemas.microsoft.com/office/powerpoint/2010/main" val="3434789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04800" y="1752600"/>
            <a:ext cx="8610600" cy="4495800"/>
          </a:xfrm>
        </p:spPr>
        <p:txBody>
          <a:bodyPr>
            <a:normAutofit lnSpcReduction="10000"/>
          </a:bodyPr>
          <a:lstStyle/>
          <a:p>
            <a:pPr marL="274320" lvl="1" indent="0" eaLnBrk="1" hangingPunct="1">
              <a:spcBef>
                <a:spcPts val="0"/>
              </a:spcBef>
              <a:buNone/>
            </a:pPr>
            <a:r>
              <a:rPr lang="en-US" sz="2800" b="1" dirty="0"/>
              <a:t>SDWIS Fed Info </a:t>
            </a:r>
            <a:r>
              <a:rPr lang="en-US" sz="2800" dirty="0"/>
              <a:t>(on SDWIS SharePoint): </a:t>
            </a:r>
          </a:p>
          <a:p>
            <a:pPr marL="617220" lvl="1" indent="-342900" eaLnBrk="1" hangingPunct="1">
              <a:spcBef>
                <a:spcPts val="0"/>
              </a:spcBef>
              <a:buFont typeface="Wingdings" pitchFamily="2" charset="2"/>
              <a:buChar char="§"/>
            </a:pPr>
            <a:r>
              <a:rPr lang="en-US" sz="2800" dirty="0">
                <a:hlinkClick r:id="rId2"/>
              </a:rPr>
              <a:t>SDWIS Fed data flow</a:t>
            </a:r>
            <a:r>
              <a:rPr lang="en-US" sz="2800" dirty="0"/>
              <a:t>    </a:t>
            </a:r>
          </a:p>
          <a:p>
            <a:pPr marL="617220" lvl="1" indent="-342900" eaLnBrk="1" hangingPunct="1">
              <a:spcBef>
                <a:spcPts val="0"/>
              </a:spcBef>
              <a:buFont typeface="Wingdings" pitchFamily="2" charset="2"/>
              <a:buChar char="§"/>
            </a:pPr>
            <a:r>
              <a:rPr lang="en-US" sz="2800" dirty="0">
                <a:hlinkClick r:id="rId3"/>
              </a:rPr>
              <a:t>SDWIS </a:t>
            </a:r>
            <a:r>
              <a:rPr lang="en-US" sz="2800" dirty="0" err="1">
                <a:hlinkClick r:id="rId3"/>
              </a:rPr>
              <a:t>FedRep</a:t>
            </a:r>
            <a:r>
              <a:rPr lang="en-US" sz="2800" dirty="0">
                <a:hlinkClick r:id="rId3"/>
              </a:rPr>
              <a:t> &amp; ODS Data Validation</a:t>
            </a:r>
            <a:endParaRPr lang="en-US" sz="2800" dirty="0"/>
          </a:p>
          <a:p>
            <a:pPr marL="617220" lvl="1" indent="-342900" eaLnBrk="1" hangingPunct="1">
              <a:spcBef>
                <a:spcPts val="0"/>
              </a:spcBef>
              <a:buFont typeface="Wingdings" pitchFamily="2" charset="2"/>
              <a:buChar char="§"/>
            </a:pPr>
            <a:r>
              <a:rPr lang="en-US" sz="2800" dirty="0">
                <a:hlinkClick r:id="rId4"/>
              </a:rPr>
              <a:t>SDWIS Version Use</a:t>
            </a:r>
            <a:endParaRPr lang="en-US" sz="2800" dirty="0"/>
          </a:p>
          <a:p>
            <a:pPr marL="274320" lvl="1" indent="0" eaLnBrk="1" hangingPunct="1">
              <a:spcBef>
                <a:spcPts val="0"/>
              </a:spcBef>
              <a:buNone/>
            </a:pPr>
            <a:endParaRPr lang="en-US" sz="2400" b="1" dirty="0"/>
          </a:p>
          <a:p>
            <a:pPr marL="274320" lvl="1" indent="0" eaLnBrk="1" hangingPunct="1">
              <a:spcBef>
                <a:spcPts val="0"/>
              </a:spcBef>
              <a:buNone/>
            </a:pPr>
            <a:r>
              <a:rPr lang="en-US" sz="2800" b="1" dirty="0"/>
              <a:t>SDWIS Reporting Contacts:</a:t>
            </a:r>
          </a:p>
          <a:p>
            <a:pPr marL="617220" lvl="1" indent="-342900" eaLnBrk="1" hangingPunct="1">
              <a:spcBef>
                <a:spcPts val="0"/>
              </a:spcBef>
              <a:buFont typeface="Wingdings" pitchFamily="2" charset="2"/>
              <a:buChar char="§"/>
            </a:pPr>
            <a:r>
              <a:rPr lang="en-US" sz="2800" dirty="0">
                <a:hlinkClick r:id="rId4"/>
              </a:rPr>
              <a:t>EPA Region Coordinators</a:t>
            </a:r>
            <a:endParaRPr lang="en-US" sz="2800" dirty="0"/>
          </a:p>
          <a:p>
            <a:pPr marL="617220" lvl="1" indent="-342900" eaLnBrk="1" hangingPunct="1">
              <a:spcBef>
                <a:spcPts val="0"/>
              </a:spcBef>
              <a:buFont typeface="Wingdings" pitchFamily="2" charset="2"/>
              <a:buChar char="§"/>
            </a:pPr>
            <a:r>
              <a:rPr lang="en-US" sz="2800" dirty="0"/>
              <a:t>EPA HQ:</a:t>
            </a:r>
          </a:p>
          <a:p>
            <a:pPr marL="754380" lvl="2">
              <a:spcBef>
                <a:spcPts val="0"/>
              </a:spcBef>
              <a:buFont typeface="Courier New" pitchFamily="49" charset="0"/>
              <a:buChar char="o"/>
            </a:pPr>
            <a:r>
              <a:rPr lang="en-US" sz="2800" dirty="0"/>
              <a:t> </a:t>
            </a:r>
            <a:r>
              <a:rPr lang="en-US" sz="2400" dirty="0"/>
              <a:t>Renee Morris – (202) 564- 8037, </a:t>
            </a:r>
            <a:r>
              <a:rPr lang="en-US" sz="2400" dirty="0">
                <a:hlinkClick r:id="rId5"/>
              </a:rPr>
              <a:t>Morris.renee@epa.gov</a:t>
            </a:r>
            <a:endParaRPr lang="en-US" sz="2400" dirty="0"/>
          </a:p>
          <a:p>
            <a:pPr marL="754380" lvl="2">
              <a:spcBef>
                <a:spcPts val="0"/>
              </a:spcBef>
              <a:buFont typeface="Courier New" pitchFamily="49" charset="0"/>
              <a:buChar char="o"/>
            </a:pPr>
            <a:r>
              <a:rPr lang="en-US" sz="2400" dirty="0"/>
              <a:t> Alex Porteous – (202) 564- 3142, </a:t>
            </a:r>
            <a:r>
              <a:rPr lang="en-US" sz="2400" dirty="0">
                <a:hlinkClick r:id="rId6"/>
              </a:rPr>
              <a:t>Porteous.alex@epa.gov</a:t>
            </a:r>
            <a:endParaRPr lang="en-US" sz="2400" dirty="0"/>
          </a:p>
          <a:p>
            <a:pPr marL="754380" lvl="2">
              <a:spcBef>
                <a:spcPts val="0"/>
              </a:spcBef>
              <a:buFont typeface="Courier New" pitchFamily="49" charset="0"/>
              <a:buChar char="o"/>
            </a:pPr>
            <a:r>
              <a:rPr lang="en-US" sz="2400" dirty="0"/>
              <a:t> Trang Le – (202) 564-1572, </a:t>
            </a:r>
            <a:r>
              <a:rPr lang="en-US" sz="2400" dirty="0">
                <a:hlinkClick r:id="rId7"/>
              </a:rPr>
              <a:t>Le.trang@epa.gov</a:t>
            </a:r>
            <a:r>
              <a:rPr lang="en-US" sz="2400" dirty="0"/>
              <a:t> </a:t>
            </a:r>
          </a:p>
        </p:txBody>
      </p:sp>
      <p:sp>
        <p:nvSpPr>
          <p:cNvPr id="5124" name="Rectangle 8"/>
          <p:cNvSpPr>
            <a:spLocks noGrp="1" noChangeArrowheads="1"/>
          </p:cNvSpPr>
          <p:nvPr>
            <p:ph type="title"/>
          </p:nvPr>
        </p:nvSpPr>
        <p:spPr>
          <a:xfrm>
            <a:off x="533400" y="228600"/>
            <a:ext cx="8229600" cy="1143000"/>
          </a:xfrm>
          <a:noFill/>
        </p:spPr>
        <p:txBody>
          <a:bodyPr/>
          <a:lstStyle/>
          <a:p>
            <a:r>
              <a:rPr lang="en-US" b="1" dirty="0">
                <a:latin typeface="+mn-lt"/>
              </a:rPr>
              <a:t>Where are we going from here?</a:t>
            </a:r>
          </a:p>
        </p:txBody>
      </p:sp>
      <p:sp>
        <p:nvSpPr>
          <p:cNvPr id="4" name="Date Placeholder 3"/>
          <p:cNvSpPr>
            <a:spLocks noGrp="1"/>
          </p:cNvSpPr>
          <p:nvPr>
            <p:ph type="dt" sz="half" idx="10"/>
          </p:nvPr>
        </p:nvSpPr>
        <p:spPr/>
        <p:txBody>
          <a:bodyPr/>
          <a:lstStyle/>
          <a:p>
            <a:pPr>
              <a:defRPr/>
            </a:pPr>
            <a:fld id="{66EE39DC-B62E-42C2-AB81-F93FFC8D4E0A}" type="datetime1">
              <a:rPr lang="en-US" smtClean="0"/>
              <a:t>6/19/2018</a:t>
            </a:fld>
            <a:endParaRPr lang="en-US"/>
          </a:p>
        </p:txBody>
      </p:sp>
      <p:sp>
        <p:nvSpPr>
          <p:cNvPr id="5" name="Slide Number Placeholder 4"/>
          <p:cNvSpPr>
            <a:spLocks noGrp="1"/>
          </p:cNvSpPr>
          <p:nvPr>
            <p:ph type="sldNum" sz="quarter" idx="12"/>
          </p:nvPr>
        </p:nvSpPr>
        <p:spPr/>
        <p:txBody>
          <a:bodyPr/>
          <a:lstStyle/>
          <a:p>
            <a:pPr>
              <a:defRPr/>
            </a:pPr>
            <a:fld id="{A25AD446-B311-41A8-B2D1-5FB8A8279366}" type="slidenum">
              <a:rPr lang="en-US" smtClean="0"/>
              <a:pPr>
                <a:defRPr/>
              </a:pPr>
              <a:t>39</a:t>
            </a:fld>
            <a:endParaRPr lang="en-US"/>
          </a:p>
        </p:txBody>
      </p:sp>
    </p:spTree>
    <p:extLst>
      <p:ext uri="{BB962C8B-B14F-4D97-AF65-F5344CB8AC3E}">
        <p14:creationId xmlns:p14="http://schemas.microsoft.com/office/powerpoint/2010/main" val="396358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772400" cy="1362075"/>
          </a:xfrm>
        </p:spPr>
        <p:txBody>
          <a:bodyPr>
            <a:normAutofit/>
          </a:bodyPr>
          <a:lstStyle/>
          <a:p>
            <a:r>
              <a:rPr lang="en-US" sz="4000" b="1" dirty="0">
                <a:latin typeface="+mn-lt"/>
              </a:rPr>
              <a:t>SDWIS BACKGROUND</a:t>
            </a:r>
          </a:p>
        </p:txBody>
      </p:sp>
      <p:sp>
        <p:nvSpPr>
          <p:cNvPr id="3" name="Date Placeholder 2"/>
          <p:cNvSpPr>
            <a:spLocks noGrp="1"/>
          </p:cNvSpPr>
          <p:nvPr>
            <p:ph type="dt" sz="half" idx="10"/>
          </p:nvPr>
        </p:nvSpPr>
        <p:spPr/>
        <p:txBody>
          <a:bodyPr/>
          <a:lstStyle/>
          <a:p>
            <a:pPr>
              <a:defRPr/>
            </a:pPr>
            <a:fld id="{47970C87-BD81-4DB6-9079-5F8B5130F715}" type="datetime1">
              <a:rPr lang="en-US" smtClean="0"/>
              <a:t>6/19/2018</a:t>
            </a:fld>
            <a:endParaRPr lang="en-US"/>
          </a:p>
        </p:txBody>
      </p:sp>
      <p:sp>
        <p:nvSpPr>
          <p:cNvPr id="4" name="Slide Number Placeholder 3"/>
          <p:cNvSpPr>
            <a:spLocks noGrp="1"/>
          </p:cNvSpPr>
          <p:nvPr>
            <p:ph type="sldNum" sz="quarter" idx="12"/>
          </p:nvPr>
        </p:nvSpPr>
        <p:spPr/>
        <p:txBody>
          <a:bodyPr/>
          <a:lstStyle/>
          <a:p>
            <a:pPr>
              <a:defRPr/>
            </a:pPr>
            <a:fld id="{80752B17-5ED3-4AAE-AB0D-826114C47742}" type="slidenum">
              <a:rPr lang="en-US" smtClean="0"/>
              <a:pPr>
                <a:defRPr/>
              </a:pPr>
              <a:t>4</a:t>
            </a:fld>
            <a:endParaRPr lang="en-US"/>
          </a:p>
        </p:txBody>
      </p:sp>
    </p:spTree>
    <p:extLst>
      <p:ext uri="{BB962C8B-B14F-4D97-AF65-F5344CB8AC3E}">
        <p14:creationId xmlns:p14="http://schemas.microsoft.com/office/powerpoint/2010/main" val="2444547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Questions?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7164" y="2667000"/>
            <a:ext cx="3733799" cy="2190750"/>
          </a:xfrm>
        </p:spPr>
      </p:pic>
      <p:sp>
        <p:nvSpPr>
          <p:cNvPr id="4" name="Date Placeholder 3"/>
          <p:cNvSpPr>
            <a:spLocks noGrp="1"/>
          </p:cNvSpPr>
          <p:nvPr>
            <p:ph type="dt" sz="half" idx="10"/>
          </p:nvPr>
        </p:nvSpPr>
        <p:spPr/>
        <p:txBody>
          <a:bodyPr/>
          <a:lstStyle/>
          <a:p>
            <a:pPr>
              <a:defRPr/>
            </a:pPr>
            <a:fld id="{0E856239-BA99-436B-BBC8-889D3FAEE821}" type="datetime1">
              <a:rPr lang="en-US" smtClean="0"/>
              <a:t>6/19/2018</a:t>
            </a:fld>
            <a:endParaRPr lang="en-US"/>
          </a:p>
        </p:txBody>
      </p:sp>
      <p:sp>
        <p:nvSpPr>
          <p:cNvPr id="5" name="Slide Number Placeholder 4"/>
          <p:cNvSpPr>
            <a:spLocks noGrp="1"/>
          </p:cNvSpPr>
          <p:nvPr>
            <p:ph type="sldNum" sz="quarter" idx="12"/>
          </p:nvPr>
        </p:nvSpPr>
        <p:spPr/>
        <p:txBody>
          <a:bodyPr/>
          <a:lstStyle/>
          <a:p>
            <a:pPr>
              <a:defRPr/>
            </a:pPr>
            <a:fld id="{A25AD446-B311-41A8-B2D1-5FB8A8279366}" type="slidenum">
              <a:rPr lang="en-US" smtClean="0"/>
              <a:pPr>
                <a:defRPr/>
              </a:pPr>
              <a:t>40</a:t>
            </a:fld>
            <a:endParaRPr lang="en-US"/>
          </a:p>
        </p:txBody>
      </p:sp>
    </p:spTree>
    <p:extLst>
      <p:ext uri="{BB962C8B-B14F-4D97-AF65-F5344CB8AC3E}">
        <p14:creationId xmlns:p14="http://schemas.microsoft.com/office/powerpoint/2010/main" val="300789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985760" cy="1084996"/>
          </a:xfrm>
        </p:spPr>
        <p:txBody>
          <a:bodyPr>
            <a:normAutofit/>
          </a:bodyPr>
          <a:lstStyle/>
          <a:p>
            <a:r>
              <a:rPr lang="en-US" b="1" dirty="0">
                <a:latin typeface="+mn-lt"/>
              </a:rPr>
              <a:t>What  is SDWIS? </a:t>
            </a:r>
          </a:p>
        </p:txBody>
      </p:sp>
      <p:sp>
        <p:nvSpPr>
          <p:cNvPr id="3" name="Content Placeholder 2"/>
          <p:cNvSpPr>
            <a:spLocks noGrp="1"/>
          </p:cNvSpPr>
          <p:nvPr>
            <p:ph idx="1"/>
          </p:nvPr>
        </p:nvSpPr>
        <p:spPr>
          <a:xfrm>
            <a:off x="304800" y="1828800"/>
            <a:ext cx="8534400" cy="4068763"/>
          </a:xfrm>
        </p:spPr>
        <p:txBody>
          <a:bodyPr>
            <a:normAutofit/>
          </a:bodyPr>
          <a:lstStyle/>
          <a:p>
            <a:pPr>
              <a:buFont typeface="Wingdings" pitchFamily="2" charset="2"/>
              <a:buChar char="§"/>
            </a:pPr>
            <a:r>
              <a:rPr lang="en-US" sz="3200" dirty="0"/>
              <a:t> An EPA data system supports Safe Drinking Water Act (SDWA) implementation &amp; Public Water System Supervision (PWSS) program</a:t>
            </a:r>
          </a:p>
          <a:p>
            <a:pPr>
              <a:buFont typeface="Wingdings" pitchFamily="2" charset="2"/>
              <a:buChar char="§"/>
            </a:pPr>
            <a:r>
              <a:rPr lang="en-US" sz="3200" dirty="0"/>
              <a:t> PWSS Program is delegated to </a:t>
            </a:r>
            <a:r>
              <a:rPr lang="en-US" sz="3200" b="1" dirty="0"/>
              <a:t>states/tribe</a:t>
            </a:r>
            <a:r>
              <a:rPr lang="en-US" sz="3200" dirty="0"/>
              <a:t> as Primacy Agencies</a:t>
            </a:r>
          </a:p>
          <a:p>
            <a:pPr>
              <a:buFont typeface="Wingdings" pitchFamily="2" charset="2"/>
              <a:buChar char="§"/>
            </a:pPr>
            <a:r>
              <a:rPr lang="en-US" sz="3200" dirty="0"/>
              <a:t> Jurisdictions without primacy are managed by </a:t>
            </a:r>
            <a:r>
              <a:rPr lang="en-US" sz="3200" b="1" dirty="0"/>
              <a:t>EPA regional offices </a:t>
            </a:r>
            <a:r>
              <a:rPr lang="en-US" sz="3200" dirty="0"/>
              <a:t>thru Direct Implementation (DI) Programs</a:t>
            </a:r>
          </a:p>
          <a:p>
            <a:endParaRPr lang="en-US" dirty="0"/>
          </a:p>
        </p:txBody>
      </p:sp>
      <p:sp>
        <p:nvSpPr>
          <p:cNvPr id="4" name="Date Placeholder 3"/>
          <p:cNvSpPr>
            <a:spLocks noGrp="1"/>
          </p:cNvSpPr>
          <p:nvPr>
            <p:ph type="dt" sz="half" idx="10"/>
          </p:nvPr>
        </p:nvSpPr>
        <p:spPr/>
        <p:txBody>
          <a:bodyPr/>
          <a:lstStyle/>
          <a:p>
            <a:pPr>
              <a:defRPr/>
            </a:pPr>
            <a:fld id="{8D08F9D5-99AE-4BE0-A0F5-7CE4B10E0B71}" type="datetime1">
              <a:rPr lang="en-US" smtClean="0"/>
              <a:t>6/19/2018</a:t>
            </a:fld>
            <a:endParaRPr lang="en-US"/>
          </a:p>
        </p:txBody>
      </p:sp>
      <p:sp>
        <p:nvSpPr>
          <p:cNvPr id="5" name="Slide Number Placeholder 4"/>
          <p:cNvSpPr>
            <a:spLocks noGrp="1"/>
          </p:cNvSpPr>
          <p:nvPr>
            <p:ph type="sldNum" sz="quarter" idx="12"/>
          </p:nvPr>
        </p:nvSpPr>
        <p:spPr/>
        <p:txBody>
          <a:bodyPr/>
          <a:lstStyle/>
          <a:p>
            <a:pPr>
              <a:defRPr/>
            </a:pPr>
            <a:fld id="{A25AD446-B311-41A8-B2D1-5FB8A8279366}"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838200"/>
          </a:xfrm>
        </p:spPr>
        <p:txBody>
          <a:bodyPr/>
          <a:lstStyle/>
          <a:p>
            <a:r>
              <a:rPr lang="en-US" b="1" dirty="0">
                <a:latin typeface="+mn-lt"/>
              </a:rPr>
              <a:t>SDWIS Dataset </a:t>
            </a:r>
          </a:p>
        </p:txBody>
      </p:sp>
      <p:sp>
        <p:nvSpPr>
          <p:cNvPr id="3" name="Content Placeholder 2"/>
          <p:cNvSpPr>
            <a:spLocks noGrp="1"/>
          </p:cNvSpPr>
          <p:nvPr>
            <p:ph idx="1"/>
          </p:nvPr>
        </p:nvSpPr>
        <p:spPr>
          <a:xfrm>
            <a:off x="376614" y="1828801"/>
            <a:ext cx="8229600" cy="4495800"/>
          </a:xfrm>
        </p:spPr>
        <p:txBody>
          <a:bodyPr>
            <a:normAutofit fontScale="25000" lnSpcReduction="20000"/>
          </a:bodyPr>
          <a:lstStyle/>
          <a:p>
            <a:pPr>
              <a:buFont typeface="Wingdings" pitchFamily="2" charset="2"/>
              <a:buChar char="§"/>
            </a:pPr>
            <a:r>
              <a:rPr lang="en-US" sz="10400" b="1" dirty="0"/>
              <a:t> </a:t>
            </a:r>
            <a:r>
              <a:rPr lang="en-US" sz="11200" b="1" dirty="0"/>
              <a:t>Basic water system</a:t>
            </a:r>
            <a:r>
              <a:rPr lang="en-US" sz="11200" dirty="0"/>
              <a:t>: </a:t>
            </a:r>
            <a:r>
              <a:rPr lang="en-US" sz="10400" dirty="0"/>
              <a:t>name, ID number, city, county, number of people served, type of system (residential, transient, non-transient), year-round or seasonal operation, water source characteristics, latitude/longitude of source water </a:t>
            </a:r>
            <a:endParaRPr lang="en-US" sz="10400" b="1" dirty="0"/>
          </a:p>
          <a:p>
            <a:pPr>
              <a:buFont typeface="Wingdings" pitchFamily="2" charset="2"/>
              <a:buChar char="§"/>
            </a:pPr>
            <a:r>
              <a:rPr lang="en-US" sz="11200" b="1" dirty="0"/>
              <a:t> Violation</a:t>
            </a:r>
            <a:r>
              <a:rPr lang="en-US" sz="11200" dirty="0"/>
              <a:t>: </a:t>
            </a:r>
            <a:r>
              <a:rPr lang="en-US" sz="10400" dirty="0"/>
              <a:t>monitoring and reporting schedules, treatment technique compliance, Maximum Contaminant Levels (MCLs), communicated vital information to their customers </a:t>
            </a:r>
            <a:endParaRPr lang="en-US" sz="10400" b="1" dirty="0"/>
          </a:p>
          <a:p>
            <a:pPr>
              <a:buFont typeface="Wingdings" pitchFamily="2" charset="2"/>
              <a:buChar char="§"/>
            </a:pPr>
            <a:r>
              <a:rPr lang="en-US" sz="11200" b="1" dirty="0"/>
              <a:t> Enforcement</a:t>
            </a:r>
            <a:r>
              <a:rPr lang="en-US" sz="11200" dirty="0"/>
              <a:t>: </a:t>
            </a:r>
            <a:r>
              <a:rPr lang="en-US" sz="10400" dirty="0"/>
              <a:t>actions taken violated water systems return to compliance </a:t>
            </a:r>
            <a:endParaRPr lang="en-US" sz="10400" b="1" dirty="0"/>
          </a:p>
          <a:p>
            <a:pPr>
              <a:buFont typeface="Wingdings" pitchFamily="2" charset="2"/>
              <a:buChar char="§"/>
            </a:pPr>
            <a:r>
              <a:rPr lang="en-US" sz="11200" b="1" dirty="0"/>
              <a:t> Sampling results </a:t>
            </a:r>
            <a:r>
              <a:rPr lang="en-US" sz="10400" dirty="0"/>
              <a:t>(for contaminants): when the monitoring results exceed the MCL</a:t>
            </a:r>
            <a:r>
              <a:rPr lang="en-US" sz="11200" dirty="0"/>
              <a:t>.</a:t>
            </a:r>
          </a:p>
          <a:p>
            <a:endParaRPr lang="en-US" sz="11200" dirty="0"/>
          </a:p>
        </p:txBody>
      </p:sp>
      <p:sp>
        <p:nvSpPr>
          <p:cNvPr id="4" name="Date Placeholder 3"/>
          <p:cNvSpPr>
            <a:spLocks noGrp="1"/>
          </p:cNvSpPr>
          <p:nvPr>
            <p:ph type="dt" sz="half" idx="10"/>
          </p:nvPr>
        </p:nvSpPr>
        <p:spPr/>
        <p:txBody>
          <a:bodyPr/>
          <a:lstStyle/>
          <a:p>
            <a:pPr>
              <a:defRPr/>
            </a:pPr>
            <a:fld id="{DFE85742-3619-47FA-8151-2368BA9D4D53}" type="datetime1">
              <a:rPr lang="en-US" smtClean="0"/>
              <a:t>6/19/2018</a:t>
            </a:fld>
            <a:endParaRPr lang="en-US"/>
          </a:p>
        </p:txBody>
      </p:sp>
      <p:sp>
        <p:nvSpPr>
          <p:cNvPr id="5" name="Slide Number Placeholder 4"/>
          <p:cNvSpPr>
            <a:spLocks noGrp="1"/>
          </p:cNvSpPr>
          <p:nvPr>
            <p:ph type="sldNum" sz="quarter" idx="12"/>
          </p:nvPr>
        </p:nvSpPr>
        <p:spPr/>
        <p:txBody>
          <a:bodyPr/>
          <a:lstStyle/>
          <a:p>
            <a:pPr>
              <a:defRPr/>
            </a:pPr>
            <a:fld id="{A25AD446-B311-41A8-B2D1-5FB8A8279366}" type="slidenum">
              <a:rPr lang="en-US" smtClean="0"/>
              <a:pPr>
                <a:defRPr/>
              </a:pPr>
              <a:t>6</a:t>
            </a:fld>
            <a:endParaRPr lang="en-US"/>
          </a:p>
        </p:txBody>
      </p:sp>
    </p:spTree>
    <p:extLst>
      <p:ext uri="{BB962C8B-B14F-4D97-AF65-F5344CB8AC3E}">
        <p14:creationId xmlns:p14="http://schemas.microsoft.com/office/powerpoint/2010/main" val="198616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685800"/>
            <a:ext cx="8229600" cy="838200"/>
          </a:xfrm>
        </p:spPr>
        <p:txBody>
          <a:bodyPr>
            <a:normAutofit/>
          </a:bodyPr>
          <a:lstStyle/>
          <a:p>
            <a:r>
              <a:rPr lang="en-US" b="1" dirty="0">
                <a:latin typeface="+mn-lt"/>
              </a:rPr>
              <a:t>Drinking Water Primacy Agency</a:t>
            </a:r>
          </a:p>
        </p:txBody>
      </p:sp>
      <p:sp>
        <p:nvSpPr>
          <p:cNvPr id="4099" name="Rectangle 3"/>
          <p:cNvSpPr>
            <a:spLocks noGrp="1" noChangeArrowheads="1"/>
          </p:cNvSpPr>
          <p:nvPr>
            <p:ph type="body" idx="1"/>
          </p:nvPr>
        </p:nvSpPr>
        <p:spPr>
          <a:xfrm>
            <a:off x="533400" y="1752600"/>
            <a:ext cx="8229600" cy="4572000"/>
          </a:xfrm>
        </p:spPr>
        <p:txBody>
          <a:bodyPr>
            <a:noAutofit/>
          </a:bodyPr>
          <a:lstStyle/>
          <a:p>
            <a:pPr marL="0" indent="0" eaLnBrk="1" hangingPunct="1">
              <a:buNone/>
            </a:pPr>
            <a:r>
              <a:rPr lang="en-US" sz="2800" dirty="0"/>
              <a:t>67 Primacy Agencies nationwide:</a:t>
            </a:r>
          </a:p>
          <a:p>
            <a:pPr lvl="1">
              <a:buFont typeface="Wingdings" pitchFamily="2" charset="2"/>
              <a:buChar char="§"/>
            </a:pPr>
            <a:r>
              <a:rPr lang="en-US" sz="2400" b="1" dirty="0"/>
              <a:t> State</a:t>
            </a:r>
            <a:r>
              <a:rPr lang="en-US" sz="2400" dirty="0"/>
              <a:t>: 51 programs</a:t>
            </a:r>
          </a:p>
          <a:p>
            <a:pPr lvl="3">
              <a:buFont typeface="Courier New" pitchFamily="49" charset="0"/>
              <a:buChar char="o"/>
            </a:pPr>
            <a:r>
              <a:rPr lang="en-US" sz="2400" dirty="0"/>
              <a:t> 49 Community Water Systems</a:t>
            </a:r>
          </a:p>
          <a:p>
            <a:pPr lvl="3">
              <a:buFont typeface="Courier New" pitchFamily="49" charset="0"/>
              <a:buChar char="o"/>
            </a:pPr>
            <a:r>
              <a:rPr lang="en-US" sz="2400" dirty="0"/>
              <a:t> 2 Non-Community Water Systems</a:t>
            </a:r>
          </a:p>
          <a:p>
            <a:pPr lvl="1" eaLnBrk="1" hangingPunct="1">
              <a:buFont typeface="Wingdings" pitchFamily="2" charset="2"/>
              <a:buChar char="§"/>
            </a:pPr>
            <a:r>
              <a:rPr lang="en-US" sz="2400" b="1" dirty="0"/>
              <a:t> U.S. Territories</a:t>
            </a:r>
            <a:r>
              <a:rPr lang="en-US" sz="2400" dirty="0"/>
              <a:t>: 5 programs</a:t>
            </a:r>
          </a:p>
          <a:p>
            <a:pPr lvl="3">
              <a:buFont typeface="Courier New" pitchFamily="49" charset="0"/>
              <a:buChar char="o"/>
            </a:pPr>
            <a:r>
              <a:rPr lang="en-US" sz="2400" dirty="0"/>
              <a:t> American Samoa, Commonwealth of the Northern Marianas Islands, Guam, Puerto Rico, U.S. Virgin Islands</a:t>
            </a:r>
          </a:p>
          <a:p>
            <a:pPr lvl="1" eaLnBrk="1" hangingPunct="1">
              <a:buFont typeface="Wingdings" pitchFamily="2" charset="2"/>
              <a:buChar char="§"/>
            </a:pPr>
            <a:r>
              <a:rPr lang="en-US" sz="2400" b="1" dirty="0"/>
              <a:t> Tribe</a:t>
            </a:r>
            <a:r>
              <a:rPr lang="en-US" sz="2400" dirty="0"/>
              <a:t>: 1 program -- Navajo Nation</a:t>
            </a:r>
          </a:p>
          <a:p>
            <a:pPr lvl="1" eaLnBrk="1" hangingPunct="1">
              <a:buFont typeface="Wingdings" pitchFamily="2" charset="2"/>
              <a:buChar char="§"/>
            </a:pPr>
            <a:r>
              <a:rPr lang="en-US" sz="2400" b="1" dirty="0"/>
              <a:t> EPA Region</a:t>
            </a:r>
            <a:r>
              <a:rPr lang="en-US" sz="2400" dirty="0"/>
              <a:t>: 10 DI programs</a:t>
            </a:r>
          </a:p>
          <a:p>
            <a:pPr lvl="3">
              <a:spcBef>
                <a:spcPts val="0"/>
              </a:spcBef>
              <a:buFont typeface="Courier New" pitchFamily="49" charset="0"/>
              <a:buChar char="o"/>
            </a:pPr>
            <a:r>
              <a:rPr lang="en-US" sz="2400" dirty="0"/>
              <a:t> Region 1, 2, 4-7, 9-10: Tribal program </a:t>
            </a:r>
          </a:p>
          <a:p>
            <a:pPr lvl="3">
              <a:spcBef>
                <a:spcPts val="0"/>
              </a:spcBef>
              <a:buFont typeface="Courier New" pitchFamily="49" charset="0"/>
              <a:buChar char="o"/>
            </a:pPr>
            <a:r>
              <a:rPr lang="en-US" sz="2400" dirty="0"/>
              <a:t> Region 3: DC</a:t>
            </a:r>
          </a:p>
          <a:p>
            <a:pPr lvl="3">
              <a:spcBef>
                <a:spcPts val="0"/>
              </a:spcBef>
              <a:buFont typeface="Courier New" pitchFamily="49" charset="0"/>
              <a:buChar char="o"/>
            </a:pPr>
            <a:r>
              <a:rPr lang="en-US" sz="2400" dirty="0"/>
              <a:t> Region 8: Tribe and WY</a:t>
            </a:r>
          </a:p>
          <a:p>
            <a:pPr lvl="1">
              <a:spcAft>
                <a:spcPts val="1200"/>
              </a:spcAft>
            </a:pPr>
            <a:endParaRPr lang="en-US" sz="2800" dirty="0"/>
          </a:p>
        </p:txBody>
      </p:sp>
      <p:sp>
        <p:nvSpPr>
          <p:cNvPr id="4" name="Date Placeholder 3"/>
          <p:cNvSpPr>
            <a:spLocks noGrp="1"/>
          </p:cNvSpPr>
          <p:nvPr>
            <p:ph type="dt" sz="half" idx="10"/>
          </p:nvPr>
        </p:nvSpPr>
        <p:spPr/>
        <p:txBody>
          <a:bodyPr/>
          <a:lstStyle/>
          <a:p>
            <a:pPr>
              <a:defRPr/>
            </a:pPr>
            <a:fld id="{434E0284-1154-41BA-8FFB-A09BD6547A0E}" type="datetime1">
              <a:rPr lang="en-US" smtClean="0"/>
              <a:t>6/19/2018</a:t>
            </a:fld>
            <a:endParaRPr lang="en-US"/>
          </a:p>
        </p:txBody>
      </p:sp>
      <p:sp>
        <p:nvSpPr>
          <p:cNvPr id="5" name="Slide Number Placeholder 4"/>
          <p:cNvSpPr>
            <a:spLocks noGrp="1"/>
          </p:cNvSpPr>
          <p:nvPr>
            <p:ph type="sldNum" sz="quarter" idx="12"/>
          </p:nvPr>
        </p:nvSpPr>
        <p:spPr/>
        <p:txBody>
          <a:bodyPr/>
          <a:lstStyle/>
          <a:p>
            <a:pPr>
              <a:defRPr/>
            </a:pPr>
            <a:fld id="{A25AD446-B311-41A8-B2D1-5FB8A8279366}" type="slidenum">
              <a:rPr lang="en-US" smtClean="0"/>
              <a:pPr>
                <a:defRPr/>
              </a:pPr>
              <a:t>7</a:t>
            </a:fld>
            <a:endParaRPr lang="en-US"/>
          </a:p>
        </p:txBody>
      </p:sp>
    </p:spTree>
    <p:extLst>
      <p:ext uri="{BB962C8B-B14F-4D97-AF65-F5344CB8AC3E}">
        <p14:creationId xmlns:p14="http://schemas.microsoft.com/office/powerpoint/2010/main" val="134328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lstStyle/>
          <a:p>
            <a:r>
              <a:rPr lang="en-US" b="1" dirty="0">
                <a:latin typeface="+mn-lt"/>
              </a:rPr>
              <a:t>SDWIS Stakeholders</a:t>
            </a:r>
          </a:p>
        </p:txBody>
      </p:sp>
      <p:sp>
        <p:nvSpPr>
          <p:cNvPr id="3" name="Content Placeholder 2"/>
          <p:cNvSpPr>
            <a:spLocks noGrp="1"/>
          </p:cNvSpPr>
          <p:nvPr>
            <p:ph idx="1"/>
          </p:nvPr>
        </p:nvSpPr>
        <p:spPr>
          <a:xfrm>
            <a:off x="914400" y="1752600"/>
            <a:ext cx="7772400" cy="4373563"/>
          </a:xfrm>
        </p:spPr>
        <p:txBody>
          <a:bodyPr>
            <a:noAutofit/>
          </a:bodyPr>
          <a:lstStyle/>
          <a:p>
            <a:pPr>
              <a:spcAft>
                <a:spcPts val="1200"/>
              </a:spcAft>
              <a:buFont typeface="Wingdings" pitchFamily="2" charset="2"/>
              <a:buChar char="§"/>
            </a:pPr>
            <a:r>
              <a:rPr lang="en-US" sz="2800" dirty="0"/>
              <a:t> Drinking Water Primacy Agencies</a:t>
            </a:r>
          </a:p>
          <a:p>
            <a:pPr>
              <a:spcAft>
                <a:spcPts val="1200"/>
              </a:spcAft>
              <a:buFont typeface="Wingdings" pitchFamily="2" charset="2"/>
              <a:buChar char="§"/>
            </a:pPr>
            <a:r>
              <a:rPr lang="en-US" sz="2800" dirty="0"/>
              <a:t> Public Water System Owners/Operators</a:t>
            </a:r>
          </a:p>
          <a:p>
            <a:pPr>
              <a:spcAft>
                <a:spcPts val="1200"/>
              </a:spcAft>
              <a:buFont typeface="Wingdings" pitchFamily="2" charset="2"/>
              <a:buChar char="§"/>
            </a:pPr>
            <a:r>
              <a:rPr lang="en-US" sz="2800" dirty="0"/>
              <a:t> EPA:</a:t>
            </a:r>
          </a:p>
          <a:p>
            <a:pPr lvl="2">
              <a:spcAft>
                <a:spcPts val="1200"/>
              </a:spcAft>
              <a:buFont typeface="Courier New" pitchFamily="49" charset="0"/>
              <a:buChar char="o"/>
            </a:pPr>
            <a:r>
              <a:rPr lang="en-US" sz="2500" dirty="0"/>
              <a:t> Regions</a:t>
            </a:r>
          </a:p>
          <a:p>
            <a:pPr lvl="2">
              <a:spcAft>
                <a:spcPts val="1200"/>
              </a:spcAft>
              <a:buFont typeface="Courier New" pitchFamily="49" charset="0"/>
              <a:buChar char="o"/>
            </a:pPr>
            <a:r>
              <a:rPr lang="en-US" sz="2500" dirty="0"/>
              <a:t> Office of Water (OW) </a:t>
            </a:r>
          </a:p>
          <a:p>
            <a:pPr lvl="2">
              <a:spcAft>
                <a:spcPts val="1200"/>
              </a:spcAft>
              <a:buFont typeface="Courier New" pitchFamily="49" charset="0"/>
              <a:buChar char="o"/>
            </a:pPr>
            <a:r>
              <a:rPr lang="en-US" sz="2500" dirty="0"/>
              <a:t> Office of Enforcement and Compliance Assurance (OECA)</a:t>
            </a:r>
          </a:p>
          <a:p>
            <a:pPr>
              <a:spcAft>
                <a:spcPts val="1200"/>
              </a:spcAft>
              <a:buFont typeface="Wingdings" pitchFamily="2" charset="2"/>
              <a:buChar char="§"/>
            </a:pPr>
            <a:r>
              <a:rPr lang="en-US" sz="2800" dirty="0"/>
              <a:t> Public</a:t>
            </a:r>
          </a:p>
        </p:txBody>
      </p:sp>
      <p:sp>
        <p:nvSpPr>
          <p:cNvPr id="4" name="Date Placeholder 3"/>
          <p:cNvSpPr>
            <a:spLocks noGrp="1"/>
          </p:cNvSpPr>
          <p:nvPr>
            <p:ph type="dt" sz="half" idx="10"/>
          </p:nvPr>
        </p:nvSpPr>
        <p:spPr/>
        <p:txBody>
          <a:bodyPr/>
          <a:lstStyle/>
          <a:p>
            <a:fld id="{B5672C45-CD6D-4FAB-9F76-CCD7A82ADBB7}" type="datetime1">
              <a:rPr lang="en-US" smtClean="0"/>
              <a:t>6/19/2018</a:t>
            </a:fld>
            <a:endParaRPr lang="en-US"/>
          </a:p>
        </p:txBody>
      </p:sp>
      <p:sp>
        <p:nvSpPr>
          <p:cNvPr id="6" name="Slide Number Placeholder 5"/>
          <p:cNvSpPr>
            <a:spLocks noGrp="1"/>
          </p:cNvSpPr>
          <p:nvPr>
            <p:ph type="sldNum" sz="quarter" idx="12"/>
          </p:nvPr>
        </p:nvSpPr>
        <p:spPr/>
        <p:txBody>
          <a:bodyPr/>
          <a:lstStyle/>
          <a:p>
            <a:pPr>
              <a:defRPr/>
            </a:pPr>
            <a:fld id="{A25AD446-B311-41A8-B2D1-5FB8A8279366}" type="slidenum">
              <a:rPr lang="en-US" smtClean="0"/>
              <a:pPr>
                <a:defRPr/>
              </a:pPr>
              <a:t>8</a:t>
            </a:fld>
            <a:endParaRPr lang="en-US"/>
          </a:p>
        </p:txBody>
      </p:sp>
    </p:spTree>
    <p:extLst>
      <p:ext uri="{BB962C8B-B14F-4D97-AF65-F5344CB8AC3E}">
        <p14:creationId xmlns:p14="http://schemas.microsoft.com/office/powerpoint/2010/main" val="2710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flipH="1">
            <a:off x="817881" y="3048000"/>
            <a:ext cx="1905000" cy="15240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b="1" dirty="0"/>
              <a:t>PWS Owner/Operator</a:t>
            </a:r>
          </a:p>
        </p:txBody>
      </p:sp>
      <p:sp>
        <p:nvSpPr>
          <p:cNvPr id="75" name="Flowchart: Magnetic Disk 74"/>
          <p:cNvSpPr/>
          <p:nvPr/>
        </p:nvSpPr>
        <p:spPr>
          <a:xfrm flipH="1">
            <a:off x="3713481" y="2895600"/>
            <a:ext cx="1789299" cy="1749452"/>
          </a:xfrm>
          <a:prstGeom prst="flowChartMagneticDisk">
            <a:avLst/>
          </a:prstGeom>
          <a:solidFill>
            <a:schemeClr val="accent1">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b="1" dirty="0"/>
              <a:t>Primacy Agency </a:t>
            </a:r>
          </a:p>
          <a:p>
            <a:pPr algn="ctr"/>
            <a:r>
              <a:rPr lang="en-US" sz="1600" dirty="0"/>
              <a:t>(SDWIS State  or Non SDWIS State)</a:t>
            </a:r>
          </a:p>
        </p:txBody>
      </p:sp>
      <p:cxnSp>
        <p:nvCxnSpPr>
          <p:cNvPr id="160" name="Straight Arrow Connector 159"/>
          <p:cNvCxnSpPr>
            <a:cxnSpLocks/>
          </p:cNvCxnSpPr>
          <p:nvPr/>
        </p:nvCxnSpPr>
        <p:spPr>
          <a:xfrm flipH="1">
            <a:off x="2722881" y="3733800"/>
            <a:ext cx="1010244" cy="0"/>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cxnSp>
        <p:nvCxnSpPr>
          <p:cNvPr id="170" name="Straight Arrow Connector 169"/>
          <p:cNvCxnSpPr>
            <a:cxnSpLocks/>
          </p:cNvCxnSpPr>
          <p:nvPr/>
        </p:nvCxnSpPr>
        <p:spPr>
          <a:xfrm flipH="1" flipV="1">
            <a:off x="5542281" y="3733800"/>
            <a:ext cx="1077300" cy="1822"/>
          </a:xfrm>
          <a:prstGeom prst="straightConnector1">
            <a:avLst/>
          </a:prstGeom>
          <a:ln w="19050">
            <a:headEnd type="triangle" w="lg" len="med"/>
          </a:ln>
        </p:spPr>
        <p:style>
          <a:lnRef idx="2">
            <a:schemeClr val="dk1"/>
          </a:lnRef>
          <a:fillRef idx="1">
            <a:schemeClr val="lt1"/>
          </a:fillRef>
          <a:effectRef idx="0">
            <a:schemeClr val="dk1"/>
          </a:effectRef>
          <a:fontRef idx="minor">
            <a:schemeClr val="dk1"/>
          </a:fontRef>
        </p:style>
      </p:cxnSp>
      <p:sp>
        <p:nvSpPr>
          <p:cNvPr id="58" name="Title 1"/>
          <p:cNvSpPr txBox="1">
            <a:spLocks/>
          </p:cNvSpPr>
          <p:nvPr/>
        </p:nvSpPr>
        <p:spPr>
          <a:xfrm>
            <a:off x="782321" y="654880"/>
            <a:ext cx="7886700" cy="10106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Arial"/>
                <a:ea typeface="+mj-ea"/>
                <a:cs typeface="Arial"/>
              </a:defRPr>
            </a:lvl1pPr>
          </a:lstStyle>
          <a:p>
            <a:r>
              <a:rPr lang="en-US" sz="3600" b="1" dirty="0">
                <a:latin typeface="+mn-lt"/>
              </a:rPr>
              <a:t>SDWIS Reporting Overall</a:t>
            </a:r>
          </a:p>
        </p:txBody>
      </p:sp>
      <p:sp>
        <p:nvSpPr>
          <p:cNvPr id="9" name="Flowchart: Magnetic Disk 8"/>
          <p:cNvSpPr/>
          <p:nvPr/>
        </p:nvSpPr>
        <p:spPr>
          <a:xfrm flipH="1">
            <a:off x="6609081" y="2895600"/>
            <a:ext cx="1789299" cy="1749452"/>
          </a:xfrm>
          <a:prstGeom prst="flowChartMagneticDisk">
            <a:avLst/>
          </a:prstGeom>
          <a:solidFill>
            <a:schemeClr val="accent1">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EPA</a:t>
            </a:r>
          </a:p>
          <a:p>
            <a:pPr algn="ctr"/>
            <a:r>
              <a:rPr lang="en-US" sz="1600" b="1" dirty="0"/>
              <a:t>(</a:t>
            </a:r>
            <a:r>
              <a:rPr lang="en-US" sz="1600" dirty="0"/>
              <a:t>SDWIS Fed)</a:t>
            </a:r>
          </a:p>
        </p:txBody>
      </p:sp>
      <p:sp>
        <p:nvSpPr>
          <p:cNvPr id="10" name="Date Placeholder 9"/>
          <p:cNvSpPr>
            <a:spLocks noGrp="1"/>
          </p:cNvSpPr>
          <p:nvPr>
            <p:ph type="dt" sz="half" idx="10"/>
          </p:nvPr>
        </p:nvSpPr>
        <p:spPr/>
        <p:txBody>
          <a:bodyPr/>
          <a:lstStyle/>
          <a:p>
            <a:pPr>
              <a:defRPr/>
            </a:pPr>
            <a:fld id="{9EED1AFB-6B61-456E-AD9F-0E36E511E362}" type="datetime1">
              <a:rPr lang="en-US" smtClean="0"/>
              <a:t>6/19/2018</a:t>
            </a:fld>
            <a:endParaRPr lang="en-US"/>
          </a:p>
        </p:txBody>
      </p:sp>
      <p:sp>
        <p:nvSpPr>
          <p:cNvPr id="11" name="Slide Number Placeholder 10"/>
          <p:cNvSpPr>
            <a:spLocks noGrp="1"/>
          </p:cNvSpPr>
          <p:nvPr>
            <p:ph type="sldNum" sz="quarter" idx="12"/>
          </p:nvPr>
        </p:nvSpPr>
        <p:spPr/>
        <p:txBody>
          <a:bodyPr/>
          <a:lstStyle/>
          <a:p>
            <a:pPr>
              <a:defRPr/>
            </a:pPr>
            <a:fld id="{A25AD446-B311-41A8-B2D1-5FB8A8279366}" type="slidenum">
              <a:rPr lang="en-US" smtClean="0"/>
              <a:pPr>
                <a:defRPr/>
              </a:pPr>
              <a:t>9</a:t>
            </a:fld>
            <a:endParaRPr lang="en-US"/>
          </a:p>
        </p:txBody>
      </p:sp>
    </p:spTree>
    <p:extLst>
      <p:ext uri="{BB962C8B-B14F-4D97-AF65-F5344CB8AC3E}">
        <p14:creationId xmlns:p14="http://schemas.microsoft.com/office/powerpoint/2010/main" val="272182114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25D11CB-BEF9-49E0-AF82-157C445E1161}">
  <ds:schemaRefs>
    <ds:schemaRef ds:uri="ESRI.ArcGIS.Mapping.OfficeIntegration.PowerPointInfo"/>
  </ds:schemaRefs>
</ds:datastoreItem>
</file>

<file path=customXml/itemProps10.xml><?xml version="1.0" encoding="utf-8"?>
<ds:datastoreItem xmlns:ds="http://schemas.openxmlformats.org/officeDocument/2006/customXml" ds:itemID="{FB9CAFF2-8E6F-4AD7-B6C6-ED0B4BC9EA63}">
  <ds:schemaRefs>
    <ds:schemaRef ds:uri="ESRI.ArcGIS.Mapping.OfficeIntegration.PowerPointInfo"/>
  </ds:schemaRefs>
</ds:datastoreItem>
</file>

<file path=customXml/itemProps11.xml><?xml version="1.0" encoding="utf-8"?>
<ds:datastoreItem xmlns:ds="http://schemas.openxmlformats.org/officeDocument/2006/customXml" ds:itemID="{296C1384-B47D-48CB-A368-BCF4B3C2D54A}">
  <ds:schemaRefs>
    <ds:schemaRef ds:uri="ESRI.ArcGIS.Mapping.OfficeIntegration.PowerPointInfo"/>
  </ds:schemaRefs>
</ds:datastoreItem>
</file>

<file path=customXml/itemProps12.xml><?xml version="1.0" encoding="utf-8"?>
<ds:datastoreItem xmlns:ds="http://schemas.openxmlformats.org/officeDocument/2006/customXml" ds:itemID="{022C46FF-CDCB-4E70-9FC2-C20C0F782682}">
  <ds:schemaRefs>
    <ds:schemaRef ds:uri="ESRI.ArcGIS.Mapping.OfficeIntegration.PowerPointInfo"/>
  </ds:schemaRefs>
</ds:datastoreItem>
</file>

<file path=customXml/itemProps13.xml><?xml version="1.0" encoding="utf-8"?>
<ds:datastoreItem xmlns:ds="http://schemas.openxmlformats.org/officeDocument/2006/customXml" ds:itemID="{EE575006-A5D9-4246-A598-6BB42F37FE7C}">
  <ds:schemaRefs>
    <ds:schemaRef ds:uri="ESRI.ArcGIS.Mapping.OfficeIntegration.PowerPointInfo"/>
  </ds:schemaRefs>
</ds:datastoreItem>
</file>

<file path=customXml/itemProps14.xml><?xml version="1.0" encoding="utf-8"?>
<ds:datastoreItem xmlns:ds="http://schemas.openxmlformats.org/officeDocument/2006/customXml" ds:itemID="{50E9095E-1CA8-4179-BC67-B50481F31E14}">
  <ds:schemaRefs>
    <ds:schemaRef ds:uri="ESRI.ArcGIS.Mapping.OfficeIntegration.PowerPointInfo"/>
  </ds:schemaRefs>
</ds:datastoreItem>
</file>

<file path=customXml/itemProps15.xml><?xml version="1.0" encoding="utf-8"?>
<ds:datastoreItem xmlns:ds="http://schemas.openxmlformats.org/officeDocument/2006/customXml" ds:itemID="{C29AAF73-7023-41EF-81C0-3C15B2C60D77}">
  <ds:schemaRefs>
    <ds:schemaRef ds:uri="ESRI.ArcGIS.Mapping.OfficeIntegration.PowerPointInfo"/>
  </ds:schemaRefs>
</ds:datastoreItem>
</file>

<file path=customXml/itemProps16.xml><?xml version="1.0" encoding="utf-8"?>
<ds:datastoreItem xmlns:ds="http://schemas.openxmlformats.org/officeDocument/2006/customXml" ds:itemID="{37402D0E-1AAC-4F1C-AEDA-323243586866}">
  <ds:schemaRefs>
    <ds:schemaRef ds:uri="ESRI.ArcGIS.Mapping.OfficeIntegration.PowerPointInfo"/>
  </ds:schemaRefs>
</ds:datastoreItem>
</file>

<file path=customXml/itemProps17.xml><?xml version="1.0" encoding="utf-8"?>
<ds:datastoreItem xmlns:ds="http://schemas.openxmlformats.org/officeDocument/2006/customXml" ds:itemID="{D0C9D354-5FA9-4B6E-BAAB-9C46B9220E6F}">
  <ds:schemaRefs>
    <ds:schemaRef ds:uri="ESRI.ArcGIS.Mapping.OfficeIntegration.PowerPointInfo"/>
  </ds:schemaRefs>
</ds:datastoreItem>
</file>

<file path=customXml/itemProps18.xml><?xml version="1.0" encoding="utf-8"?>
<ds:datastoreItem xmlns:ds="http://schemas.openxmlformats.org/officeDocument/2006/customXml" ds:itemID="{93843D3F-5B34-46F7-94B3-EB47EAFE0AC7}">
  <ds:schemaRefs>
    <ds:schemaRef ds:uri="ESRI.ArcGIS.Mapping.OfficeIntegration.PowerPointInfo"/>
  </ds:schemaRefs>
</ds:datastoreItem>
</file>

<file path=customXml/itemProps19.xml><?xml version="1.0" encoding="utf-8"?>
<ds:datastoreItem xmlns:ds="http://schemas.openxmlformats.org/officeDocument/2006/customXml" ds:itemID="{8BBFF011-B3B8-4622-A2B3-26F78F5A1279}">
  <ds:schemaRefs>
    <ds:schemaRef ds:uri="ESRI.ArcGIS.Mapping.OfficeIntegration.PowerPointInfo"/>
  </ds:schemaRefs>
</ds:datastoreItem>
</file>

<file path=customXml/itemProps2.xml><?xml version="1.0" encoding="utf-8"?>
<ds:datastoreItem xmlns:ds="http://schemas.openxmlformats.org/officeDocument/2006/customXml" ds:itemID="{42758D1B-8C0C-4335-90AF-7D27CC25E5E5}">
  <ds:schemaRefs>
    <ds:schemaRef ds:uri="ESRI.ArcGIS.Mapping.OfficeIntegration.PowerPointInfo"/>
  </ds:schemaRefs>
</ds:datastoreItem>
</file>

<file path=customXml/itemProps20.xml><?xml version="1.0" encoding="utf-8"?>
<ds:datastoreItem xmlns:ds="http://schemas.openxmlformats.org/officeDocument/2006/customXml" ds:itemID="{3ADEAE13-8CB3-46F8-9F7A-CED9C9A870C4}">
  <ds:schemaRefs>
    <ds:schemaRef ds:uri="ESRI.ArcGIS.Mapping.OfficeIntegration.PowerPointInfo"/>
  </ds:schemaRefs>
</ds:datastoreItem>
</file>

<file path=customXml/itemProps21.xml><?xml version="1.0" encoding="utf-8"?>
<ds:datastoreItem xmlns:ds="http://schemas.openxmlformats.org/officeDocument/2006/customXml" ds:itemID="{E9A9C4BE-FF9E-42C0-8F3A-67368F34FCD4}">
  <ds:schemaRefs>
    <ds:schemaRef ds:uri="ESRI.ArcGIS.Mapping.OfficeIntegration.PowerPointInfo"/>
  </ds:schemaRefs>
</ds:datastoreItem>
</file>

<file path=customXml/itemProps22.xml><?xml version="1.0" encoding="utf-8"?>
<ds:datastoreItem xmlns:ds="http://schemas.openxmlformats.org/officeDocument/2006/customXml" ds:itemID="{AA1994EF-9FEE-4144-8334-D3772FF1F42E}">
  <ds:schemaRefs>
    <ds:schemaRef ds:uri="ESRI.ArcGIS.Mapping.OfficeIntegration.PowerPointInfo"/>
  </ds:schemaRefs>
</ds:datastoreItem>
</file>

<file path=customXml/itemProps23.xml><?xml version="1.0" encoding="utf-8"?>
<ds:datastoreItem xmlns:ds="http://schemas.openxmlformats.org/officeDocument/2006/customXml" ds:itemID="{CA2067AE-9844-4F60-B33D-1B5C49C2D139}">
  <ds:schemaRefs>
    <ds:schemaRef ds:uri="ESRI.ArcGIS.Mapping.OfficeIntegration.PowerPointInfo"/>
  </ds:schemaRefs>
</ds:datastoreItem>
</file>

<file path=customXml/itemProps24.xml><?xml version="1.0" encoding="utf-8"?>
<ds:datastoreItem xmlns:ds="http://schemas.openxmlformats.org/officeDocument/2006/customXml" ds:itemID="{3FA42FE5-9746-488E-8C9C-F4E6FD44C868}">
  <ds:schemaRefs>
    <ds:schemaRef ds:uri="ESRI.ArcGIS.Mapping.OfficeIntegration.PowerPointInfo"/>
  </ds:schemaRefs>
</ds:datastoreItem>
</file>

<file path=customXml/itemProps25.xml><?xml version="1.0" encoding="utf-8"?>
<ds:datastoreItem xmlns:ds="http://schemas.openxmlformats.org/officeDocument/2006/customXml" ds:itemID="{8A114993-6D8C-4472-BFB8-1B143D20619D}">
  <ds:schemaRefs>
    <ds:schemaRef ds:uri="ESRI.ArcGIS.Mapping.OfficeIntegration.PowerPointInfo"/>
  </ds:schemaRefs>
</ds:datastoreItem>
</file>

<file path=customXml/itemProps26.xml><?xml version="1.0" encoding="utf-8"?>
<ds:datastoreItem xmlns:ds="http://schemas.openxmlformats.org/officeDocument/2006/customXml" ds:itemID="{3B7F60F3-00B3-4E84-A5A5-1BB971B73028}">
  <ds:schemaRefs>
    <ds:schemaRef ds:uri="ESRI.ArcGIS.Mapping.OfficeIntegration.PowerPointInfo"/>
  </ds:schemaRefs>
</ds:datastoreItem>
</file>

<file path=customXml/itemProps27.xml><?xml version="1.0" encoding="utf-8"?>
<ds:datastoreItem xmlns:ds="http://schemas.openxmlformats.org/officeDocument/2006/customXml" ds:itemID="{926A28B8-441E-4D92-8051-DAD4E33B92A9}">
  <ds:schemaRefs>
    <ds:schemaRef ds:uri="ESRI.ArcGIS.Mapping.OfficeIntegration.PowerPointInfo"/>
  </ds:schemaRefs>
</ds:datastoreItem>
</file>

<file path=customXml/itemProps28.xml><?xml version="1.0" encoding="utf-8"?>
<ds:datastoreItem xmlns:ds="http://schemas.openxmlformats.org/officeDocument/2006/customXml" ds:itemID="{E5452791-CF18-4E0C-8316-DEAB1D195DA3}">
  <ds:schemaRefs>
    <ds:schemaRef ds:uri="ESRI.ArcGIS.Mapping.OfficeIntegration.PowerPointInfo"/>
  </ds:schemaRefs>
</ds:datastoreItem>
</file>

<file path=customXml/itemProps29.xml><?xml version="1.0" encoding="utf-8"?>
<ds:datastoreItem xmlns:ds="http://schemas.openxmlformats.org/officeDocument/2006/customXml" ds:itemID="{AE164C3F-CDBB-4EEA-8A3B-E69AF568AB71}">
  <ds:schemaRefs>
    <ds:schemaRef ds:uri="ESRI.ArcGIS.Mapping.OfficeIntegration.PowerPointInfo"/>
  </ds:schemaRefs>
</ds:datastoreItem>
</file>

<file path=customXml/itemProps3.xml><?xml version="1.0" encoding="utf-8"?>
<ds:datastoreItem xmlns:ds="http://schemas.openxmlformats.org/officeDocument/2006/customXml" ds:itemID="{6F7840B8-8888-4E91-978A-C000EC5C51BE}">
  <ds:schemaRefs>
    <ds:schemaRef ds:uri="ESRI.ArcGIS.Mapping.OfficeIntegration.PowerPointInfo"/>
  </ds:schemaRefs>
</ds:datastoreItem>
</file>

<file path=customXml/itemProps30.xml><?xml version="1.0" encoding="utf-8"?>
<ds:datastoreItem xmlns:ds="http://schemas.openxmlformats.org/officeDocument/2006/customXml" ds:itemID="{2CC0E8F2-0145-41DD-8357-C28D4C164C1C}">
  <ds:schemaRefs>
    <ds:schemaRef ds:uri="ESRI.ArcGIS.Mapping.OfficeIntegration.PowerPointInfo"/>
  </ds:schemaRefs>
</ds:datastoreItem>
</file>

<file path=customXml/itemProps31.xml><?xml version="1.0" encoding="utf-8"?>
<ds:datastoreItem xmlns:ds="http://schemas.openxmlformats.org/officeDocument/2006/customXml" ds:itemID="{8849E57F-EE1A-4D25-97CA-6BA0C059FA89}">
  <ds:schemaRefs>
    <ds:schemaRef ds:uri="ESRI.ArcGIS.Mapping.OfficeIntegration.PowerPointInfo"/>
  </ds:schemaRefs>
</ds:datastoreItem>
</file>

<file path=customXml/itemProps32.xml><?xml version="1.0" encoding="utf-8"?>
<ds:datastoreItem xmlns:ds="http://schemas.openxmlformats.org/officeDocument/2006/customXml" ds:itemID="{FD0BF9F5-E366-4F64-A0C5-CCB9ECA5E61F}">
  <ds:schemaRefs>
    <ds:schemaRef ds:uri="ESRI.ArcGIS.Mapping.OfficeIntegration.PowerPointInfo"/>
  </ds:schemaRefs>
</ds:datastoreItem>
</file>

<file path=customXml/itemProps33.xml><?xml version="1.0" encoding="utf-8"?>
<ds:datastoreItem xmlns:ds="http://schemas.openxmlformats.org/officeDocument/2006/customXml" ds:itemID="{1C0F3725-12DF-4A0C-A5AC-A435C693E077}">
  <ds:schemaRefs>
    <ds:schemaRef ds:uri="ESRI.ArcGIS.Mapping.OfficeIntegration.PowerPointInfo"/>
  </ds:schemaRefs>
</ds:datastoreItem>
</file>

<file path=customXml/itemProps34.xml><?xml version="1.0" encoding="utf-8"?>
<ds:datastoreItem xmlns:ds="http://schemas.openxmlformats.org/officeDocument/2006/customXml" ds:itemID="{55DDB132-0952-4AEA-B337-274B73C27CE6}">
  <ds:schemaRefs>
    <ds:schemaRef ds:uri="ESRI.ArcGIS.Mapping.OfficeIntegration.PowerPointInfo"/>
  </ds:schemaRefs>
</ds:datastoreItem>
</file>

<file path=customXml/itemProps35.xml><?xml version="1.0" encoding="utf-8"?>
<ds:datastoreItem xmlns:ds="http://schemas.openxmlformats.org/officeDocument/2006/customXml" ds:itemID="{2FA2F99E-457F-41AD-ADB7-C5423A9F9BB8}">
  <ds:schemaRefs>
    <ds:schemaRef ds:uri="ESRI.ArcGIS.Mapping.OfficeIntegration.PowerPointInfo"/>
  </ds:schemaRefs>
</ds:datastoreItem>
</file>

<file path=customXml/itemProps36.xml><?xml version="1.0" encoding="utf-8"?>
<ds:datastoreItem xmlns:ds="http://schemas.openxmlformats.org/officeDocument/2006/customXml" ds:itemID="{8CC4E468-1EE2-496D-853E-254C255805FB}">
  <ds:schemaRefs>
    <ds:schemaRef ds:uri="ESRI.ArcGIS.Mapping.OfficeIntegration.PowerPointInfo"/>
  </ds:schemaRefs>
</ds:datastoreItem>
</file>

<file path=customXml/itemProps37.xml><?xml version="1.0" encoding="utf-8"?>
<ds:datastoreItem xmlns:ds="http://schemas.openxmlformats.org/officeDocument/2006/customXml" ds:itemID="{A25E0308-1E7E-40B0-8187-43BD0EA7B1EB}">
  <ds:schemaRefs>
    <ds:schemaRef ds:uri="ESRI.ArcGIS.Mapping.OfficeIntegration.PowerPointInfo"/>
  </ds:schemaRefs>
</ds:datastoreItem>
</file>

<file path=customXml/itemProps38.xml><?xml version="1.0" encoding="utf-8"?>
<ds:datastoreItem xmlns:ds="http://schemas.openxmlformats.org/officeDocument/2006/customXml" ds:itemID="{CA7DE15F-0BB6-4964-BDA9-3160A42F62BA}">
  <ds:schemaRefs>
    <ds:schemaRef ds:uri="ESRI.ArcGIS.Mapping.OfficeIntegration.PowerPointInfo"/>
  </ds:schemaRefs>
</ds:datastoreItem>
</file>

<file path=customXml/itemProps39.xml><?xml version="1.0" encoding="utf-8"?>
<ds:datastoreItem xmlns:ds="http://schemas.openxmlformats.org/officeDocument/2006/customXml" ds:itemID="{3ECD6166-E5B1-49B1-8E65-E057653DB95B}">
  <ds:schemaRefs>
    <ds:schemaRef ds:uri="ESRI.ArcGIS.Mapping.OfficeIntegration.PowerPointInfo"/>
  </ds:schemaRefs>
</ds:datastoreItem>
</file>

<file path=customXml/itemProps4.xml><?xml version="1.0" encoding="utf-8"?>
<ds:datastoreItem xmlns:ds="http://schemas.openxmlformats.org/officeDocument/2006/customXml" ds:itemID="{6994662F-8E23-4E52-AD12-5634703B4701}">
  <ds:schemaRefs>
    <ds:schemaRef ds:uri="ESRI.ArcGIS.Mapping.OfficeIntegration.PowerPointInfo"/>
  </ds:schemaRefs>
</ds:datastoreItem>
</file>

<file path=customXml/itemProps40.xml><?xml version="1.0" encoding="utf-8"?>
<ds:datastoreItem xmlns:ds="http://schemas.openxmlformats.org/officeDocument/2006/customXml" ds:itemID="{9F680863-9E45-4251-9F30-E6DF9199D08F}">
  <ds:schemaRefs>
    <ds:schemaRef ds:uri="ESRI.ArcGIS.Mapping.OfficeIntegration.PowerPointInfo"/>
  </ds:schemaRefs>
</ds:datastoreItem>
</file>

<file path=customXml/itemProps41.xml><?xml version="1.0" encoding="utf-8"?>
<ds:datastoreItem xmlns:ds="http://schemas.openxmlformats.org/officeDocument/2006/customXml" ds:itemID="{D92AC93E-93A6-40E6-A107-7CBF5DDFF584}">
  <ds:schemaRefs>
    <ds:schemaRef ds:uri="ESRI.ArcGIS.Mapping.OfficeIntegration.PowerPointInfo"/>
  </ds:schemaRefs>
</ds:datastoreItem>
</file>

<file path=customXml/itemProps42.xml><?xml version="1.0" encoding="utf-8"?>
<ds:datastoreItem xmlns:ds="http://schemas.openxmlformats.org/officeDocument/2006/customXml" ds:itemID="{96A4E7D3-E39A-46D5-BF0B-8D6A8C405E1C}">
  <ds:schemaRefs>
    <ds:schemaRef ds:uri="ESRI.ArcGIS.Mapping.OfficeIntegration.PowerPointInfo"/>
  </ds:schemaRefs>
</ds:datastoreItem>
</file>

<file path=customXml/itemProps43.xml><?xml version="1.0" encoding="utf-8"?>
<ds:datastoreItem xmlns:ds="http://schemas.openxmlformats.org/officeDocument/2006/customXml" ds:itemID="{DCB4B9FF-3856-449A-9BFF-9434265E9D4F}">
  <ds:schemaRefs>
    <ds:schemaRef ds:uri="ESRI.ArcGIS.Mapping.OfficeIntegration.PowerPointInfo"/>
  </ds:schemaRefs>
</ds:datastoreItem>
</file>

<file path=customXml/itemProps44.xml><?xml version="1.0" encoding="utf-8"?>
<ds:datastoreItem xmlns:ds="http://schemas.openxmlformats.org/officeDocument/2006/customXml" ds:itemID="{7BD8820B-057A-47B0-8804-5E3209C94CC9}">
  <ds:schemaRefs>
    <ds:schemaRef ds:uri="ESRI.ArcGIS.Mapping.OfficeIntegration.PowerPointInfo"/>
  </ds:schemaRefs>
</ds:datastoreItem>
</file>

<file path=customXml/itemProps45.xml><?xml version="1.0" encoding="utf-8"?>
<ds:datastoreItem xmlns:ds="http://schemas.openxmlformats.org/officeDocument/2006/customXml" ds:itemID="{83E377E2-D51C-4852-8A29-D212327D6683}">
  <ds:schemaRefs>
    <ds:schemaRef ds:uri="ESRI.ArcGIS.Mapping.OfficeIntegration.PowerPointInfo"/>
  </ds:schemaRefs>
</ds:datastoreItem>
</file>

<file path=customXml/itemProps46.xml><?xml version="1.0" encoding="utf-8"?>
<ds:datastoreItem xmlns:ds="http://schemas.openxmlformats.org/officeDocument/2006/customXml" ds:itemID="{FDA564D4-94DA-4589-B8BB-7D6DB948C205}">
  <ds:schemaRefs>
    <ds:schemaRef ds:uri="ESRI.ArcGIS.Mapping.OfficeIntegration.PowerPointInfo"/>
  </ds:schemaRefs>
</ds:datastoreItem>
</file>

<file path=customXml/itemProps47.xml><?xml version="1.0" encoding="utf-8"?>
<ds:datastoreItem xmlns:ds="http://schemas.openxmlformats.org/officeDocument/2006/customXml" ds:itemID="{5DB8A865-BBD9-4DDE-A8E3-1ADF4A3F3DD5}">
  <ds:schemaRefs>
    <ds:schemaRef ds:uri="ESRI.ArcGIS.Mapping.OfficeIntegration.PowerPointInfo"/>
  </ds:schemaRefs>
</ds:datastoreItem>
</file>

<file path=customXml/itemProps48.xml><?xml version="1.0" encoding="utf-8"?>
<ds:datastoreItem xmlns:ds="http://schemas.openxmlformats.org/officeDocument/2006/customXml" ds:itemID="{ADE03BA8-5B7A-49D1-9765-672DFF80F181}">
  <ds:schemaRefs>
    <ds:schemaRef ds:uri="ESRI.ArcGIS.Mapping.OfficeIntegration.PowerPointInfo"/>
  </ds:schemaRefs>
</ds:datastoreItem>
</file>

<file path=customXml/itemProps49.xml><?xml version="1.0" encoding="utf-8"?>
<ds:datastoreItem xmlns:ds="http://schemas.openxmlformats.org/officeDocument/2006/customXml" ds:itemID="{E5DAC64B-5392-4FFB-801B-092E8F0E5DEB}">
  <ds:schemaRefs>
    <ds:schemaRef ds:uri="ESRI.ArcGIS.Mapping.OfficeIntegration.PowerPointInfo"/>
  </ds:schemaRefs>
</ds:datastoreItem>
</file>

<file path=customXml/itemProps5.xml><?xml version="1.0" encoding="utf-8"?>
<ds:datastoreItem xmlns:ds="http://schemas.openxmlformats.org/officeDocument/2006/customXml" ds:itemID="{B263445F-9FA6-4767-A844-A4A31256B0CD}">
  <ds:schemaRefs>
    <ds:schemaRef ds:uri="ESRI.ArcGIS.Mapping.OfficeIntegration.PowerPointInfo"/>
  </ds:schemaRefs>
</ds:datastoreItem>
</file>

<file path=customXml/itemProps50.xml><?xml version="1.0" encoding="utf-8"?>
<ds:datastoreItem xmlns:ds="http://schemas.openxmlformats.org/officeDocument/2006/customXml" ds:itemID="{4996E087-31FD-49C4-88D9-72CC64435C62}">
  <ds:schemaRefs>
    <ds:schemaRef ds:uri="ESRI.ArcGIS.Mapping.OfficeIntegration.PowerPointInfo"/>
  </ds:schemaRefs>
</ds:datastoreItem>
</file>

<file path=customXml/itemProps51.xml><?xml version="1.0" encoding="utf-8"?>
<ds:datastoreItem xmlns:ds="http://schemas.openxmlformats.org/officeDocument/2006/customXml" ds:itemID="{B92F6818-8252-460F-AF91-6C5ACBE8D914}">
  <ds:schemaRefs>
    <ds:schemaRef ds:uri="ESRI.ArcGIS.Mapping.OfficeIntegration.PowerPointInfo"/>
  </ds:schemaRefs>
</ds:datastoreItem>
</file>

<file path=customXml/itemProps52.xml><?xml version="1.0" encoding="utf-8"?>
<ds:datastoreItem xmlns:ds="http://schemas.openxmlformats.org/officeDocument/2006/customXml" ds:itemID="{52FAC444-4A6E-497E-B569-AEB51447F9F1}">
  <ds:schemaRefs>
    <ds:schemaRef ds:uri="ESRI.ArcGIS.Mapping.OfficeIntegration.PowerPointInfo"/>
  </ds:schemaRefs>
</ds:datastoreItem>
</file>

<file path=customXml/itemProps53.xml><?xml version="1.0" encoding="utf-8"?>
<ds:datastoreItem xmlns:ds="http://schemas.openxmlformats.org/officeDocument/2006/customXml" ds:itemID="{9450B55B-964C-498E-9613-656DD07DD8FB}">
  <ds:schemaRefs>
    <ds:schemaRef ds:uri="ESRI.ArcGIS.Mapping.OfficeIntegration.PowerPointInfo"/>
  </ds:schemaRefs>
</ds:datastoreItem>
</file>

<file path=customXml/itemProps54.xml><?xml version="1.0" encoding="utf-8"?>
<ds:datastoreItem xmlns:ds="http://schemas.openxmlformats.org/officeDocument/2006/customXml" ds:itemID="{6E0B0F76-F6DA-4FEC-9B76-4231945367F3}">
  <ds:schemaRefs>
    <ds:schemaRef ds:uri="ESRI.ArcGIS.Mapping.OfficeIntegration.PowerPointInfo"/>
  </ds:schemaRefs>
</ds:datastoreItem>
</file>

<file path=customXml/itemProps55.xml><?xml version="1.0" encoding="utf-8"?>
<ds:datastoreItem xmlns:ds="http://schemas.openxmlformats.org/officeDocument/2006/customXml" ds:itemID="{23318322-0C73-41D1-A11B-F8F82921016A}">
  <ds:schemaRefs>
    <ds:schemaRef ds:uri="ESRI.ArcGIS.Mapping.OfficeIntegration.PowerPointInfo"/>
  </ds:schemaRefs>
</ds:datastoreItem>
</file>

<file path=customXml/itemProps56.xml><?xml version="1.0" encoding="utf-8"?>
<ds:datastoreItem xmlns:ds="http://schemas.openxmlformats.org/officeDocument/2006/customXml" ds:itemID="{64764F91-3BD4-4759-A01A-2A011F956B54}">
  <ds:schemaRefs>
    <ds:schemaRef ds:uri="ESRI.ArcGIS.Mapping.OfficeIntegration.PowerPointInfo"/>
  </ds:schemaRefs>
</ds:datastoreItem>
</file>

<file path=customXml/itemProps57.xml><?xml version="1.0" encoding="utf-8"?>
<ds:datastoreItem xmlns:ds="http://schemas.openxmlformats.org/officeDocument/2006/customXml" ds:itemID="{71932AF2-91C2-485E-AB9C-765345FDD877}">
  <ds:schemaRefs>
    <ds:schemaRef ds:uri="ESRI.ArcGIS.Mapping.OfficeIntegration.PowerPointInfo"/>
  </ds:schemaRefs>
</ds:datastoreItem>
</file>

<file path=customXml/itemProps58.xml><?xml version="1.0" encoding="utf-8"?>
<ds:datastoreItem xmlns:ds="http://schemas.openxmlformats.org/officeDocument/2006/customXml" ds:itemID="{E78B6FDF-3E61-4C75-8C4B-74B0169F3407}">
  <ds:schemaRefs>
    <ds:schemaRef ds:uri="ESRI.ArcGIS.Mapping.OfficeIntegration.PowerPointInfo"/>
  </ds:schemaRefs>
</ds:datastoreItem>
</file>

<file path=customXml/itemProps59.xml><?xml version="1.0" encoding="utf-8"?>
<ds:datastoreItem xmlns:ds="http://schemas.openxmlformats.org/officeDocument/2006/customXml" ds:itemID="{31697B99-B830-4249-A5C4-7559A7C1FEAB}">
  <ds:schemaRefs>
    <ds:schemaRef ds:uri="ESRI.ArcGIS.Mapping.OfficeIntegration.PowerPointInfo"/>
  </ds:schemaRefs>
</ds:datastoreItem>
</file>

<file path=customXml/itemProps6.xml><?xml version="1.0" encoding="utf-8"?>
<ds:datastoreItem xmlns:ds="http://schemas.openxmlformats.org/officeDocument/2006/customXml" ds:itemID="{56798093-15F0-41AF-84F1-A87BA27C20B8}">
  <ds:schemaRefs>
    <ds:schemaRef ds:uri="ESRI.ArcGIS.Mapping.OfficeIntegration.PowerPointInfo"/>
  </ds:schemaRefs>
</ds:datastoreItem>
</file>

<file path=customXml/itemProps60.xml><?xml version="1.0" encoding="utf-8"?>
<ds:datastoreItem xmlns:ds="http://schemas.openxmlformats.org/officeDocument/2006/customXml" ds:itemID="{FD84927E-0B60-4A35-BB78-619D3C9997B1}">
  <ds:schemaRefs>
    <ds:schemaRef ds:uri="ESRI.ArcGIS.Mapping.OfficeIntegration.PowerPointInfo"/>
  </ds:schemaRefs>
</ds:datastoreItem>
</file>

<file path=customXml/itemProps61.xml><?xml version="1.0" encoding="utf-8"?>
<ds:datastoreItem xmlns:ds="http://schemas.openxmlformats.org/officeDocument/2006/customXml" ds:itemID="{97B25BCB-DA7D-44E6-8783-A62BEB9F7D51}">
  <ds:schemaRefs>
    <ds:schemaRef ds:uri="ESRI.ArcGIS.Mapping.OfficeIntegration.PowerPointInfo"/>
  </ds:schemaRefs>
</ds:datastoreItem>
</file>

<file path=customXml/itemProps62.xml><?xml version="1.0" encoding="utf-8"?>
<ds:datastoreItem xmlns:ds="http://schemas.openxmlformats.org/officeDocument/2006/customXml" ds:itemID="{63BC6843-ED86-4EC0-A3BC-DBF95A9EC602}">
  <ds:schemaRefs>
    <ds:schemaRef ds:uri="ESRI.ArcGIS.Mapping.OfficeIntegration.PowerPointInfo"/>
  </ds:schemaRefs>
</ds:datastoreItem>
</file>

<file path=customXml/itemProps63.xml><?xml version="1.0" encoding="utf-8"?>
<ds:datastoreItem xmlns:ds="http://schemas.openxmlformats.org/officeDocument/2006/customXml" ds:itemID="{30E97B7A-5CFB-4E5A-A352-127DEBDE0750}">
  <ds:schemaRefs>
    <ds:schemaRef ds:uri="ESRI.ArcGIS.Mapping.OfficeIntegration.PowerPointInfo"/>
  </ds:schemaRefs>
</ds:datastoreItem>
</file>

<file path=customXml/itemProps64.xml><?xml version="1.0" encoding="utf-8"?>
<ds:datastoreItem xmlns:ds="http://schemas.openxmlformats.org/officeDocument/2006/customXml" ds:itemID="{0C4B2591-2C82-4AE6-B305-6A98223F91B6}">
  <ds:schemaRefs>
    <ds:schemaRef ds:uri="ESRI.ArcGIS.Mapping.OfficeIntegration.PowerPointInfo"/>
  </ds:schemaRefs>
</ds:datastoreItem>
</file>

<file path=customXml/itemProps65.xml><?xml version="1.0" encoding="utf-8"?>
<ds:datastoreItem xmlns:ds="http://schemas.openxmlformats.org/officeDocument/2006/customXml" ds:itemID="{1BBC8287-7A66-49F8-A13B-777BF5D9D23F}">
  <ds:schemaRefs>
    <ds:schemaRef ds:uri="ESRI.ArcGIS.Mapping.OfficeIntegration.PowerPointInfo"/>
  </ds:schemaRefs>
</ds:datastoreItem>
</file>

<file path=customXml/itemProps66.xml><?xml version="1.0" encoding="utf-8"?>
<ds:datastoreItem xmlns:ds="http://schemas.openxmlformats.org/officeDocument/2006/customXml" ds:itemID="{1A1EF9D2-AA75-4803-B8F7-2AA4AC417CEA}">
  <ds:schemaRefs>
    <ds:schemaRef ds:uri="ESRI.ArcGIS.Mapping.OfficeIntegration.PowerPointInfo"/>
  </ds:schemaRefs>
</ds:datastoreItem>
</file>

<file path=customXml/itemProps67.xml><?xml version="1.0" encoding="utf-8"?>
<ds:datastoreItem xmlns:ds="http://schemas.openxmlformats.org/officeDocument/2006/customXml" ds:itemID="{BC100707-BA92-4F47-A2F3-7B08CFEC1D0D}">
  <ds:schemaRefs>
    <ds:schemaRef ds:uri="ESRI.ArcGIS.Mapping.OfficeIntegration.PowerPointInfo"/>
  </ds:schemaRefs>
</ds:datastoreItem>
</file>

<file path=customXml/itemProps68.xml><?xml version="1.0" encoding="utf-8"?>
<ds:datastoreItem xmlns:ds="http://schemas.openxmlformats.org/officeDocument/2006/customXml" ds:itemID="{25A5418C-6EAA-436F-839F-9CDD72419434}">
  <ds:schemaRefs>
    <ds:schemaRef ds:uri="ESRI.ArcGIS.Mapping.OfficeIntegration.PowerPointInfo"/>
  </ds:schemaRefs>
</ds:datastoreItem>
</file>

<file path=customXml/itemProps69.xml><?xml version="1.0" encoding="utf-8"?>
<ds:datastoreItem xmlns:ds="http://schemas.openxmlformats.org/officeDocument/2006/customXml" ds:itemID="{7CD6B345-03D0-42F6-B215-6374C645E664}">
  <ds:schemaRefs>
    <ds:schemaRef ds:uri="ESRI.ArcGIS.Mapping.OfficeIntegration.PowerPointInfo"/>
  </ds:schemaRefs>
</ds:datastoreItem>
</file>

<file path=customXml/itemProps7.xml><?xml version="1.0" encoding="utf-8"?>
<ds:datastoreItem xmlns:ds="http://schemas.openxmlformats.org/officeDocument/2006/customXml" ds:itemID="{69F127A8-DF7C-43AB-AC72-19916634E924}">
  <ds:schemaRefs>
    <ds:schemaRef ds:uri="ESRI.ArcGIS.Mapping.OfficeIntegration.PowerPointInfo"/>
  </ds:schemaRefs>
</ds:datastoreItem>
</file>

<file path=customXml/itemProps70.xml><?xml version="1.0" encoding="utf-8"?>
<ds:datastoreItem xmlns:ds="http://schemas.openxmlformats.org/officeDocument/2006/customXml" ds:itemID="{8C06431F-E7BF-4CF5-8A85-5E5F799DFA16}">
  <ds:schemaRefs>
    <ds:schemaRef ds:uri="ESRI.ArcGIS.Mapping.OfficeIntegration.PowerPointInfo"/>
  </ds:schemaRefs>
</ds:datastoreItem>
</file>

<file path=customXml/itemProps71.xml><?xml version="1.0" encoding="utf-8"?>
<ds:datastoreItem xmlns:ds="http://schemas.openxmlformats.org/officeDocument/2006/customXml" ds:itemID="{17D10B1A-FC4F-4C90-9C84-562B3645D8AF}">
  <ds:schemaRefs>
    <ds:schemaRef ds:uri="ESRI.ArcGIS.Mapping.OfficeIntegration.PowerPointInfo"/>
  </ds:schemaRefs>
</ds:datastoreItem>
</file>

<file path=customXml/itemProps72.xml><?xml version="1.0" encoding="utf-8"?>
<ds:datastoreItem xmlns:ds="http://schemas.openxmlformats.org/officeDocument/2006/customXml" ds:itemID="{8133F62C-689B-4A64-86BF-A52D758EEB46}">
  <ds:schemaRefs>
    <ds:schemaRef ds:uri="ESRI.ArcGIS.Mapping.OfficeIntegration.PowerPointInfo"/>
  </ds:schemaRefs>
</ds:datastoreItem>
</file>

<file path=customXml/itemProps73.xml><?xml version="1.0" encoding="utf-8"?>
<ds:datastoreItem xmlns:ds="http://schemas.openxmlformats.org/officeDocument/2006/customXml" ds:itemID="{F6BD7F91-D318-4827-87ED-05A43D6F07AF}">
  <ds:schemaRefs>
    <ds:schemaRef ds:uri="ESRI.ArcGIS.Mapping.OfficeIntegration.PowerPointInfo"/>
  </ds:schemaRefs>
</ds:datastoreItem>
</file>

<file path=customXml/itemProps74.xml><?xml version="1.0" encoding="utf-8"?>
<ds:datastoreItem xmlns:ds="http://schemas.openxmlformats.org/officeDocument/2006/customXml" ds:itemID="{FDE7C9E2-0B3B-4C6E-A402-084483BE1C6F}">
  <ds:schemaRefs>
    <ds:schemaRef ds:uri="ESRI.ArcGIS.Mapping.OfficeIntegration.PowerPointInfo"/>
  </ds:schemaRefs>
</ds:datastoreItem>
</file>

<file path=customXml/itemProps75.xml><?xml version="1.0" encoding="utf-8"?>
<ds:datastoreItem xmlns:ds="http://schemas.openxmlformats.org/officeDocument/2006/customXml" ds:itemID="{4D0C49C7-D4BD-4BCE-8F99-ED61E3827B97}">
  <ds:schemaRefs>
    <ds:schemaRef ds:uri="ESRI.ArcGIS.Mapping.OfficeIntegration.PowerPointInfo"/>
  </ds:schemaRefs>
</ds:datastoreItem>
</file>

<file path=customXml/itemProps76.xml><?xml version="1.0" encoding="utf-8"?>
<ds:datastoreItem xmlns:ds="http://schemas.openxmlformats.org/officeDocument/2006/customXml" ds:itemID="{2B360826-7DB1-4EA1-AA73-CD5C43BD735C}">
  <ds:schemaRefs>
    <ds:schemaRef ds:uri="ESRI.ArcGIS.Mapping.OfficeIntegration.PowerPointInfo"/>
  </ds:schemaRefs>
</ds:datastoreItem>
</file>

<file path=customXml/itemProps8.xml><?xml version="1.0" encoding="utf-8"?>
<ds:datastoreItem xmlns:ds="http://schemas.openxmlformats.org/officeDocument/2006/customXml" ds:itemID="{C563C880-E546-48E9-8AFC-A6A4974C96ED}">
  <ds:schemaRefs>
    <ds:schemaRef ds:uri="ESRI.ArcGIS.Mapping.OfficeIntegration.PowerPointInfo"/>
  </ds:schemaRefs>
</ds:datastoreItem>
</file>

<file path=customXml/itemProps9.xml><?xml version="1.0" encoding="utf-8"?>
<ds:datastoreItem xmlns:ds="http://schemas.openxmlformats.org/officeDocument/2006/customXml" ds:itemID="{6FEC5362-BB66-4FE9-A6AC-36DD543E5ED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30536</TotalTime>
  <Words>2509</Words>
  <Application>Microsoft Office PowerPoint</Application>
  <PresentationFormat>On-screen Show (4:3)</PresentationFormat>
  <Paragraphs>418</Paragraphs>
  <Slides>40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Courier New</vt:lpstr>
      <vt:lpstr>Wingdings</vt:lpstr>
      <vt:lpstr>Retrospect</vt:lpstr>
      <vt:lpstr>SDWIS 101 – Fundamental Operation</vt:lpstr>
      <vt:lpstr>Topics</vt:lpstr>
      <vt:lpstr>Objective</vt:lpstr>
      <vt:lpstr>SDWIS BACKGROUND</vt:lpstr>
      <vt:lpstr>What  is SDWIS? </vt:lpstr>
      <vt:lpstr>SDWIS Dataset </vt:lpstr>
      <vt:lpstr>Drinking Water Primacy Agency</vt:lpstr>
      <vt:lpstr>SDWIS Stakeholders</vt:lpstr>
      <vt:lpstr>PowerPoint Presentation</vt:lpstr>
      <vt:lpstr>SDWIS Sub-systems</vt:lpstr>
      <vt:lpstr>SDWIS Usage </vt:lpstr>
      <vt:lpstr>Reporting to EPA</vt:lpstr>
      <vt:lpstr>SDWIS STATE VERSION (SDWIS/State)</vt:lpstr>
      <vt:lpstr>SDWIS State Data Needs</vt:lpstr>
      <vt:lpstr>SDWIS State Components</vt:lpstr>
      <vt:lpstr>SDWIS State Components (Cont’d)</vt:lpstr>
      <vt:lpstr>SDWIS State</vt:lpstr>
      <vt:lpstr>SDWIS FEDERAL VERSION (SDWIS/Fed)</vt:lpstr>
      <vt:lpstr>PowerPoint Presentation</vt:lpstr>
      <vt:lpstr>SDWIS Fed Components</vt:lpstr>
      <vt:lpstr>FedRep</vt:lpstr>
      <vt:lpstr>File Submission Steps</vt:lpstr>
      <vt:lpstr>CDX Log in https://cdx.epa.gov</vt:lpstr>
      <vt:lpstr>Primacy Agency New CDX Roles for Production Control</vt:lpstr>
      <vt:lpstr>Regional Staff New CDX Roles for Production Control</vt:lpstr>
      <vt:lpstr>PowerPoint Presentation</vt:lpstr>
      <vt:lpstr>PowerPoint Presentation</vt:lpstr>
      <vt:lpstr>PowerPoint Presentation</vt:lpstr>
      <vt:lpstr>PowerPoint Presentation</vt:lpstr>
      <vt:lpstr>PowerPoint Presentation</vt:lpstr>
      <vt:lpstr>FedRep Report</vt:lpstr>
      <vt:lpstr>PowerPoint Presentation</vt:lpstr>
      <vt:lpstr>PowerPoint Presentation</vt:lpstr>
      <vt:lpstr>PowerPoint Presentation</vt:lpstr>
      <vt:lpstr>PowerPoint Presentation</vt:lpstr>
      <vt:lpstr>ODS Extract</vt:lpstr>
      <vt:lpstr>Data Warehouse</vt:lpstr>
      <vt:lpstr>SDWIS Fed Data Tools</vt:lpstr>
      <vt:lpstr>Where are we going from here?</vt:lpstr>
      <vt:lpstr>Questions?</vt:lpstr>
    </vt:vector>
  </TitlesOfParts>
  <Company>U.S. 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of Presentation</dc:title>
  <dc:creator>U.S. EPA User or Contractor</dc:creator>
  <cp:lastModifiedBy>Le, Trang</cp:lastModifiedBy>
  <cp:revision>479</cp:revision>
  <cp:lastPrinted>2018-04-23T13:23:18Z</cp:lastPrinted>
  <dcterms:created xsi:type="dcterms:W3CDTF">2014-03-18T20:41:25Z</dcterms:created>
  <dcterms:modified xsi:type="dcterms:W3CDTF">2018-06-19T14:20:57Z</dcterms:modified>
</cp:coreProperties>
</file>